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7" r:id="rId3"/>
    <p:sldId id="259" r:id="rId4"/>
    <p:sldId id="260" r:id="rId5"/>
    <p:sldId id="261" r:id="rId6"/>
    <p:sldId id="280" r:id="rId7"/>
    <p:sldId id="262" r:id="rId8"/>
    <p:sldId id="263" r:id="rId9"/>
    <p:sldId id="264" r:id="rId10"/>
    <p:sldId id="266" r:id="rId11"/>
    <p:sldId id="265" r:id="rId12"/>
    <p:sldId id="282" r:id="rId13"/>
    <p:sldId id="281" r:id="rId14"/>
    <p:sldId id="283" r:id="rId15"/>
    <p:sldId id="284" r:id="rId16"/>
    <p:sldId id="285" r:id="rId17"/>
    <p:sldId id="268" r:id="rId18"/>
    <p:sldId id="269" r:id="rId19"/>
    <p:sldId id="303" r:id="rId20"/>
    <p:sldId id="287" r:id="rId21"/>
    <p:sldId id="270" r:id="rId22"/>
    <p:sldId id="271" r:id="rId23"/>
    <p:sldId id="289" r:id="rId24"/>
    <p:sldId id="272" r:id="rId25"/>
    <p:sldId id="308" r:id="rId26"/>
    <p:sldId id="309" r:id="rId27"/>
    <p:sldId id="286" r:id="rId28"/>
    <p:sldId id="296" r:id="rId29"/>
    <p:sldId id="290" r:id="rId30"/>
    <p:sldId id="295" r:id="rId31"/>
    <p:sldId id="306" r:id="rId32"/>
    <p:sldId id="297" r:id="rId33"/>
    <p:sldId id="298" r:id="rId34"/>
    <p:sldId id="300" r:id="rId35"/>
    <p:sldId id="302" r:id="rId36"/>
    <p:sldId id="301" r:id="rId37"/>
    <p:sldId id="311" r:id="rId38"/>
    <p:sldId id="324" r:id="rId39"/>
    <p:sldId id="325" r:id="rId40"/>
    <p:sldId id="304" r:id="rId41"/>
    <p:sldId id="275" r:id="rId42"/>
    <p:sldId id="277" r:id="rId43"/>
    <p:sldId id="276" r:id="rId44"/>
    <p:sldId id="279" r:id="rId45"/>
    <p:sldId id="292" r:id="rId46"/>
    <p:sldId id="294" r:id="rId47"/>
    <p:sldId id="305" r:id="rId48"/>
    <p:sldId id="317" r:id="rId49"/>
    <p:sldId id="318" r:id="rId50"/>
    <p:sldId id="319" r:id="rId51"/>
    <p:sldId id="320" r:id="rId52"/>
    <p:sldId id="322" r:id="rId53"/>
    <p:sldId id="312" r:id="rId54"/>
    <p:sldId id="313" r:id="rId55"/>
    <p:sldId id="315" r:id="rId56"/>
    <p:sldId id="314" r:id="rId5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75" d="100"/>
          <a:sy n="75" d="100"/>
        </p:scale>
        <p:origin x="-1338" y="-270"/>
      </p:cViewPr>
      <p:guideLst>
        <p:guide orient="horz" pos="2160"/>
        <p:guide pos="2880"/>
      </p:guideLst>
    </p:cSldViewPr>
  </p:slideViewPr>
  <p:notesTextViewPr>
    <p:cViewPr>
      <p:scale>
        <a:sx n="100" d="100"/>
        <a:sy n="100" d="100"/>
      </p:scale>
      <p:origin x="0" y="0"/>
    </p:cViewPr>
  </p:notesTextViewPr>
  <p:sorterViewPr>
    <p:cViewPr>
      <p:scale>
        <a:sx n="50" d="100"/>
        <a:sy n="50" d="100"/>
      </p:scale>
      <p:origin x="0" y="179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CCA7F37-913A-420F-97C9-5766647B5EF0}" type="slidenum">
              <a:rPr lang="en-US"/>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0523A51-6601-438E-893E-2E51E27C8901}" type="slidenum">
              <a:rPr lang="en-US"/>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34034C5-4049-4E49-8135-1E6B1CC3D094}" type="slidenum">
              <a:rPr lang="en-US"/>
              <a:pPr/>
              <a:t>‹Nº›</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0F026A42-C498-44F9-8225-5D3694CE51A9}" type="slidenum">
              <a:rPr lang="en-US"/>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AADED66-D7BA-416A-B859-273EF9C8ED8B}" type="slidenum">
              <a:rPr lang="en-US"/>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5185154-F3AA-4538-AE2A-D4623B6ACF42}" type="slidenum">
              <a:rPr lang="en-US"/>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440D437-DEC0-48D9-BCC2-86B738CC3C06}" type="slidenum">
              <a:rPr lang="en-US"/>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4F84DF00-81EF-4723-B986-B2F2573DC958}" type="slidenum">
              <a:rPr lang="en-US"/>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EF9BF79-4F84-4605-AC1C-8F756C5CD84A}" type="slidenum">
              <a:rPr lang="en-US"/>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D460438-297A-4A9B-A445-98330E3BC607}" type="slidenum">
              <a:rPr lang="en-US"/>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D432F3E-ADEC-461B-8FEB-C91CD7F0FDCF}" type="slidenum">
              <a:rPr lang="en-US"/>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A45A19A-5B7C-4F88-9023-719DCC6E2CB5}" type="slidenum">
              <a:rPr lang="en-US"/>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22AAF71-52EA-417D-AB76-A7DD4A4F6DEC}" type="slidenum">
              <a:rPr lang="en-US"/>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mailto:jvint@iwc.e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2052" name="Picture 4" descr="Bama 2"/>
          <p:cNvPicPr>
            <a:picLocks noChangeAspect="1" noChangeArrowheads="1"/>
          </p:cNvPicPr>
          <p:nvPr/>
        </p:nvPicPr>
        <p:blipFill>
          <a:blip r:embed="rId2"/>
          <a:srcRect/>
          <a:stretch>
            <a:fillRect/>
          </a:stretch>
        </p:blipFill>
        <p:spPr bwMode="auto">
          <a:xfrm>
            <a:off x="1562100" y="1752600"/>
            <a:ext cx="5562600" cy="3600450"/>
          </a:xfrm>
          <a:prstGeom prst="rect">
            <a:avLst/>
          </a:prstGeom>
          <a:noFill/>
          <a:ln w="9525">
            <a:solidFill>
              <a:schemeClr val="accent1"/>
            </a:solidFill>
            <a:miter lim="800000"/>
            <a:headEnd/>
            <a:tailEnd/>
          </a:ln>
        </p:spPr>
      </p:pic>
      <p:sp>
        <p:nvSpPr>
          <p:cNvPr id="2051" name="Rectangle 3"/>
          <p:cNvSpPr>
            <a:spLocks noGrp="1" noChangeArrowheads="1"/>
          </p:cNvSpPr>
          <p:nvPr>
            <p:ph type="subTitle" idx="1"/>
          </p:nvPr>
        </p:nvSpPr>
        <p:spPr>
          <a:xfrm>
            <a:off x="1295400" y="5334000"/>
            <a:ext cx="6400800" cy="838200"/>
          </a:xfrm>
        </p:spPr>
        <p:txBody>
          <a:bodyPr/>
          <a:lstStyle/>
          <a:p>
            <a:r>
              <a:rPr lang="en-US">
                <a:solidFill>
                  <a:schemeClr val="bg1"/>
                </a:solidFill>
              </a:rPr>
              <a:t>Attacking Concepts</a:t>
            </a:r>
          </a:p>
        </p:txBody>
      </p:sp>
      <p:sp>
        <p:nvSpPr>
          <p:cNvPr id="2050" name="Rectangle 2"/>
          <p:cNvSpPr>
            <a:spLocks noGrp="1" noChangeArrowheads="1"/>
          </p:cNvSpPr>
          <p:nvPr>
            <p:ph type="ctrTitle"/>
          </p:nvPr>
        </p:nvSpPr>
        <p:spPr>
          <a:xfrm>
            <a:off x="533400" y="304800"/>
            <a:ext cx="7772400" cy="1470025"/>
          </a:xfrm>
        </p:spPr>
        <p:txBody>
          <a:bodyPr/>
          <a:lstStyle/>
          <a:p>
            <a:r>
              <a:rPr lang="en-US">
                <a:solidFill>
                  <a:schemeClr val="bg1"/>
                </a:solidFill>
                <a:effectLst>
                  <a:outerShdw blurRad="38100" dist="38100" dir="2700000" algn="tl">
                    <a:srgbClr val="000000"/>
                  </a:outerShdw>
                </a:effectLst>
              </a:rPr>
              <a:t>Installation of the 30 Stack Defense</a:t>
            </a:r>
          </a:p>
        </p:txBody>
      </p:sp>
      <p:sp>
        <p:nvSpPr>
          <p:cNvPr id="2053" name="Text Box 5"/>
          <p:cNvSpPr txBox="1">
            <a:spLocks noChangeArrowheads="1"/>
          </p:cNvSpPr>
          <p:nvPr/>
        </p:nvSpPr>
        <p:spPr bwMode="auto">
          <a:xfrm>
            <a:off x="622300" y="6146800"/>
            <a:ext cx="8153400" cy="406400"/>
          </a:xfrm>
          <a:prstGeom prst="rect">
            <a:avLst/>
          </a:prstGeom>
          <a:noFill/>
          <a:ln w="9525">
            <a:solidFill>
              <a:schemeClr val="bg1"/>
            </a:solidFill>
            <a:miter lim="800000"/>
            <a:headEnd/>
            <a:tailEnd/>
          </a:ln>
          <a:effectLst/>
        </p:spPr>
        <p:txBody>
          <a:bodyPr>
            <a:spAutoFit/>
          </a:bodyPr>
          <a:lstStyle/>
          <a:p>
            <a:pPr>
              <a:spcBef>
                <a:spcPct val="50000"/>
              </a:spcBef>
            </a:pPr>
            <a:r>
              <a:rPr lang="en-US" sz="1000">
                <a:solidFill>
                  <a:schemeClr val="bg1"/>
                </a:solidFill>
              </a:rPr>
              <a:t>COPYWRIGHT© 2007 James Vint. This power point is copyrighted and is protected from unauthorized reproduction by the copyright laws of the United States. Unauthorized use or reproduction without the expressed, written consent of James Vint is strictly prohibited. </a:t>
            </a:r>
          </a:p>
        </p:txBody>
      </p:sp>
      <p:sp>
        <p:nvSpPr>
          <p:cNvPr id="2054" name="Text Box 6"/>
          <p:cNvSpPr txBox="1">
            <a:spLocks noChangeArrowheads="1"/>
          </p:cNvSpPr>
          <p:nvPr/>
        </p:nvSpPr>
        <p:spPr bwMode="auto">
          <a:xfrm>
            <a:off x="7175500" y="3263900"/>
            <a:ext cx="1651000" cy="304800"/>
          </a:xfrm>
          <a:prstGeom prst="rect">
            <a:avLst/>
          </a:prstGeom>
          <a:noFill/>
          <a:ln w="9525">
            <a:noFill/>
            <a:miter lim="800000"/>
            <a:headEnd/>
            <a:tailEnd/>
          </a:ln>
          <a:effectLst/>
        </p:spPr>
        <p:txBody>
          <a:bodyPr>
            <a:spAutoFit/>
          </a:bodyPr>
          <a:lstStyle/>
          <a:p>
            <a:pPr>
              <a:spcBef>
                <a:spcPct val="50000"/>
              </a:spcBef>
            </a:pPr>
            <a:r>
              <a:rPr lang="en-US" sz="1400" b="1">
                <a:solidFill>
                  <a:schemeClr val="bg1"/>
                </a:solidFill>
              </a:rPr>
              <a:t>By: James Vint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b="1">
                <a:solidFill>
                  <a:schemeClr val="accent1"/>
                </a:solidFill>
                <a:effectLst>
                  <a:outerShdw blurRad="38100" dist="38100" dir="2700000" algn="tl">
                    <a:srgbClr val="000000"/>
                  </a:outerShdw>
                </a:effectLst>
              </a:rPr>
              <a:t>Personnel</a:t>
            </a:r>
          </a:p>
        </p:txBody>
      </p:sp>
      <p:sp>
        <p:nvSpPr>
          <p:cNvPr id="13315" name="Rectangle 3"/>
          <p:cNvSpPr>
            <a:spLocks noGrp="1" noChangeArrowheads="1"/>
          </p:cNvSpPr>
          <p:nvPr>
            <p:ph type="body" idx="1"/>
          </p:nvPr>
        </p:nvSpPr>
        <p:spPr/>
        <p:txBody>
          <a:bodyPr/>
          <a:lstStyle/>
          <a:p>
            <a:r>
              <a:rPr lang="en-US" u="sng">
                <a:solidFill>
                  <a:schemeClr val="bg1"/>
                </a:solidFill>
                <a:effectLst>
                  <a:outerShdw blurRad="38100" dist="38100" dir="2700000" algn="tl">
                    <a:srgbClr val="000000"/>
                  </a:outerShdw>
                </a:effectLst>
              </a:rPr>
              <a:t>Corners</a:t>
            </a:r>
            <a:r>
              <a:rPr lang="en-US">
                <a:solidFill>
                  <a:schemeClr val="bg1"/>
                </a:solidFill>
                <a:effectLst>
                  <a:outerShdw blurRad="38100" dist="38100" dir="2700000" algn="tl">
                    <a:srgbClr val="000000"/>
                  </a:outerShdw>
                </a:effectLst>
              </a:rPr>
              <a:t>: Our corners are guys who can play man coverage in space.  We play a lot of man coverage.  We want to have guys with good feet who can break on routes.  Our corners must stop the deep ball and keep the six yard routes at six, and the ten yard routes at ten.</a:t>
            </a:r>
          </a:p>
        </p:txBody>
      </p:sp>
      <p:sp>
        <p:nvSpPr>
          <p:cNvPr id="13316" name="Line 4"/>
          <p:cNvSpPr>
            <a:spLocks noChangeShapeType="1"/>
          </p:cNvSpPr>
          <p:nvPr/>
        </p:nvSpPr>
        <p:spPr bwMode="auto">
          <a:xfrm>
            <a:off x="533400" y="1447800"/>
            <a:ext cx="8153400" cy="0"/>
          </a:xfrm>
          <a:prstGeom prst="line">
            <a:avLst/>
          </a:prstGeom>
          <a:noFill/>
          <a:ln w="9525">
            <a:solidFill>
              <a:schemeClr val="bg1"/>
            </a:solidFill>
            <a:round/>
            <a:headEnd/>
            <a:tailEnd/>
          </a:ln>
          <a:effectLst/>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b="1">
                <a:solidFill>
                  <a:schemeClr val="accent1"/>
                </a:solidFill>
                <a:effectLst>
                  <a:outerShdw blurRad="38100" dist="38100" dir="2700000" algn="tl">
                    <a:srgbClr val="000000"/>
                  </a:outerShdw>
                </a:effectLst>
              </a:rPr>
              <a:t>Personnel</a:t>
            </a:r>
          </a:p>
        </p:txBody>
      </p:sp>
      <p:sp>
        <p:nvSpPr>
          <p:cNvPr id="12291" name="Rectangle 3"/>
          <p:cNvSpPr>
            <a:spLocks noGrp="1" noChangeArrowheads="1"/>
          </p:cNvSpPr>
          <p:nvPr>
            <p:ph type="body" idx="1"/>
          </p:nvPr>
        </p:nvSpPr>
        <p:spPr/>
        <p:txBody>
          <a:bodyPr/>
          <a:lstStyle/>
          <a:p>
            <a:r>
              <a:rPr lang="en-US" b="1" u="sng">
                <a:solidFill>
                  <a:schemeClr val="bg1"/>
                </a:solidFill>
                <a:effectLst>
                  <a:outerShdw blurRad="38100" dist="38100" dir="2700000" algn="tl">
                    <a:srgbClr val="000000"/>
                  </a:outerShdw>
                </a:effectLst>
              </a:rPr>
              <a:t>Free Safety</a:t>
            </a:r>
            <a:r>
              <a:rPr lang="en-US" b="1">
                <a:solidFill>
                  <a:schemeClr val="bg1"/>
                </a:solidFill>
                <a:effectLst>
                  <a:outerShdw blurRad="38100" dist="38100" dir="2700000" algn="tl">
                    <a:srgbClr val="000000"/>
                  </a:outerShdw>
                </a:effectLst>
              </a:rPr>
              <a:t>:</a:t>
            </a:r>
            <a:r>
              <a:rPr lang="en-US">
                <a:solidFill>
                  <a:schemeClr val="bg1"/>
                </a:solidFill>
                <a:effectLst>
                  <a:outerShdw blurRad="38100" dist="38100" dir="2700000" algn="tl">
                    <a:srgbClr val="000000"/>
                  </a:outerShdw>
                </a:effectLst>
              </a:rPr>
              <a:t> This is our best athlete in an ideal situation.  We look for a kid with some size, some speed, and a lot of football smarts to quarterback our secondary.  He adjusts more than any other player, so he must be dependable to get lined up.  He makes all of our coverage calls and checks, and must be able to read quarterback intentions.</a:t>
            </a:r>
            <a:endParaRPr lang="en-US" b="1">
              <a:solidFill>
                <a:schemeClr val="bg1"/>
              </a:solidFill>
              <a:effectLst>
                <a:outerShdw blurRad="38100" dist="38100" dir="2700000" algn="tl">
                  <a:srgbClr val="000000"/>
                </a:outerShdw>
              </a:effectLst>
            </a:endParaRPr>
          </a:p>
        </p:txBody>
      </p:sp>
      <p:sp>
        <p:nvSpPr>
          <p:cNvPr id="12292" name="Line 4"/>
          <p:cNvSpPr>
            <a:spLocks noChangeShapeType="1"/>
          </p:cNvSpPr>
          <p:nvPr/>
        </p:nvSpPr>
        <p:spPr bwMode="auto">
          <a:xfrm>
            <a:off x="533400" y="1295400"/>
            <a:ext cx="8153400" cy="0"/>
          </a:xfrm>
          <a:prstGeom prst="line">
            <a:avLst/>
          </a:prstGeom>
          <a:noFill/>
          <a:ln w="9525">
            <a:solidFill>
              <a:schemeClr val="bg1"/>
            </a:solidFill>
            <a:round/>
            <a:headEnd/>
            <a:tailEnd/>
          </a:ln>
          <a:effectLst/>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solidFill>
                  <a:schemeClr val="bg1"/>
                </a:solidFill>
              </a:rPr>
              <a:t>Defensive Goals</a:t>
            </a:r>
          </a:p>
        </p:txBody>
      </p:sp>
      <p:sp>
        <p:nvSpPr>
          <p:cNvPr id="31747" name="Rectangle 3"/>
          <p:cNvSpPr>
            <a:spLocks noGrp="1" noChangeArrowheads="1"/>
          </p:cNvSpPr>
          <p:nvPr>
            <p:ph type="body" idx="1"/>
          </p:nvPr>
        </p:nvSpPr>
        <p:spPr/>
        <p:txBody>
          <a:bodyPr/>
          <a:lstStyle/>
          <a:p>
            <a:pPr>
              <a:lnSpc>
                <a:spcPct val="80000"/>
              </a:lnSpc>
            </a:pPr>
            <a:r>
              <a:rPr lang="en-US" sz="2400">
                <a:solidFill>
                  <a:schemeClr val="bg1"/>
                </a:solidFill>
              </a:rPr>
              <a:t>WIN!</a:t>
            </a:r>
          </a:p>
          <a:p>
            <a:pPr>
              <a:lnSpc>
                <a:spcPct val="80000"/>
              </a:lnSpc>
            </a:pPr>
            <a:r>
              <a:rPr lang="en-US" sz="2400">
                <a:solidFill>
                  <a:schemeClr val="bg1"/>
                </a:solidFill>
              </a:rPr>
              <a:t>Hold Our Opponents To 3.0 YPC</a:t>
            </a:r>
          </a:p>
          <a:p>
            <a:pPr>
              <a:lnSpc>
                <a:spcPct val="80000"/>
              </a:lnSpc>
            </a:pPr>
            <a:r>
              <a:rPr lang="en-US" sz="2400">
                <a:solidFill>
                  <a:schemeClr val="bg1"/>
                </a:solidFill>
              </a:rPr>
              <a:t>Hold Opponents to 10 Points or Less</a:t>
            </a:r>
          </a:p>
          <a:p>
            <a:pPr>
              <a:lnSpc>
                <a:spcPct val="80000"/>
              </a:lnSpc>
            </a:pPr>
            <a:r>
              <a:rPr lang="en-US" sz="2400">
                <a:solidFill>
                  <a:schemeClr val="bg1"/>
                </a:solidFill>
              </a:rPr>
              <a:t>Get 3 Turnovers</a:t>
            </a:r>
          </a:p>
          <a:p>
            <a:pPr>
              <a:lnSpc>
                <a:spcPct val="80000"/>
              </a:lnSpc>
            </a:pPr>
            <a:r>
              <a:rPr lang="en-US" sz="2400">
                <a:solidFill>
                  <a:schemeClr val="bg1"/>
                </a:solidFill>
              </a:rPr>
              <a:t>Score or get a turnover in score zone</a:t>
            </a:r>
          </a:p>
          <a:p>
            <a:pPr>
              <a:lnSpc>
                <a:spcPct val="80000"/>
              </a:lnSpc>
            </a:pPr>
            <a:r>
              <a:rPr lang="en-US" sz="2400">
                <a:solidFill>
                  <a:schemeClr val="bg1"/>
                </a:solidFill>
              </a:rPr>
              <a:t>Prevent Big Plays… No Runs over 12 yards… No Passes over 20 Yards</a:t>
            </a:r>
          </a:p>
          <a:p>
            <a:pPr>
              <a:lnSpc>
                <a:spcPct val="80000"/>
              </a:lnSpc>
            </a:pPr>
            <a:r>
              <a:rPr lang="en-US" sz="2400">
                <a:solidFill>
                  <a:schemeClr val="bg1"/>
                </a:solidFill>
              </a:rPr>
              <a:t>No TD’s after sudden change</a:t>
            </a:r>
          </a:p>
          <a:p>
            <a:pPr>
              <a:lnSpc>
                <a:spcPct val="80000"/>
              </a:lnSpc>
            </a:pPr>
            <a:r>
              <a:rPr lang="en-US" sz="2400">
                <a:solidFill>
                  <a:schemeClr val="bg1"/>
                </a:solidFill>
              </a:rPr>
              <a:t>50% 3 and Out</a:t>
            </a:r>
          </a:p>
          <a:p>
            <a:pPr>
              <a:lnSpc>
                <a:spcPct val="80000"/>
              </a:lnSpc>
            </a:pPr>
            <a:r>
              <a:rPr lang="en-US" sz="2400">
                <a:solidFill>
                  <a:schemeClr val="bg1"/>
                </a:solidFill>
              </a:rPr>
              <a:t>Win 3</a:t>
            </a:r>
            <a:r>
              <a:rPr lang="en-US" sz="2400" baseline="30000">
                <a:solidFill>
                  <a:schemeClr val="bg1"/>
                </a:solidFill>
              </a:rPr>
              <a:t>rd</a:t>
            </a:r>
            <a:r>
              <a:rPr lang="en-US" sz="2400">
                <a:solidFill>
                  <a:schemeClr val="bg1"/>
                </a:solidFill>
              </a:rPr>
              <a:t> Down 75% and 4</a:t>
            </a:r>
            <a:r>
              <a:rPr lang="en-US" sz="2400" baseline="30000">
                <a:solidFill>
                  <a:schemeClr val="bg1"/>
                </a:solidFill>
              </a:rPr>
              <a:t>th</a:t>
            </a:r>
            <a:r>
              <a:rPr lang="en-US" sz="2400">
                <a:solidFill>
                  <a:schemeClr val="bg1"/>
                </a:solidFill>
              </a:rPr>
              <a:t> Down 100%</a:t>
            </a:r>
          </a:p>
          <a:p>
            <a:pPr>
              <a:lnSpc>
                <a:spcPct val="80000"/>
              </a:lnSpc>
            </a:pPr>
            <a:r>
              <a:rPr lang="en-US" sz="2400">
                <a:solidFill>
                  <a:schemeClr val="bg1"/>
                </a:solidFill>
              </a:rPr>
              <a:t>Hold Opponents to less than 50% Completion</a:t>
            </a:r>
          </a:p>
          <a:p>
            <a:pPr>
              <a:lnSpc>
                <a:spcPct val="80000"/>
              </a:lnSpc>
            </a:pPr>
            <a:r>
              <a:rPr lang="en-US" sz="2400">
                <a:solidFill>
                  <a:schemeClr val="bg1"/>
                </a:solidFill>
              </a:rPr>
              <a:t>Hold Opponent to 150 yards of total offense</a:t>
            </a:r>
          </a:p>
        </p:txBody>
      </p:sp>
      <p:sp>
        <p:nvSpPr>
          <p:cNvPr id="31748" name="Line 4"/>
          <p:cNvSpPr>
            <a:spLocks noChangeShapeType="1"/>
          </p:cNvSpPr>
          <p:nvPr/>
        </p:nvSpPr>
        <p:spPr bwMode="auto">
          <a:xfrm flipV="1">
            <a:off x="495300" y="1257300"/>
            <a:ext cx="7810500" cy="12700"/>
          </a:xfrm>
          <a:prstGeom prst="line">
            <a:avLst/>
          </a:prstGeom>
          <a:noFill/>
          <a:ln w="28575">
            <a:solidFill>
              <a:schemeClr val="accent1"/>
            </a:solidFill>
            <a:round/>
            <a:headEnd/>
            <a:tailEnd/>
          </a:ln>
          <a:effectLst/>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b="1">
                <a:solidFill>
                  <a:schemeClr val="bg1"/>
                </a:solidFill>
              </a:rPr>
              <a:t>For Your Players</a:t>
            </a:r>
            <a:r>
              <a:rPr lang="en-US"/>
              <a:t> </a:t>
            </a:r>
          </a:p>
        </p:txBody>
      </p:sp>
      <p:sp>
        <p:nvSpPr>
          <p:cNvPr id="30723" name="Rectangle 3"/>
          <p:cNvSpPr>
            <a:spLocks noGrp="1" noChangeArrowheads="1"/>
          </p:cNvSpPr>
          <p:nvPr>
            <p:ph type="body" idx="1"/>
          </p:nvPr>
        </p:nvSpPr>
        <p:spPr/>
        <p:txBody>
          <a:bodyPr/>
          <a:lstStyle/>
          <a:p>
            <a:r>
              <a:rPr lang="en-US" sz="3600">
                <a:solidFill>
                  <a:schemeClr val="bg1"/>
                </a:solidFill>
              </a:rPr>
              <a:t>Learn What To Do</a:t>
            </a:r>
          </a:p>
          <a:p>
            <a:r>
              <a:rPr lang="en-US" sz="3600">
                <a:solidFill>
                  <a:schemeClr val="bg1"/>
                </a:solidFill>
              </a:rPr>
              <a:t>Learn How To Do It</a:t>
            </a:r>
          </a:p>
          <a:p>
            <a:r>
              <a:rPr lang="en-US" sz="3600">
                <a:solidFill>
                  <a:schemeClr val="bg1"/>
                </a:solidFill>
              </a:rPr>
              <a:t>Practice Hard and Fast</a:t>
            </a:r>
          </a:p>
          <a:p>
            <a:r>
              <a:rPr lang="en-US" sz="3600">
                <a:solidFill>
                  <a:schemeClr val="bg1"/>
                </a:solidFill>
              </a:rPr>
              <a:t>Be A Team Player</a:t>
            </a:r>
          </a:p>
          <a:p>
            <a:r>
              <a:rPr lang="en-US" sz="3600">
                <a:solidFill>
                  <a:schemeClr val="bg1"/>
                </a:solidFill>
              </a:rPr>
              <a:t>Develop A Sense of Urgency</a:t>
            </a:r>
          </a:p>
        </p:txBody>
      </p:sp>
      <p:sp>
        <p:nvSpPr>
          <p:cNvPr id="30724" name="Line 4"/>
          <p:cNvSpPr>
            <a:spLocks noChangeShapeType="1"/>
          </p:cNvSpPr>
          <p:nvPr/>
        </p:nvSpPr>
        <p:spPr bwMode="auto">
          <a:xfrm flipV="1">
            <a:off x="495300" y="1257300"/>
            <a:ext cx="7810500" cy="12700"/>
          </a:xfrm>
          <a:prstGeom prst="line">
            <a:avLst/>
          </a:prstGeom>
          <a:noFill/>
          <a:ln w="28575">
            <a:solidFill>
              <a:schemeClr val="accent1"/>
            </a:solidFill>
            <a:round/>
            <a:headEnd/>
            <a:tailEnd/>
          </a:ln>
          <a:effectLst/>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b="1">
                <a:solidFill>
                  <a:schemeClr val="bg1"/>
                </a:solidFill>
              </a:rPr>
              <a:t>Defensive Absolutes</a:t>
            </a:r>
          </a:p>
        </p:txBody>
      </p:sp>
      <p:sp>
        <p:nvSpPr>
          <p:cNvPr id="32771" name="Rectangle 3"/>
          <p:cNvSpPr>
            <a:spLocks noGrp="1" noChangeArrowheads="1"/>
          </p:cNvSpPr>
          <p:nvPr>
            <p:ph type="body" idx="1"/>
          </p:nvPr>
        </p:nvSpPr>
        <p:spPr/>
        <p:txBody>
          <a:bodyPr/>
          <a:lstStyle/>
          <a:p>
            <a:pPr marL="609600" indent="-609600">
              <a:buFontTx/>
              <a:buAutoNum type="arabicPeriod"/>
            </a:pPr>
            <a:r>
              <a:rPr lang="en-US" sz="2800" b="1">
                <a:solidFill>
                  <a:schemeClr val="bg1"/>
                </a:solidFill>
                <a:effectLst>
                  <a:outerShdw blurRad="38100" dist="38100" dir="2700000" algn="tl">
                    <a:srgbClr val="000000"/>
                  </a:outerShdw>
                </a:effectLst>
              </a:rPr>
              <a:t>Stop The Run:</a:t>
            </a:r>
            <a:r>
              <a:rPr lang="en-US" sz="2800">
                <a:solidFill>
                  <a:schemeClr val="bg1"/>
                </a:solidFill>
              </a:rPr>
              <a:t> No one will run the football successfully against our defense.  We will commit as many people to the LOS as necessary in order to stop the run.  </a:t>
            </a:r>
          </a:p>
          <a:p>
            <a:pPr marL="609600" indent="-609600">
              <a:buFontTx/>
              <a:buAutoNum type="arabicPeriod"/>
            </a:pPr>
            <a:r>
              <a:rPr lang="en-US" sz="2800" b="1">
                <a:solidFill>
                  <a:schemeClr val="bg1"/>
                </a:solidFill>
                <a:effectLst>
                  <a:outerShdw blurRad="38100" dist="38100" dir="2700000" algn="tl">
                    <a:srgbClr val="000000"/>
                  </a:outerShdw>
                </a:effectLst>
              </a:rPr>
              <a:t>Control the Pass:</a:t>
            </a:r>
            <a:r>
              <a:rPr lang="en-US" sz="2800">
                <a:solidFill>
                  <a:schemeClr val="bg1"/>
                </a:solidFill>
              </a:rPr>
              <a:t>  We are primarily a zone coverage team.  We will take away the deep ball and not allow our opponent to score on big plays.  We will be proficient in our coverage packages.  Our secondary will play hard and fast, forcing incomplete passes and turnovers.</a:t>
            </a:r>
          </a:p>
        </p:txBody>
      </p:sp>
      <p:sp>
        <p:nvSpPr>
          <p:cNvPr id="32772" name="Line 4"/>
          <p:cNvSpPr>
            <a:spLocks noChangeShapeType="1"/>
          </p:cNvSpPr>
          <p:nvPr/>
        </p:nvSpPr>
        <p:spPr bwMode="auto">
          <a:xfrm flipV="1">
            <a:off x="495300" y="1257300"/>
            <a:ext cx="7810500" cy="12700"/>
          </a:xfrm>
          <a:prstGeom prst="line">
            <a:avLst/>
          </a:prstGeom>
          <a:noFill/>
          <a:ln w="28575">
            <a:solidFill>
              <a:schemeClr val="accent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solidFill>
                  <a:schemeClr val="bg1"/>
                </a:solidFill>
              </a:rPr>
              <a:t>Defensive Absolutes</a:t>
            </a:r>
          </a:p>
        </p:txBody>
      </p:sp>
      <p:sp>
        <p:nvSpPr>
          <p:cNvPr id="33795" name="Rectangle 3"/>
          <p:cNvSpPr>
            <a:spLocks noGrp="1" noChangeArrowheads="1"/>
          </p:cNvSpPr>
          <p:nvPr>
            <p:ph type="body" idx="1"/>
          </p:nvPr>
        </p:nvSpPr>
        <p:spPr/>
        <p:txBody>
          <a:bodyPr/>
          <a:lstStyle/>
          <a:p>
            <a:pPr marL="609600" indent="-609600">
              <a:lnSpc>
                <a:spcPct val="80000"/>
              </a:lnSpc>
              <a:buFontTx/>
              <a:buAutoNum type="arabicPeriod" startAt="3"/>
            </a:pPr>
            <a:r>
              <a:rPr lang="en-US" sz="2800" b="1">
                <a:solidFill>
                  <a:schemeClr val="bg1"/>
                </a:solidFill>
                <a:effectLst>
                  <a:outerShdw blurRad="38100" dist="38100" dir="2700000" algn="tl">
                    <a:srgbClr val="000000"/>
                  </a:outerShdw>
                </a:effectLst>
              </a:rPr>
              <a:t>We will be the best tackling team in our conference!</a:t>
            </a:r>
            <a:r>
              <a:rPr lang="en-US" sz="2800">
                <a:solidFill>
                  <a:schemeClr val="bg1"/>
                </a:solidFill>
              </a:rPr>
              <a:t>  We emphasize fundamental tackling with extreme effort.  We will punish ball carriers and develop an attitude and swagger necessary to dominate our opponent.</a:t>
            </a:r>
          </a:p>
          <a:p>
            <a:pPr marL="609600" indent="-609600">
              <a:lnSpc>
                <a:spcPct val="80000"/>
              </a:lnSpc>
              <a:buFontTx/>
              <a:buAutoNum type="arabicPeriod" startAt="3"/>
            </a:pPr>
            <a:r>
              <a:rPr lang="en-US" sz="2800" b="1">
                <a:solidFill>
                  <a:schemeClr val="bg1"/>
                </a:solidFill>
                <a:effectLst>
                  <a:outerShdw blurRad="38100" dist="38100" dir="2700000" algn="tl">
                    <a:srgbClr val="000000"/>
                  </a:outerShdw>
                </a:effectLst>
              </a:rPr>
              <a:t>Pursuit:</a:t>
            </a:r>
            <a:r>
              <a:rPr lang="en-US" sz="2800">
                <a:solidFill>
                  <a:schemeClr val="bg1"/>
                </a:solidFill>
              </a:rPr>
              <a:t>  We will get 11 people to the football every play!  It does not take talent to hustle to the football.  We want as many of our helmets on the ball carrier as we can each play.</a:t>
            </a:r>
          </a:p>
          <a:p>
            <a:pPr marL="609600" indent="-609600">
              <a:lnSpc>
                <a:spcPct val="80000"/>
              </a:lnSpc>
              <a:buFontTx/>
              <a:buAutoNum type="arabicPeriod" startAt="3"/>
            </a:pPr>
            <a:r>
              <a:rPr lang="en-US" sz="2800" b="1">
                <a:solidFill>
                  <a:schemeClr val="bg1"/>
                </a:solidFill>
                <a:effectLst>
                  <a:outerShdw blurRad="38100" dist="38100" dir="2700000" algn="tl">
                    <a:srgbClr val="000000"/>
                  </a:outerShdw>
                </a:effectLst>
              </a:rPr>
              <a:t>Create Takeaways:</a:t>
            </a:r>
            <a:r>
              <a:rPr lang="en-US" sz="2800">
                <a:solidFill>
                  <a:schemeClr val="bg1"/>
                </a:solidFill>
              </a:rPr>
              <a:t>  We must create turnovers to give ourselves opportunities for a short field.</a:t>
            </a:r>
          </a:p>
        </p:txBody>
      </p:sp>
      <p:sp>
        <p:nvSpPr>
          <p:cNvPr id="33796" name="Line 4"/>
          <p:cNvSpPr>
            <a:spLocks noChangeShapeType="1"/>
          </p:cNvSpPr>
          <p:nvPr/>
        </p:nvSpPr>
        <p:spPr bwMode="auto">
          <a:xfrm flipV="1">
            <a:off x="495300" y="1257300"/>
            <a:ext cx="7810500" cy="12700"/>
          </a:xfrm>
          <a:prstGeom prst="line">
            <a:avLst/>
          </a:prstGeom>
          <a:noFill/>
          <a:ln w="28575">
            <a:solidFill>
              <a:schemeClr val="accent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solidFill>
                  <a:schemeClr val="bg1"/>
                </a:solidFill>
              </a:rPr>
              <a:t>Turnovers</a:t>
            </a:r>
          </a:p>
        </p:txBody>
      </p:sp>
      <p:sp>
        <p:nvSpPr>
          <p:cNvPr id="34819" name="Rectangle 3"/>
          <p:cNvSpPr>
            <a:spLocks noGrp="1" noChangeArrowheads="1"/>
          </p:cNvSpPr>
          <p:nvPr>
            <p:ph type="body" idx="1"/>
          </p:nvPr>
        </p:nvSpPr>
        <p:spPr/>
        <p:txBody>
          <a:bodyPr/>
          <a:lstStyle/>
          <a:p>
            <a:pPr>
              <a:lnSpc>
                <a:spcPct val="90000"/>
              </a:lnSpc>
            </a:pPr>
            <a:r>
              <a:rPr lang="en-US">
                <a:solidFill>
                  <a:schemeClr val="bg1"/>
                </a:solidFill>
              </a:rPr>
              <a:t>We will create a minimum of three turnovers a game by attacking our opponent.  We will work our strip and takeaway drills everyday in practice until they become second nature.</a:t>
            </a:r>
          </a:p>
          <a:p>
            <a:pPr>
              <a:lnSpc>
                <a:spcPct val="90000"/>
              </a:lnSpc>
            </a:pPr>
            <a:r>
              <a:rPr lang="en-US">
                <a:solidFill>
                  <a:schemeClr val="bg1"/>
                </a:solidFill>
              </a:rPr>
              <a:t>Lift and tear</a:t>
            </a:r>
          </a:p>
          <a:p>
            <a:pPr>
              <a:lnSpc>
                <a:spcPct val="90000"/>
              </a:lnSpc>
            </a:pPr>
            <a:r>
              <a:rPr lang="en-US">
                <a:solidFill>
                  <a:schemeClr val="bg1"/>
                </a:solidFill>
              </a:rPr>
              <a:t>Lift and Punch</a:t>
            </a:r>
          </a:p>
          <a:p>
            <a:pPr>
              <a:lnSpc>
                <a:spcPct val="90000"/>
              </a:lnSpc>
            </a:pPr>
            <a:r>
              <a:rPr lang="en-US">
                <a:solidFill>
                  <a:schemeClr val="bg1"/>
                </a:solidFill>
              </a:rPr>
              <a:t>Scoop and Score</a:t>
            </a:r>
          </a:p>
          <a:p>
            <a:pPr>
              <a:lnSpc>
                <a:spcPct val="90000"/>
              </a:lnSpc>
            </a:pPr>
            <a:r>
              <a:rPr lang="en-US">
                <a:solidFill>
                  <a:schemeClr val="bg1"/>
                </a:solidFill>
              </a:rPr>
              <a:t>Slide and Secure</a:t>
            </a:r>
          </a:p>
        </p:txBody>
      </p:sp>
      <p:sp>
        <p:nvSpPr>
          <p:cNvPr id="34820" name="Line 4"/>
          <p:cNvSpPr>
            <a:spLocks noChangeShapeType="1"/>
          </p:cNvSpPr>
          <p:nvPr/>
        </p:nvSpPr>
        <p:spPr bwMode="auto">
          <a:xfrm flipV="1">
            <a:off x="495300" y="1257300"/>
            <a:ext cx="7810500" cy="12700"/>
          </a:xfrm>
          <a:prstGeom prst="line">
            <a:avLst/>
          </a:prstGeom>
          <a:noFill/>
          <a:ln w="28575">
            <a:solidFill>
              <a:schemeClr val="accent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b="1">
                <a:solidFill>
                  <a:schemeClr val="bg1"/>
                </a:solidFill>
                <a:effectLst>
                  <a:outerShdw blurRad="38100" dist="38100" dir="2700000" algn="tl">
                    <a:srgbClr val="000000"/>
                  </a:outerShdw>
                </a:effectLst>
              </a:rPr>
              <a:t>Pursuit and Passion</a:t>
            </a:r>
          </a:p>
        </p:txBody>
      </p:sp>
      <p:sp>
        <p:nvSpPr>
          <p:cNvPr id="15363" name="Rectangle 3"/>
          <p:cNvSpPr>
            <a:spLocks noGrp="1" noChangeArrowheads="1"/>
          </p:cNvSpPr>
          <p:nvPr>
            <p:ph type="body" idx="1"/>
          </p:nvPr>
        </p:nvSpPr>
        <p:spPr/>
        <p:txBody>
          <a:bodyPr/>
          <a:lstStyle/>
          <a:p>
            <a:pPr>
              <a:lnSpc>
                <a:spcPct val="90000"/>
              </a:lnSpc>
            </a:pPr>
            <a:r>
              <a:rPr lang="en-US">
                <a:solidFill>
                  <a:schemeClr val="bg1"/>
                </a:solidFill>
              </a:rPr>
              <a:t>DEFENSE IS ABOUT PURSUIT AND PASSION!</a:t>
            </a:r>
          </a:p>
          <a:p>
            <a:pPr>
              <a:lnSpc>
                <a:spcPct val="90000"/>
              </a:lnSpc>
            </a:pPr>
            <a:r>
              <a:rPr lang="en-US">
                <a:solidFill>
                  <a:schemeClr val="bg1"/>
                </a:solidFill>
              </a:rPr>
              <a:t>YOU MUST TEACH HUSTLE IN ALL DRILLS</a:t>
            </a:r>
          </a:p>
          <a:p>
            <a:pPr>
              <a:lnSpc>
                <a:spcPct val="90000"/>
              </a:lnSpc>
            </a:pPr>
            <a:r>
              <a:rPr lang="en-US">
                <a:solidFill>
                  <a:schemeClr val="bg1"/>
                </a:solidFill>
              </a:rPr>
              <a:t>PURSUIT DRILL MUST BE DONE EVERYDAY!</a:t>
            </a:r>
          </a:p>
          <a:p>
            <a:pPr>
              <a:lnSpc>
                <a:spcPct val="90000"/>
              </a:lnSpc>
            </a:pPr>
            <a:r>
              <a:rPr lang="en-US">
                <a:solidFill>
                  <a:schemeClr val="bg1"/>
                </a:solidFill>
              </a:rPr>
              <a:t>PUT YOUR ATHLETES ON THE FIELD</a:t>
            </a:r>
          </a:p>
          <a:p>
            <a:pPr>
              <a:lnSpc>
                <a:spcPct val="90000"/>
              </a:lnSpc>
            </a:pPr>
            <a:r>
              <a:rPr lang="en-US">
                <a:solidFill>
                  <a:schemeClr val="bg1"/>
                </a:solidFill>
              </a:rPr>
              <a:t>NEVER SACRIFICE SIZE FOR ATHLETICISM</a:t>
            </a:r>
          </a:p>
        </p:txBody>
      </p:sp>
      <p:sp>
        <p:nvSpPr>
          <p:cNvPr id="15364" name="Line 4"/>
          <p:cNvSpPr>
            <a:spLocks noChangeShapeType="1"/>
          </p:cNvSpPr>
          <p:nvPr/>
        </p:nvSpPr>
        <p:spPr bwMode="auto">
          <a:xfrm flipV="1">
            <a:off x="495300" y="1257300"/>
            <a:ext cx="7810500" cy="12700"/>
          </a:xfrm>
          <a:prstGeom prst="line">
            <a:avLst/>
          </a:prstGeom>
          <a:noFill/>
          <a:ln w="28575">
            <a:solidFill>
              <a:schemeClr val="accent1"/>
            </a:solidFill>
            <a:round/>
            <a:headEnd/>
            <a:tailEnd/>
          </a:ln>
          <a:effectLst/>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1">
                <a:solidFill>
                  <a:schemeClr val="bg1"/>
                </a:solidFill>
                <a:effectLst>
                  <a:outerShdw blurRad="38100" dist="38100" dir="2700000" algn="tl">
                    <a:srgbClr val="000000"/>
                  </a:outerShdw>
                </a:effectLst>
              </a:rPr>
              <a:t>D Line Rules</a:t>
            </a:r>
          </a:p>
        </p:txBody>
      </p:sp>
      <p:sp>
        <p:nvSpPr>
          <p:cNvPr id="16387" name="Rectangle 3"/>
          <p:cNvSpPr>
            <a:spLocks noGrp="1" noChangeArrowheads="1"/>
          </p:cNvSpPr>
          <p:nvPr>
            <p:ph type="body" idx="1"/>
          </p:nvPr>
        </p:nvSpPr>
        <p:spPr/>
        <p:txBody>
          <a:bodyPr/>
          <a:lstStyle/>
          <a:p>
            <a:pPr>
              <a:lnSpc>
                <a:spcPct val="90000"/>
              </a:lnSpc>
            </a:pPr>
            <a:r>
              <a:rPr lang="en-US" sz="2400">
                <a:solidFill>
                  <a:schemeClr val="bg1"/>
                </a:solidFill>
                <a:effectLst>
                  <a:outerShdw blurRad="38100" dist="38100" dir="2700000" algn="tl">
                    <a:srgbClr val="000000"/>
                  </a:outerShdw>
                </a:effectLst>
              </a:rPr>
              <a:t>Nose Aligns in 0</a:t>
            </a:r>
          </a:p>
          <a:p>
            <a:pPr>
              <a:lnSpc>
                <a:spcPct val="90000"/>
              </a:lnSpc>
            </a:pPr>
            <a:r>
              <a:rPr lang="en-US" sz="2400">
                <a:solidFill>
                  <a:schemeClr val="bg1"/>
                </a:solidFill>
                <a:effectLst>
                  <a:outerShdw blurRad="38100" dist="38100" dir="2700000" algn="tl">
                    <a:srgbClr val="000000"/>
                  </a:outerShdw>
                </a:effectLst>
              </a:rPr>
              <a:t>Ends Line UP in 4’s, unless we adjust by game plane or front. </a:t>
            </a:r>
          </a:p>
          <a:p>
            <a:pPr>
              <a:lnSpc>
                <a:spcPct val="90000"/>
              </a:lnSpc>
            </a:pPr>
            <a:r>
              <a:rPr lang="en-US" sz="2400">
                <a:solidFill>
                  <a:schemeClr val="bg1"/>
                </a:solidFill>
                <a:effectLst>
                  <a:outerShdw blurRad="38100" dist="38100" dir="2700000" algn="tl">
                    <a:srgbClr val="000000"/>
                  </a:outerShdw>
                </a:effectLst>
              </a:rPr>
              <a:t>Ends play the C gap as a base</a:t>
            </a:r>
          </a:p>
          <a:p>
            <a:pPr>
              <a:lnSpc>
                <a:spcPct val="90000"/>
              </a:lnSpc>
            </a:pPr>
            <a:r>
              <a:rPr lang="en-US" sz="2400">
                <a:solidFill>
                  <a:schemeClr val="bg1"/>
                </a:solidFill>
                <a:effectLst>
                  <a:outerShdw blurRad="38100" dist="38100" dir="2700000" algn="tl">
                    <a:srgbClr val="000000"/>
                  </a:outerShdw>
                </a:effectLst>
              </a:rPr>
              <a:t>Nose plays opposite A gap as the Mike.</a:t>
            </a:r>
          </a:p>
          <a:p>
            <a:pPr>
              <a:lnSpc>
                <a:spcPct val="90000"/>
              </a:lnSpc>
            </a:pPr>
            <a:r>
              <a:rPr lang="en-US" sz="2400">
                <a:solidFill>
                  <a:schemeClr val="bg1"/>
                </a:solidFill>
                <a:effectLst>
                  <a:outerShdw blurRad="38100" dist="38100" dir="2700000" algn="tl">
                    <a:srgbClr val="000000"/>
                  </a:outerShdw>
                </a:effectLst>
              </a:rPr>
              <a:t>Ends Drop On Thunder, Lightning, and Storm</a:t>
            </a:r>
          </a:p>
          <a:p>
            <a:pPr>
              <a:lnSpc>
                <a:spcPct val="90000"/>
              </a:lnSpc>
            </a:pPr>
            <a:r>
              <a:rPr lang="en-US" sz="2400">
                <a:solidFill>
                  <a:schemeClr val="bg1"/>
                </a:solidFill>
                <a:effectLst>
                  <a:outerShdw blurRad="38100" dist="38100" dir="2700000" algn="tl">
                    <a:srgbClr val="000000"/>
                  </a:outerShdw>
                </a:effectLst>
              </a:rPr>
              <a:t>Penetrate to the Butt of the Offensive lineman and find the football</a:t>
            </a:r>
          </a:p>
          <a:p>
            <a:pPr>
              <a:lnSpc>
                <a:spcPct val="90000"/>
              </a:lnSpc>
            </a:pPr>
            <a:r>
              <a:rPr lang="en-US" sz="2400">
                <a:solidFill>
                  <a:schemeClr val="bg1"/>
                </a:solidFill>
                <a:effectLst>
                  <a:outerShdw blurRad="38100" dist="38100" dir="2700000" algn="tl">
                    <a:srgbClr val="000000"/>
                  </a:outerShdw>
                </a:effectLst>
              </a:rPr>
              <a:t>Outside Rusher has </a:t>
            </a:r>
            <a:r>
              <a:rPr lang="en-US" sz="2400" i="1">
                <a:solidFill>
                  <a:schemeClr val="bg1"/>
                </a:solidFill>
                <a:effectLst>
                  <a:outerShdw blurRad="38100" dist="38100" dir="2700000" algn="tl">
                    <a:srgbClr val="000000"/>
                  </a:outerShdw>
                </a:effectLst>
              </a:rPr>
              <a:t>Peel</a:t>
            </a:r>
            <a:r>
              <a:rPr lang="en-US" sz="2400">
                <a:solidFill>
                  <a:schemeClr val="bg1"/>
                </a:solidFill>
                <a:effectLst>
                  <a:outerShdw blurRad="38100" dist="38100" dir="2700000" algn="tl">
                    <a:srgbClr val="000000"/>
                  </a:outerShdw>
                </a:effectLst>
              </a:rPr>
              <a:t> on Swing</a:t>
            </a:r>
          </a:p>
          <a:p>
            <a:pPr>
              <a:lnSpc>
                <a:spcPct val="90000"/>
              </a:lnSpc>
            </a:pPr>
            <a:r>
              <a:rPr lang="en-US" sz="2400">
                <a:solidFill>
                  <a:schemeClr val="bg1"/>
                </a:solidFill>
                <a:effectLst>
                  <a:outerShdw blurRad="38100" dist="38100" dir="2700000" algn="tl">
                    <a:srgbClr val="000000"/>
                  </a:outerShdw>
                </a:effectLst>
              </a:rPr>
              <a:t>Hammer, Rocky, and Lunatic puts ends in B Gap</a:t>
            </a:r>
          </a:p>
          <a:p>
            <a:pPr>
              <a:lnSpc>
                <a:spcPct val="90000"/>
              </a:lnSpc>
            </a:pPr>
            <a:r>
              <a:rPr lang="en-US" sz="2400">
                <a:solidFill>
                  <a:schemeClr val="bg1"/>
                </a:solidFill>
                <a:effectLst>
                  <a:outerShdw blurRad="38100" dist="38100" dir="2700000" algn="tl">
                    <a:srgbClr val="000000"/>
                  </a:outerShdw>
                </a:effectLst>
              </a:rPr>
              <a:t>C Gap Rusher has Counter/Cut/Boot/Reverse</a:t>
            </a:r>
          </a:p>
          <a:p>
            <a:pPr>
              <a:lnSpc>
                <a:spcPct val="90000"/>
              </a:lnSpc>
            </a:pPr>
            <a:endParaRPr lang="en-US" sz="2400">
              <a:solidFill>
                <a:schemeClr val="bg1"/>
              </a:solidFill>
              <a:effectLst>
                <a:outerShdw blurRad="38100" dist="38100" dir="2700000" algn="tl">
                  <a:srgbClr val="000000"/>
                </a:outerShdw>
              </a:effectLst>
            </a:endParaRPr>
          </a:p>
        </p:txBody>
      </p:sp>
      <p:sp>
        <p:nvSpPr>
          <p:cNvPr id="16388" name="Line 4"/>
          <p:cNvSpPr>
            <a:spLocks noChangeShapeType="1"/>
          </p:cNvSpPr>
          <p:nvPr/>
        </p:nvSpPr>
        <p:spPr bwMode="auto">
          <a:xfrm>
            <a:off x="533400" y="1295400"/>
            <a:ext cx="8153400" cy="0"/>
          </a:xfrm>
          <a:prstGeom prst="line">
            <a:avLst/>
          </a:prstGeom>
          <a:noFill/>
          <a:ln w="9525">
            <a:solidFill>
              <a:schemeClr val="bg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457200" y="274638"/>
            <a:ext cx="8229600" cy="1003300"/>
          </a:xfrm>
        </p:spPr>
        <p:txBody>
          <a:bodyPr/>
          <a:lstStyle/>
          <a:p>
            <a:r>
              <a:rPr lang="en-US">
                <a:solidFill>
                  <a:schemeClr val="bg1"/>
                </a:solidFill>
              </a:rPr>
              <a:t>Defensive Line Techniques</a:t>
            </a:r>
          </a:p>
        </p:txBody>
      </p:sp>
      <p:sp>
        <p:nvSpPr>
          <p:cNvPr id="53251" name="Rectangle 3"/>
          <p:cNvSpPr>
            <a:spLocks noGrp="1" noChangeArrowheads="1"/>
          </p:cNvSpPr>
          <p:nvPr>
            <p:ph type="body" idx="1"/>
          </p:nvPr>
        </p:nvSpPr>
        <p:spPr>
          <a:xfrm>
            <a:off x="457200" y="1270000"/>
            <a:ext cx="8229600" cy="5059363"/>
          </a:xfrm>
        </p:spPr>
        <p:txBody>
          <a:bodyPr/>
          <a:lstStyle/>
          <a:p>
            <a:pPr>
              <a:lnSpc>
                <a:spcPct val="80000"/>
              </a:lnSpc>
            </a:pPr>
            <a:r>
              <a:rPr lang="en-US" sz="2400">
                <a:solidFill>
                  <a:schemeClr val="bg1"/>
                </a:solidFill>
              </a:rPr>
              <a:t>Defensive lineman will line up with a slightly elongated stance.  In passing situations we want the butt in the air</a:t>
            </a:r>
          </a:p>
          <a:p>
            <a:pPr>
              <a:lnSpc>
                <a:spcPct val="80000"/>
              </a:lnSpc>
            </a:pPr>
            <a:r>
              <a:rPr lang="en-US" sz="2400">
                <a:solidFill>
                  <a:schemeClr val="bg1"/>
                </a:solidFill>
              </a:rPr>
              <a:t>The foot that is back will be the hand that is down.</a:t>
            </a:r>
          </a:p>
          <a:p>
            <a:pPr>
              <a:lnSpc>
                <a:spcPct val="80000"/>
              </a:lnSpc>
            </a:pPr>
            <a:r>
              <a:rPr lang="en-US" sz="2400">
                <a:solidFill>
                  <a:schemeClr val="bg1"/>
                </a:solidFill>
              </a:rPr>
              <a:t>Weight will be 60 percent on the hand</a:t>
            </a:r>
          </a:p>
          <a:p>
            <a:pPr>
              <a:lnSpc>
                <a:spcPct val="80000"/>
              </a:lnSpc>
            </a:pPr>
            <a:r>
              <a:rPr lang="en-US" sz="2400">
                <a:solidFill>
                  <a:schemeClr val="bg1"/>
                </a:solidFill>
              </a:rPr>
              <a:t>Use a ball key, ball moves, you move</a:t>
            </a:r>
          </a:p>
          <a:p>
            <a:pPr>
              <a:lnSpc>
                <a:spcPct val="80000"/>
              </a:lnSpc>
            </a:pPr>
            <a:r>
              <a:rPr lang="en-US" sz="2400">
                <a:solidFill>
                  <a:schemeClr val="bg1"/>
                </a:solidFill>
              </a:rPr>
              <a:t>“The foot replaces the hand”</a:t>
            </a:r>
          </a:p>
          <a:p>
            <a:pPr>
              <a:lnSpc>
                <a:spcPct val="80000"/>
              </a:lnSpc>
            </a:pPr>
            <a:r>
              <a:rPr lang="en-US" sz="2400">
                <a:solidFill>
                  <a:schemeClr val="bg1"/>
                </a:solidFill>
              </a:rPr>
              <a:t>We attack 1/3 of the man!  We never play the middle of the man unless on a bull technique.</a:t>
            </a:r>
          </a:p>
          <a:p>
            <a:pPr>
              <a:lnSpc>
                <a:spcPct val="80000"/>
              </a:lnSpc>
            </a:pPr>
            <a:r>
              <a:rPr lang="en-US" sz="2400">
                <a:solidFill>
                  <a:schemeClr val="bg1"/>
                </a:solidFill>
              </a:rPr>
              <a:t>We attack our gap shoulder and feel the block of the offensive lineman. We want to be physical on the gap shoulder </a:t>
            </a:r>
          </a:p>
          <a:p>
            <a:pPr>
              <a:lnSpc>
                <a:spcPct val="80000"/>
              </a:lnSpc>
            </a:pPr>
            <a:r>
              <a:rPr lang="en-US" sz="2400">
                <a:solidFill>
                  <a:schemeClr val="bg1"/>
                </a:solidFill>
              </a:rPr>
              <a:t>Maintain gap integrity while squeezing the gap.  </a:t>
            </a:r>
          </a:p>
          <a:p>
            <a:pPr>
              <a:lnSpc>
                <a:spcPct val="80000"/>
              </a:lnSpc>
            </a:pPr>
            <a:r>
              <a:rPr lang="en-US" sz="2400">
                <a:solidFill>
                  <a:schemeClr val="bg1"/>
                </a:solidFill>
              </a:rPr>
              <a:t>Never penetrate past the butt of the offensive lineman</a:t>
            </a:r>
          </a:p>
          <a:p>
            <a:pPr>
              <a:lnSpc>
                <a:spcPct val="80000"/>
              </a:lnSpc>
            </a:pPr>
            <a:r>
              <a:rPr lang="en-US" sz="2400">
                <a:solidFill>
                  <a:schemeClr val="bg1"/>
                </a:solidFill>
              </a:rPr>
              <a:t>Control your gap and maintain gap integrity</a:t>
            </a:r>
          </a:p>
        </p:txBody>
      </p:sp>
      <p:sp>
        <p:nvSpPr>
          <p:cNvPr id="53252" name="Line 4"/>
          <p:cNvSpPr>
            <a:spLocks noChangeShapeType="1"/>
          </p:cNvSpPr>
          <p:nvPr/>
        </p:nvSpPr>
        <p:spPr bwMode="auto">
          <a:xfrm>
            <a:off x="469900" y="1130300"/>
            <a:ext cx="8013700" cy="0"/>
          </a:xfrm>
          <a:prstGeom prst="line">
            <a:avLst/>
          </a:prstGeom>
          <a:noFill/>
          <a:ln w="12700">
            <a:solidFill>
              <a:schemeClr val="accent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US">
                <a:solidFill>
                  <a:schemeClr val="bg1"/>
                </a:solidFill>
              </a:rPr>
              <a:t>Topics We Will Cover</a:t>
            </a:r>
          </a:p>
        </p:txBody>
      </p:sp>
      <p:sp>
        <p:nvSpPr>
          <p:cNvPr id="58371" name="Rectangle 3"/>
          <p:cNvSpPr>
            <a:spLocks noGrp="1" noChangeArrowheads="1"/>
          </p:cNvSpPr>
          <p:nvPr>
            <p:ph type="body" idx="1"/>
          </p:nvPr>
        </p:nvSpPr>
        <p:spPr/>
        <p:txBody>
          <a:bodyPr/>
          <a:lstStyle/>
          <a:p>
            <a:r>
              <a:rPr lang="en-US">
                <a:solidFill>
                  <a:schemeClr val="bg1"/>
                </a:solidFill>
              </a:rPr>
              <a:t>Advantages of the 30 Stack</a:t>
            </a:r>
          </a:p>
          <a:p>
            <a:r>
              <a:rPr lang="en-US">
                <a:solidFill>
                  <a:schemeClr val="bg1"/>
                </a:solidFill>
              </a:rPr>
              <a:t>Defensive Priorities</a:t>
            </a:r>
          </a:p>
          <a:p>
            <a:r>
              <a:rPr lang="en-US">
                <a:solidFill>
                  <a:schemeClr val="bg1"/>
                </a:solidFill>
              </a:rPr>
              <a:t>Personnel</a:t>
            </a:r>
          </a:p>
          <a:p>
            <a:r>
              <a:rPr lang="en-US">
                <a:solidFill>
                  <a:schemeClr val="bg1"/>
                </a:solidFill>
              </a:rPr>
              <a:t>Base Alignment Rules</a:t>
            </a:r>
          </a:p>
          <a:p>
            <a:r>
              <a:rPr lang="en-US">
                <a:solidFill>
                  <a:schemeClr val="bg1"/>
                </a:solidFill>
              </a:rPr>
              <a:t>Pursuit Rules</a:t>
            </a:r>
          </a:p>
          <a:p>
            <a:r>
              <a:rPr lang="en-US">
                <a:solidFill>
                  <a:schemeClr val="bg1"/>
                </a:solidFill>
              </a:rPr>
              <a:t>Game Planning Notes</a:t>
            </a:r>
          </a:p>
          <a:p>
            <a:endParaRPr lang="en-US">
              <a:solidFill>
                <a:schemeClr val="bg1"/>
              </a:solidFill>
            </a:endParaRPr>
          </a:p>
        </p:txBody>
      </p:sp>
      <p:sp>
        <p:nvSpPr>
          <p:cNvPr id="58372" name="Line 4"/>
          <p:cNvSpPr>
            <a:spLocks noChangeShapeType="1"/>
          </p:cNvSpPr>
          <p:nvPr/>
        </p:nvSpPr>
        <p:spPr bwMode="auto">
          <a:xfrm flipV="1">
            <a:off x="342900" y="1346200"/>
            <a:ext cx="7747000" cy="0"/>
          </a:xfrm>
          <a:prstGeom prst="line">
            <a:avLst/>
          </a:prstGeom>
          <a:noFill/>
          <a:ln w="28575">
            <a:solidFill>
              <a:schemeClr val="accent1"/>
            </a:solidFill>
            <a:round/>
            <a:headEnd/>
            <a:tailEnd/>
          </a:ln>
          <a:effectLst/>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solidFill>
                  <a:schemeClr val="bg1"/>
                </a:solidFill>
              </a:rPr>
              <a:t>Alignment Rules (Backers)</a:t>
            </a:r>
          </a:p>
        </p:txBody>
      </p:sp>
      <p:sp>
        <p:nvSpPr>
          <p:cNvPr id="36867" name="Rectangle 3"/>
          <p:cNvSpPr>
            <a:spLocks noGrp="1" noChangeArrowheads="1"/>
          </p:cNvSpPr>
          <p:nvPr>
            <p:ph type="body" idx="1"/>
          </p:nvPr>
        </p:nvSpPr>
        <p:spPr/>
        <p:txBody>
          <a:bodyPr/>
          <a:lstStyle/>
          <a:p>
            <a:pPr>
              <a:lnSpc>
                <a:spcPct val="90000"/>
              </a:lnSpc>
              <a:buFontTx/>
              <a:buNone/>
            </a:pPr>
            <a:r>
              <a:rPr lang="en-US">
                <a:solidFill>
                  <a:schemeClr val="bg1"/>
                </a:solidFill>
              </a:rPr>
              <a:t>Mike:  Lines up Stacked over the nose</a:t>
            </a:r>
          </a:p>
          <a:p>
            <a:pPr>
              <a:lnSpc>
                <a:spcPct val="90000"/>
              </a:lnSpc>
              <a:buFontTx/>
              <a:buNone/>
            </a:pPr>
            <a:r>
              <a:rPr lang="en-US">
                <a:solidFill>
                  <a:schemeClr val="bg1"/>
                </a:solidFill>
              </a:rPr>
              <a:t>Lou:  Lines up in a 50 on our LDE</a:t>
            </a:r>
          </a:p>
          <a:p>
            <a:pPr>
              <a:lnSpc>
                <a:spcPct val="90000"/>
              </a:lnSpc>
              <a:buFontTx/>
              <a:buNone/>
            </a:pPr>
            <a:r>
              <a:rPr lang="en-US">
                <a:solidFill>
                  <a:schemeClr val="bg1"/>
                </a:solidFill>
              </a:rPr>
              <a:t>Rob:  Lines up in a 50 on our RDE</a:t>
            </a:r>
          </a:p>
          <a:p>
            <a:pPr>
              <a:lnSpc>
                <a:spcPct val="90000"/>
              </a:lnSpc>
              <a:buFontTx/>
              <a:buNone/>
            </a:pPr>
            <a:r>
              <a:rPr lang="en-US">
                <a:solidFill>
                  <a:schemeClr val="bg1"/>
                </a:solidFill>
              </a:rPr>
              <a:t>Our backers line up 5 Yards off the ball</a:t>
            </a:r>
          </a:p>
          <a:p>
            <a:pPr>
              <a:lnSpc>
                <a:spcPct val="90000"/>
              </a:lnSpc>
              <a:buFontTx/>
              <a:buNone/>
            </a:pPr>
            <a:r>
              <a:rPr lang="en-US">
                <a:solidFill>
                  <a:schemeClr val="bg1"/>
                </a:solidFill>
              </a:rPr>
              <a:t>Backers can stem pre-snap, but must not get caught out of position and more than a half gap from their assignment</a:t>
            </a:r>
          </a:p>
          <a:p>
            <a:pPr>
              <a:lnSpc>
                <a:spcPct val="90000"/>
              </a:lnSpc>
              <a:buFontTx/>
              <a:buNone/>
            </a:pPr>
            <a:r>
              <a:rPr lang="en-US">
                <a:solidFill>
                  <a:schemeClr val="bg1"/>
                </a:solidFill>
              </a:rPr>
              <a:t>To Trips, trips side backer will align based on game plan and assignment</a:t>
            </a:r>
          </a:p>
        </p:txBody>
      </p:sp>
      <p:sp>
        <p:nvSpPr>
          <p:cNvPr id="36868" name="Line 4"/>
          <p:cNvSpPr>
            <a:spLocks noChangeShapeType="1"/>
          </p:cNvSpPr>
          <p:nvPr/>
        </p:nvSpPr>
        <p:spPr bwMode="auto">
          <a:xfrm flipV="1">
            <a:off x="495300" y="1257300"/>
            <a:ext cx="8140700" cy="12700"/>
          </a:xfrm>
          <a:prstGeom prst="line">
            <a:avLst/>
          </a:prstGeom>
          <a:noFill/>
          <a:ln w="28575">
            <a:solidFill>
              <a:schemeClr val="accent1"/>
            </a:solidFill>
            <a:round/>
            <a:headEnd/>
            <a:tailEnd/>
          </a:ln>
          <a:effectLst/>
        </p:spPr>
        <p:txBody>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8229600" cy="715962"/>
          </a:xfrm>
        </p:spPr>
        <p:txBody>
          <a:bodyPr/>
          <a:lstStyle/>
          <a:p>
            <a:r>
              <a:rPr lang="en-US" sz="4000" b="1">
                <a:solidFill>
                  <a:schemeClr val="bg1"/>
                </a:solidFill>
                <a:effectLst>
                  <a:outerShdw blurRad="38100" dist="38100" dir="2700000" algn="tl">
                    <a:srgbClr val="000000"/>
                  </a:outerShdw>
                </a:effectLst>
              </a:rPr>
              <a:t>Inside Backer Rules</a:t>
            </a:r>
            <a:r>
              <a:rPr lang="en-US" sz="4000"/>
              <a:t> </a:t>
            </a:r>
          </a:p>
        </p:txBody>
      </p:sp>
      <p:sp>
        <p:nvSpPr>
          <p:cNvPr id="17411" name="Rectangle 3"/>
          <p:cNvSpPr>
            <a:spLocks noGrp="1" noChangeArrowheads="1"/>
          </p:cNvSpPr>
          <p:nvPr>
            <p:ph type="body" idx="1"/>
          </p:nvPr>
        </p:nvSpPr>
        <p:spPr>
          <a:xfrm>
            <a:off x="381000" y="1143000"/>
            <a:ext cx="8458200" cy="5257800"/>
          </a:xfrm>
        </p:spPr>
        <p:txBody>
          <a:bodyPr/>
          <a:lstStyle/>
          <a:p>
            <a:pPr>
              <a:lnSpc>
                <a:spcPct val="80000"/>
              </a:lnSpc>
            </a:pPr>
            <a:r>
              <a:rPr lang="en-US" sz="2400">
                <a:solidFill>
                  <a:schemeClr val="bg1"/>
                </a:solidFill>
                <a:effectLst>
                  <a:outerShdw blurRad="38100" dist="38100" dir="2700000" algn="tl">
                    <a:srgbClr val="000000"/>
                  </a:outerShdw>
                </a:effectLst>
              </a:rPr>
              <a:t>Run, Draw, Screen, Pass—ATTACK DOWNHILL</a:t>
            </a:r>
          </a:p>
          <a:p>
            <a:pPr>
              <a:lnSpc>
                <a:spcPct val="80000"/>
              </a:lnSpc>
            </a:pPr>
            <a:r>
              <a:rPr lang="en-US" sz="2400">
                <a:solidFill>
                  <a:schemeClr val="bg1"/>
                </a:solidFill>
                <a:effectLst>
                  <a:outerShdw blurRad="38100" dist="38100" dir="2700000" algn="tl">
                    <a:srgbClr val="000000"/>
                  </a:outerShdw>
                </a:effectLst>
              </a:rPr>
              <a:t>Mike Keys The Offensive Guard To Flow (FB)– Mike Keys A Gap (Frontside)</a:t>
            </a:r>
          </a:p>
          <a:p>
            <a:pPr>
              <a:lnSpc>
                <a:spcPct val="80000"/>
              </a:lnSpc>
            </a:pPr>
            <a:r>
              <a:rPr lang="en-US" sz="2400">
                <a:solidFill>
                  <a:schemeClr val="bg1"/>
                </a:solidFill>
                <a:effectLst>
                  <a:outerShdw blurRad="38100" dist="38100" dir="2700000" algn="tl">
                    <a:srgbClr val="000000"/>
                  </a:outerShdw>
                </a:effectLst>
              </a:rPr>
              <a:t>Lou and Rob Key The Gap Shoulder of their lineman to flow.  Lou and Rob play B gap in our base</a:t>
            </a:r>
          </a:p>
          <a:p>
            <a:pPr>
              <a:lnSpc>
                <a:spcPct val="80000"/>
              </a:lnSpc>
            </a:pPr>
            <a:r>
              <a:rPr lang="en-US" sz="2400">
                <a:solidFill>
                  <a:schemeClr val="bg1"/>
                </a:solidFill>
                <a:effectLst>
                  <a:outerShdw blurRad="38100" dist="38100" dir="2700000" algn="tl">
                    <a:srgbClr val="000000"/>
                  </a:outerShdw>
                </a:effectLst>
              </a:rPr>
              <a:t>If Lou or Rob is in an Up technique on TE, Squeeze the D into the C.  Limit TE Release</a:t>
            </a:r>
          </a:p>
          <a:p>
            <a:pPr>
              <a:lnSpc>
                <a:spcPct val="80000"/>
              </a:lnSpc>
            </a:pPr>
            <a:r>
              <a:rPr lang="en-US" sz="2400">
                <a:solidFill>
                  <a:schemeClr val="bg1"/>
                </a:solidFill>
                <a:effectLst>
                  <a:outerShdw blurRad="38100" dist="38100" dir="2700000" algn="tl">
                    <a:srgbClr val="000000"/>
                  </a:outerShdw>
                </a:effectLst>
              </a:rPr>
              <a:t>Stacked Backers take three key steps aggressively downhill and read key</a:t>
            </a:r>
          </a:p>
          <a:p>
            <a:pPr>
              <a:lnSpc>
                <a:spcPct val="80000"/>
              </a:lnSpc>
            </a:pPr>
            <a:r>
              <a:rPr lang="en-US" sz="2400">
                <a:solidFill>
                  <a:schemeClr val="bg1"/>
                </a:solidFill>
                <a:effectLst>
                  <a:outerShdw blurRad="38100" dist="38100" dir="2700000" algn="tl">
                    <a:srgbClr val="000000"/>
                  </a:outerShdw>
                </a:effectLst>
              </a:rPr>
              <a:t>LB’s are the last players to Drop on pass</a:t>
            </a:r>
          </a:p>
          <a:p>
            <a:pPr>
              <a:lnSpc>
                <a:spcPct val="80000"/>
              </a:lnSpc>
            </a:pPr>
            <a:r>
              <a:rPr lang="en-US" sz="2400">
                <a:solidFill>
                  <a:schemeClr val="bg1"/>
                </a:solidFill>
                <a:effectLst>
                  <a:outerShdw blurRad="38100" dist="38100" dir="2700000" algn="tl">
                    <a:srgbClr val="000000"/>
                  </a:outerShdw>
                </a:effectLst>
              </a:rPr>
              <a:t>Attack First, Then Redirect</a:t>
            </a:r>
          </a:p>
          <a:p>
            <a:pPr>
              <a:lnSpc>
                <a:spcPct val="80000"/>
              </a:lnSpc>
            </a:pPr>
            <a:r>
              <a:rPr lang="en-US" sz="2400">
                <a:solidFill>
                  <a:schemeClr val="bg1"/>
                </a:solidFill>
                <a:effectLst>
                  <a:outerShdw blurRad="38100" dist="38100" dir="2700000" algn="tl">
                    <a:srgbClr val="000000"/>
                  </a:outerShdw>
                </a:effectLst>
              </a:rPr>
              <a:t>Don’t get caught too close to the LOS- Play at 5 Yards</a:t>
            </a:r>
          </a:p>
          <a:p>
            <a:pPr>
              <a:lnSpc>
                <a:spcPct val="80000"/>
              </a:lnSpc>
            </a:pPr>
            <a:r>
              <a:rPr lang="en-US" sz="2400">
                <a:solidFill>
                  <a:schemeClr val="bg1"/>
                </a:solidFill>
                <a:effectLst>
                  <a:outerShdw blurRad="38100" dist="38100" dir="2700000" algn="tl">
                    <a:srgbClr val="000000"/>
                  </a:outerShdw>
                </a:effectLst>
              </a:rPr>
              <a:t>Know where your outside help is located</a:t>
            </a:r>
          </a:p>
          <a:p>
            <a:pPr>
              <a:lnSpc>
                <a:spcPct val="80000"/>
              </a:lnSpc>
            </a:pPr>
            <a:r>
              <a:rPr lang="en-US" sz="2400">
                <a:solidFill>
                  <a:schemeClr val="bg1"/>
                </a:solidFill>
                <a:effectLst>
                  <a:outerShdw blurRad="38100" dist="38100" dir="2700000" algn="tl">
                    <a:srgbClr val="000000"/>
                  </a:outerShdw>
                </a:effectLst>
              </a:rPr>
              <a:t>MAKE THE DLINE RIGHT!</a:t>
            </a:r>
          </a:p>
          <a:p>
            <a:pPr>
              <a:lnSpc>
                <a:spcPct val="80000"/>
              </a:lnSpc>
            </a:pPr>
            <a:endParaRPr lang="en-US" sz="2400">
              <a:solidFill>
                <a:schemeClr val="bg1"/>
              </a:solidFill>
            </a:endParaRPr>
          </a:p>
        </p:txBody>
      </p:sp>
      <p:sp>
        <p:nvSpPr>
          <p:cNvPr id="17412" name="Line 4"/>
          <p:cNvSpPr>
            <a:spLocks noChangeShapeType="1"/>
          </p:cNvSpPr>
          <p:nvPr/>
        </p:nvSpPr>
        <p:spPr bwMode="auto">
          <a:xfrm>
            <a:off x="533400" y="990600"/>
            <a:ext cx="8153400" cy="0"/>
          </a:xfrm>
          <a:prstGeom prst="line">
            <a:avLst/>
          </a:prstGeom>
          <a:noFill/>
          <a:ln w="9525">
            <a:solidFill>
              <a:schemeClr val="bg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020762"/>
          </a:xfrm>
        </p:spPr>
        <p:txBody>
          <a:bodyPr/>
          <a:lstStyle/>
          <a:p>
            <a:r>
              <a:rPr lang="en-US" b="1">
                <a:solidFill>
                  <a:schemeClr val="bg1"/>
                </a:solidFill>
                <a:effectLst>
                  <a:outerShdw blurRad="38100" dist="38100" dir="2700000" algn="tl">
                    <a:srgbClr val="000000"/>
                  </a:outerShdw>
                </a:effectLst>
              </a:rPr>
              <a:t>Dogs Rules</a:t>
            </a:r>
          </a:p>
        </p:txBody>
      </p:sp>
      <p:sp>
        <p:nvSpPr>
          <p:cNvPr id="18435" name="Rectangle 3"/>
          <p:cNvSpPr>
            <a:spLocks noGrp="1" noChangeArrowheads="1"/>
          </p:cNvSpPr>
          <p:nvPr>
            <p:ph type="body" idx="1"/>
          </p:nvPr>
        </p:nvSpPr>
        <p:spPr/>
        <p:txBody>
          <a:bodyPr/>
          <a:lstStyle/>
          <a:p>
            <a:pPr>
              <a:lnSpc>
                <a:spcPct val="80000"/>
              </a:lnSpc>
            </a:pPr>
            <a:r>
              <a:rPr lang="en-US" sz="2400">
                <a:solidFill>
                  <a:schemeClr val="bg1"/>
                </a:solidFill>
                <a:effectLst>
                  <a:outerShdw blurRad="38100" dist="38100" dir="2700000" algn="tl">
                    <a:srgbClr val="000000"/>
                  </a:outerShdw>
                </a:effectLst>
              </a:rPr>
              <a:t>Line Up Splitting The Distance from EMOL and WR versus pro look.  If no ISWR, you have D gap force</a:t>
            </a:r>
          </a:p>
          <a:p>
            <a:pPr>
              <a:lnSpc>
                <a:spcPct val="80000"/>
              </a:lnSpc>
            </a:pPr>
            <a:r>
              <a:rPr lang="en-US" sz="2400">
                <a:solidFill>
                  <a:schemeClr val="bg1"/>
                </a:solidFill>
                <a:effectLst>
                  <a:outerShdw blurRad="38100" dist="38100" dir="2700000" algn="tl">
                    <a:srgbClr val="000000"/>
                  </a:outerShdw>
                </a:effectLst>
              </a:rPr>
              <a:t>Versus two receivers, play inside leverage to head up on #2, unless game plan calls for adjustments.  You have force/support.  Defend the bubble</a:t>
            </a:r>
          </a:p>
          <a:p>
            <a:pPr>
              <a:lnSpc>
                <a:spcPct val="80000"/>
              </a:lnSpc>
            </a:pPr>
            <a:r>
              <a:rPr lang="en-US" sz="2400">
                <a:solidFill>
                  <a:schemeClr val="bg1"/>
                </a:solidFill>
                <a:effectLst>
                  <a:outerShdw blurRad="38100" dist="38100" dir="2700000" algn="tl">
                    <a:srgbClr val="000000"/>
                  </a:outerShdw>
                </a:effectLst>
              </a:rPr>
              <a:t>Versus Trips, line up on #2 at 5 yards and collision number 2.  You must defend the bubble.</a:t>
            </a:r>
          </a:p>
          <a:p>
            <a:pPr>
              <a:lnSpc>
                <a:spcPct val="80000"/>
              </a:lnSpc>
            </a:pPr>
            <a:r>
              <a:rPr lang="en-US" sz="2400">
                <a:solidFill>
                  <a:schemeClr val="bg1"/>
                </a:solidFill>
                <a:effectLst>
                  <a:outerShdw blurRad="38100" dist="38100" dir="2700000" algn="tl">
                    <a:srgbClr val="000000"/>
                  </a:outerShdw>
                </a:effectLst>
              </a:rPr>
              <a:t>On closed side, reduce alignment to 4x4.  We can reduce further based on game plan</a:t>
            </a:r>
          </a:p>
          <a:p>
            <a:pPr>
              <a:lnSpc>
                <a:spcPct val="80000"/>
              </a:lnSpc>
            </a:pPr>
            <a:r>
              <a:rPr lang="en-US" sz="2400">
                <a:solidFill>
                  <a:schemeClr val="bg1"/>
                </a:solidFill>
                <a:effectLst>
                  <a:outerShdw blurRad="38100" dist="38100" dir="2700000" algn="tl">
                    <a:srgbClr val="000000"/>
                  </a:outerShdw>
                </a:effectLst>
              </a:rPr>
              <a:t>Key EMOL for run/pass, low hat/high hat.  WR key is #2.  Buzz Hook/Curl to Flat– You have a numbers drop</a:t>
            </a:r>
          </a:p>
          <a:p>
            <a:pPr>
              <a:lnSpc>
                <a:spcPct val="80000"/>
              </a:lnSpc>
            </a:pPr>
            <a:r>
              <a:rPr lang="en-US" sz="2400">
                <a:solidFill>
                  <a:schemeClr val="bg1"/>
                </a:solidFill>
                <a:effectLst>
                  <a:outerShdw blurRad="38100" dist="38100" dir="2700000" algn="tl">
                    <a:srgbClr val="000000"/>
                  </a:outerShdw>
                </a:effectLst>
              </a:rPr>
              <a:t>Do Not Get Locked Inside On Toss!</a:t>
            </a:r>
          </a:p>
        </p:txBody>
      </p:sp>
      <p:sp>
        <p:nvSpPr>
          <p:cNvPr id="18436" name="Line 4"/>
          <p:cNvSpPr>
            <a:spLocks noChangeShapeType="1"/>
          </p:cNvSpPr>
          <p:nvPr/>
        </p:nvSpPr>
        <p:spPr bwMode="auto">
          <a:xfrm>
            <a:off x="533400" y="1295400"/>
            <a:ext cx="8153400" cy="0"/>
          </a:xfrm>
          <a:prstGeom prst="line">
            <a:avLst/>
          </a:prstGeom>
          <a:noFill/>
          <a:ln w="9525">
            <a:solidFill>
              <a:schemeClr val="bg1"/>
            </a:solidFill>
            <a:round/>
            <a:headEnd/>
            <a:tailEnd/>
          </a:ln>
          <a:effectLst/>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solidFill>
                  <a:schemeClr val="bg1"/>
                </a:solidFill>
              </a:rPr>
              <a:t>Alignment Rules Dogs</a:t>
            </a:r>
          </a:p>
        </p:txBody>
      </p:sp>
      <p:sp>
        <p:nvSpPr>
          <p:cNvPr id="38915" name="Rectangle 3"/>
          <p:cNvSpPr>
            <a:spLocks noGrp="1" noChangeArrowheads="1"/>
          </p:cNvSpPr>
          <p:nvPr>
            <p:ph type="body" idx="1"/>
          </p:nvPr>
        </p:nvSpPr>
        <p:spPr/>
        <p:txBody>
          <a:bodyPr/>
          <a:lstStyle/>
          <a:p>
            <a:pPr>
              <a:lnSpc>
                <a:spcPct val="90000"/>
              </a:lnSpc>
              <a:buFont typeface="Wingdings" pitchFamily="2" charset="2"/>
              <a:buChar char="§"/>
            </a:pPr>
            <a:r>
              <a:rPr lang="en-US" sz="2400">
                <a:solidFill>
                  <a:schemeClr val="bg1"/>
                </a:solidFill>
              </a:rPr>
              <a:t>Versus 1 receiver open:  Split the distance between the receiver and the EMOL at 5 yards.</a:t>
            </a:r>
          </a:p>
          <a:p>
            <a:pPr>
              <a:lnSpc>
                <a:spcPct val="90000"/>
              </a:lnSpc>
              <a:buFont typeface="Wingdings" pitchFamily="2" charset="2"/>
              <a:buChar char="§"/>
            </a:pPr>
            <a:r>
              <a:rPr lang="en-US" sz="2400">
                <a:solidFill>
                  <a:schemeClr val="bg1"/>
                </a:solidFill>
              </a:rPr>
              <a:t>Versus pro look (WR w/TE):  Split Distance at five yards.</a:t>
            </a:r>
          </a:p>
          <a:p>
            <a:pPr>
              <a:lnSpc>
                <a:spcPct val="90000"/>
              </a:lnSpc>
              <a:buFont typeface="Wingdings" pitchFamily="2" charset="2"/>
              <a:buChar char="§"/>
            </a:pPr>
            <a:r>
              <a:rPr lang="en-US" sz="2400">
                <a:solidFill>
                  <a:schemeClr val="bg1"/>
                </a:solidFill>
              </a:rPr>
              <a:t>Versus Twins:  Line up 1 yard inside the #2 receiver until #2 breaks the triangle.  Then, triangle align using #2 and the EMOL</a:t>
            </a:r>
          </a:p>
          <a:p>
            <a:pPr>
              <a:lnSpc>
                <a:spcPct val="90000"/>
              </a:lnSpc>
              <a:buFont typeface="Wingdings" pitchFamily="2" charset="2"/>
              <a:buChar char="§"/>
            </a:pPr>
            <a:r>
              <a:rPr lang="en-US" sz="2400">
                <a:solidFill>
                  <a:schemeClr val="bg1"/>
                </a:solidFill>
              </a:rPr>
              <a:t>Versus Trips:  Follow twins alignment rules- Adjustments will be made based on down, distance, personnel, and game plan</a:t>
            </a:r>
          </a:p>
          <a:p>
            <a:pPr>
              <a:lnSpc>
                <a:spcPct val="90000"/>
              </a:lnSpc>
              <a:buFont typeface="Wingdings" pitchFamily="2" charset="2"/>
              <a:buChar char="§"/>
            </a:pPr>
            <a:r>
              <a:rPr lang="en-US" sz="2400">
                <a:solidFill>
                  <a:schemeClr val="bg1"/>
                </a:solidFill>
              </a:rPr>
              <a:t>To a TE Closed:  Line up 4x4 on the TE, with a tough adjust by call.  We will make adjustments based on down, distance, and matchup.</a:t>
            </a:r>
          </a:p>
        </p:txBody>
      </p:sp>
      <p:sp>
        <p:nvSpPr>
          <p:cNvPr id="38916" name="Line 4"/>
          <p:cNvSpPr>
            <a:spLocks noChangeShapeType="1"/>
          </p:cNvSpPr>
          <p:nvPr/>
        </p:nvSpPr>
        <p:spPr bwMode="auto">
          <a:xfrm>
            <a:off x="533400" y="1295400"/>
            <a:ext cx="8153400" cy="0"/>
          </a:xfrm>
          <a:prstGeom prst="line">
            <a:avLst/>
          </a:prstGeom>
          <a:noFill/>
          <a:ln w="9525">
            <a:solidFill>
              <a:schemeClr val="bg1"/>
            </a:solidFill>
            <a:round/>
            <a:headEnd/>
            <a:tailEnd/>
          </a:ln>
          <a:effectLst/>
        </p:spPr>
        <p:txBody>
          <a:bodyP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b="1">
                <a:solidFill>
                  <a:schemeClr val="bg1"/>
                </a:solidFill>
                <a:effectLst>
                  <a:outerShdw blurRad="38100" dist="38100" dir="2700000" algn="tl">
                    <a:srgbClr val="000000"/>
                  </a:outerShdw>
                </a:effectLst>
              </a:rPr>
              <a:t>Secondary Rules</a:t>
            </a:r>
          </a:p>
        </p:txBody>
      </p:sp>
      <p:sp>
        <p:nvSpPr>
          <p:cNvPr id="19459" name="Rectangle 3"/>
          <p:cNvSpPr>
            <a:spLocks noGrp="1" noChangeArrowheads="1"/>
          </p:cNvSpPr>
          <p:nvPr>
            <p:ph type="body" idx="1"/>
          </p:nvPr>
        </p:nvSpPr>
        <p:spPr/>
        <p:txBody>
          <a:bodyPr/>
          <a:lstStyle/>
          <a:p>
            <a:pPr>
              <a:lnSpc>
                <a:spcPct val="80000"/>
              </a:lnSpc>
            </a:pPr>
            <a:r>
              <a:rPr lang="en-US" sz="2400">
                <a:solidFill>
                  <a:schemeClr val="bg1"/>
                </a:solidFill>
                <a:effectLst>
                  <a:outerShdw blurRad="38100" dist="38100" dir="2700000" algn="tl">
                    <a:srgbClr val="000000"/>
                  </a:outerShdw>
                </a:effectLst>
              </a:rPr>
              <a:t>Play Head Up in Cover 3, and inside in Cover 0 and Cover 1. </a:t>
            </a:r>
          </a:p>
          <a:p>
            <a:pPr>
              <a:lnSpc>
                <a:spcPct val="80000"/>
              </a:lnSpc>
            </a:pPr>
            <a:r>
              <a:rPr lang="en-US" sz="2400">
                <a:solidFill>
                  <a:schemeClr val="bg1"/>
                </a:solidFill>
                <a:effectLst>
                  <a:outerShdw blurRad="38100" dist="38100" dir="2700000" algn="tl">
                    <a:srgbClr val="000000"/>
                  </a:outerShdw>
                </a:effectLst>
              </a:rPr>
              <a:t>To a closed side, roll up and play 2 outside the EMOL and 9 of the ball.</a:t>
            </a:r>
          </a:p>
          <a:p>
            <a:pPr>
              <a:lnSpc>
                <a:spcPct val="80000"/>
              </a:lnSpc>
            </a:pPr>
            <a:r>
              <a:rPr lang="en-US" sz="2400">
                <a:solidFill>
                  <a:schemeClr val="bg1"/>
                </a:solidFill>
                <a:effectLst>
                  <a:outerShdw blurRad="38100" dist="38100" dir="2700000" algn="tl">
                    <a:srgbClr val="000000"/>
                  </a:outerShdw>
                </a:effectLst>
              </a:rPr>
              <a:t>Press puts you at one yard, jamming the receiver.  Get on jam and shimmy your feet.  Disrupt the release to your funnel.</a:t>
            </a:r>
          </a:p>
          <a:p>
            <a:pPr>
              <a:lnSpc>
                <a:spcPct val="80000"/>
              </a:lnSpc>
            </a:pPr>
            <a:r>
              <a:rPr lang="en-US" sz="2400">
                <a:solidFill>
                  <a:schemeClr val="bg1"/>
                </a:solidFill>
                <a:effectLst>
                  <a:outerShdw blurRad="38100" dist="38100" dir="2700000" algn="tl">
                    <a:srgbClr val="000000"/>
                  </a:outerShdw>
                </a:effectLst>
              </a:rPr>
              <a:t>Play over the top first in all coverages.  Don’t get beat deep!</a:t>
            </a:r>
          </a:p>
          <a:p>
            <a:pPr>
              <a:lnSpc>
                <a:spcPct val="80000"/>
              </a:lnSpc>
            </a:pPr>
            <a:r>
              <a:rPr lang="en-US" sz="2400">
                <a:solidFill>
                  <a:schemeClr val="bg1"/>
                </a:solidFill>
                <a:effectLst>
                  <a:outerShdw blurRad="38100" dist="38100" dir="2700000" algn="tl">
                    <a:srgbClr val="000000"/>
                  </a:outerShdw>
                </a:effectLst>
              </a:rPr>
              <a:t>Play the Hands of the Wideout to the ball. Always Play Through the Outside Shoulder</a:t>
            </a:r>
          </a:p>
          <a:p>
            <a:pPr>
              <a:lnSpc>
                <a:spcPct val="80000"/>
              </a:lnSpc>
            </a:pPr>
            <a:r>
              <a:rPr lang="en-US" sz="2400">
                <a:solidFill>
                  <a:schemeClr val="bg1"/>
                </a:solidFill>
                <a:effectLst>
                  <a:outerShdw blurRad="38100" dist="38100" dir="2700000" algn="tl">
                    <a:srgbClr val="000000"/>
                  </a:outerShdw>
                </a:effectLst>
              </a:rPr>
              <a:t>When you go for the interception, be sure and without hesitation.</a:t>
            </a:r>
          </a:p>
          <a:p>
            <a:pPr>
              <a:lnSpc>
                <a:spcPct val="80000"/>
              </a:lnSpc>
            </a:pPr>
            <a:r>
              <a:rPr lang="en-US" sz="2400">
                <a:solidFill>
                  <a:schemeClr val="bg1"/>
                </a:solidFill>
                <a:effectLst>
                  <a:outerShdw blurRad="38100" dist="38100" dir="2700000" algn="tl">
                    <a:srgbClr val="000000"/>
                  </a:outerShdw>
                </a:effectLst>
              </a:rPr>
              <a:t>When you play the run, be sure.</a:t>
            </a:r>
          </a:p>
        </p:txBody>
      </p:sp>
      <p:sp>
        <p:nvSpPr>
          <p:cNvPr id="19460" name="Line 4"/>
          <p:cNvSpPr>
            <a:spLocks noChangeShapeType="1"/>
          </p:cNvSpPr>
          <p:nvPr/>
        </p:nvSpPr>
        <p:spPr bwMode="auto">
          <a:xfrm>
            <a:off x="533400" y="1295400"/>
            <a:ext cx="8153400" cy="0"/>
          </a:xfrm>
          <a:prstGeom prst="line">
            <a:avLst/>
          </a:prstGeom>
          <a:noFill/>
          <a:ln w="9525">
            <a:solidFill>
              <a:schemeClr val="bg1"/>
            </a:solidFill>
            <a:round/>
            <a:headEnd/>
            <a:tailEnd/>
          </a:ln>
          <a:effectLst/>
        </p:spPr>
        <p:txBody>
          <a:bodyPr/>
          <a:lstStyle/>
          <a:p>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en-US">
                <a:solidFill>
                  <a:schemeClr val="bg1"/>
                </a:solidFill>
              </a:rPr>
              <a:t>GAP FITS</a:t>
            </a:r>
          </a:p>
        </p:txBody>
      </p:sp>
      <p:sp>
        <p:nvSpPr>
          <p:cNvPr id="59395" name="Rectangle 3"/>
          <p:cNvSpPr>
            <a:spLocks noGrp="1" noChangeArrowheads="1"/>
          </p:cNvSpPr>
          <p:nvPr>
            <p:ph type="body" idx="1"/>
          </p:nvPr>
        </p:nvSpPr>
        <p:spPr/>
        <p:txBody>
          <a:bodyPr/>
          <a:lstStyle/>
          <a:p>
            <a:pPr>
              <a:lnSpc>
                <a:spcPct val="90000"/>
              </a:lnSpc>
            </a:pPr>
            <a:r>
              <a:rPr lang="en-US">
                <a:solidFill>
                  <a:schemeClr val="bg1"/>
                </a:solidFill>
              </a:rPr>
              <a:t>The 30 Stack is an attacking gap control defense</a:t>
            </a:r>
          </a:p>
          <a:p>
            <a:pPr>
              <a:lnSpc>
                <a:spcPct val="90000"/>
              </a:lnSpc>
            </a:pPr>
            <a:r>
              <a:rPr lang="en-US">
                <a:solidFill>
                  <a:schemeClr val="bg1"/>
                </a:solidFill>
              </a:rPr>
              <a:t>It is imperative that each player understand their gap responsibility</a:t>
            </a:r>
          </a:p>
          <a:p>
            <a:pPr>
              <a:lnSpc>
                <a:spcPct val="90000"/>
              </a:lnSpc>
            </a:pPr>
            <a:r>
              <a:rPr lang="en-US">
                <a:solidFill>
                  <a:schemeClr val="bg1"/>
                </a:solidFill>
              </a:rPr>
              <a:t>No one is allowed to attack a gap other than the gap they are assigned</a:t>
            </a:r>
          </a:p>
          <a:p>
            <a:pPr>
              <a:lnSpc>
                <a:spcPct val="90000"/>
              </a:lnSpc>
            </a:pPr>
            <a:r>
              <a:rPr lang="en-US">
                <a:solidFill>
                  <a:schemeClr val="bg1"/>
                </a:solidFill>
              </a:rPr>
              <a:t>You must practice gap fits everyday!</a:t>
            </a:r>
          </a:p>
          <a:p>
            <a:pPr>
              <a:lnSpc>
                <a:spcPct val="90000"/>
              </a:lnSpc>
            </a:pPr>
            <a:r>
              <a:rPr lang="en-US">
                <a:solidFill>
                  <a:schemeClr val="bg1"/>
                </a:solidFill>
              </a:rPr>
              <a:t>You must have a player responsible for each run gap.</a:t>
            </a:r>
          </a:p>
        </p:txBody>
      </p:sp>
      <p:sp>
        <p:nvSpPr>
          <p:cNvPr id="59396" name="Line 4"/>
          <p:cNvSpPr>
            <a:spLocks noChangeShapeType="1"/>
          </p:cNvSpPr>
          <p:nvPr/>
        </p:nvSpPr>
        <p:spPr bwMode="auto">
          <a:xfrm>
            <a:off x="508000" y="1244600"/>
            <a:ext cx="7683500" cy="0"/>
          </a:xfrm>
          <a:prstGeom prst="line">
            <a:avLst/>
          </a:prstGeom>
          <a:noFill/>
          <a:ln w="38100">
            <a:solidFill>
              <a:schemeClr val="accent1"/>
            </a:solidFill>
            <a:round/>
            <a:headEnd/>
            <a:tailEnd/>
          </a:ln>
          <a:effectLst/>
        </p:spPr>
        <p:txBody>
          <a:bodyPr/>
          <a:lstStyle/>
          <a:p>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19100" y="1087438"/>
            <a:ext cx="8229600" cy="1143000"/>
          </a:xfrm>
        </p:spPr>
        <p:txBody>
          <a:bodyPr/>
          <a:lstStyle/>
          <a:p>
            <a:r>
              <a:rPr lang="en-US" sz="7200" b="1">
                <a:solidFill>
                  <a:schemeClr val="bg1"/>
                </a:solidFill>
              </a:rPr>
              <a:t>Alignment and Gap Rules</a:t>
            </a:r>
          </a:p>
        </p:txBody>
      </p:sp>
      <p:sp>
        <p:nvSpPr>
          <p:cNvPr id="60420" name="Rectangle 4"/>
          <p:cNvSpPr>
            <a:spLocks noChangeArrowheads="1"/>
          </p:cNvSpPr>
          <p:nvPr/>
        </p:nvSpPr>
        <p:spPr bwMode="auto">
          <a:xfrm>
            <a:off x="4338638" y="4016375"/>
            <a:ext cx="593725" cy="6096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0422" name="Oval 6"/>
          <p:cNvSpPr>
            <a:spLocks noChangeArrowheads="1"/>
          </p:cNvSpPr>
          <p:nvPr/>
        </p:nvSpPr>
        <p:spPr bwMode="auto">
          <a:xfrm>
            <a:off x="6076950" y="4011613"/>
            <a:ext cx="593725" cy="6096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0426" name="Line 10"/>
          <p:cNvSpPr>
            <a:spLocks noChangeShapeType="1"/>
          </p:cNvSpPr>
          <p:nvPr/>
        </p:nvSpPr>
        <p:spPr bwMode="auto">
          <a:xfrm flipV="1">
            <a:off x="4756150" y="4016375"/>
            <a:ext cx="0" cy="609600"/>
          </a:xfrm>
          <a:prstGeom prst="line">
            <a:avLst/>
          </a:prstGeom>
          <a:noFill/>
          <a:ln w="9525">
            <a:solidFill>
              <a:schemeClr val="tx1"/>
            </a:solidFill>
            <a:round/>
            <a:headEnd/>
            <a:tailEnd/>
          </a:ln>
          <a:effectLst/>
        </p:spPr>
        <p:txBody>
          <a:bodyPr/>
          <a:lstStyle/>
          <a:p>
            <a:endParaRPr lang="en-US"/>
          </a:p>
        </p:txBody>
      </p:sp>
      <p:sp>
        <p:nvSpPr>
          <p:cNvPr id="60431" name="Line 15"/>
          <p:cNvSpPr>
            <a:spLocks noChangeShapeType="1"/>
          </p:cNvSpPr>
          <p:nvPr/>
        </p:nvSpPr>
        <p:spPr bwMode="auto">
          <a:xfrm flipV="1">
            <a:off x="6538913" y="4062413"/>
            <a:ext cx="0" cy="508000"/>
          </a:xfrm>
          <a:prstGeom prst="line">
            <a:avLst/>
          </a:prstGeom>
          <a:noFill/>
          <a:ln w="9525">
            <a:solidFill>
              <a:schemeClr val="tx1"/>
            </a:solidFill>
            <a:round/>
            <a:headEnd/>
            <a:tailEnd/>
          </a:ln>
          <a:effectLst/>
        </p:spPr>
        <p:txBody>
          <a:bodyPr/>
          <a:lstStyle/>
          <a:p>
            <a:endParaRPr lang="en-US"/>
          </a:p>
        </p:txBody>
      </p:sp>
      <p:sp>
        <p:nvSpPr>
          <p:cNvPr id="60432" name="Line 16"/>
          <p:cNvSpPr>
            <a:spLocks noChangeShapeType="1"/>
          </p:cNvSpPr>
          <p:nvPr/>
        </p:nvSpPr>
        <p:spPr bwMode="auto">
          <a:xfrm flipV="1">
            <a:off x="6234113" y="4049713"/>
            <a:ext cx="0" cy="530225"/>
          </a:xfrm>
          <a:prstGeom prst="line">
            <a:avLst/>
          </a:prstGeom>
          <a:noFill/>
          <a:ln w="9525">
            <a:solidFill>
              <a:schemeClr val="tx1"/>
            </a:solidFill>
            <a:round/>
            <a:headEnd/>
            <a:tailEnd/>
          </a:ln>
          <a:effectLst/>
        </p:spPr>
        <p:txBody>
          <a:bodyPr/>
          <a:lstStyle/>
          <a:p>
            <a:endParaRPr lang="en-US"/>
          </a:p>
        </p:txBody>
      </p:sp>
      <p:sp>
        <p:nvSpPr>
          <p:cNvPr id="60433" name="Line 17"/>
          <p:cNvSpPr>
            <a:spLocks noChangeShapeType="1"/>
          </p:cNvSpPr>
          <p:nvPr/>
        </p:nvSpPr>
        <p:spPr bwMode="auto">
          <a:xfrm flipV="1">
            <a:off x="4527550" y="4013200"/>
            <a:ext cx="0" cy="609600"/>
          </a:xfrm>
          <a:prstGeom prst="line">
            <a:avLst/>
          </a:prstGeom>
          <a:noFill/>
          <a:ln w="9525">
            <a:solidFill>
              <a:schemeClr val="tx1"/>
            </a:solidFill>
            <a:round/>
            <a:headEnd/>
            <a:tailEnd/>
          </a:ln>
          <a:effectLst/>
        </p:spPr>
        <p:txBody>
          <a:bodyPr/>
          <a:lstStyle/>
          <a:p>
            <a:endParaRPr lang="en-US"/>
          </a:p>
        </p:txBody>
      </p:sp>
      <p:sp>
        <p:nvSpPr>
          <p:cNvPr id="60434" name="Oval 18"/>
          <p:cNvSpPr>
            <a:spLocks noChangeArrowheads="1"/>
          </p:cNvSpPr>
          <p:nvPr/>
        </p:nvSpPr>
        <p:spPr bwMode="auto">
          <a:xfrm>
            <a:off x="5199063" y="4011613"/>
            <a:ext cx="593725" cy="6096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0435" name="Line 19"/>
          <p:cNvSpPr>
            <a:spLocks noChangeShapeType="1"/>
          </p:cNvSpPr>
          <p:nvPr/>
        </p:nvSpPr>
        <p:spPr bwMode="auto">
          <a:xfrm flipV="1">
            <a:off x="5661025" y="4062413"/>
            <a:ext cx="0" cy="514350"/>
          </a:xfrm>
          <a:prstGeom prst="line">
            <a:avLst/>
          </a:prstGeom>
          <a:noFill/>
          <a:ln w="9525">
            <a:solidFill>
              <a:schemeClr val="tx1"/>
            </a:solidFill>
            <a:round/>
            <a:headEnd/>
            <a:tailEnd/>
          </a:ln>
          <a:effectLst/>
        </p:spPr>
        <p:txBody>
          <a:bodyPr/>
          <a:lstStyle/>
          <a:p>
            <a:endParaRPr lang="en-US"/>
          </a:p>
        </p:txBody>
      </p:sp>
      <p:sp>
        <p:nvSpPr>
          <p:cNvPr id="60436" name="Line 20"/>
          <p:cNvSpPr>
            <a:spLocks noChangeShapeType="1"/>
          </p:cNvSpPr>
          <p:nvPr/>
        </p:nvSpPr>
        <p:spPr bwMode="auto">
          <a:xfrm flipV="1">
            <a:off x="5356225" y="4049713"/>
            <a:ext cx="0" cy="530225"/>
          </a:xfrm>
          <a:prstGeom prst="line">
            <a:avLst/>
          </a:prstGeom>
          <a:noFill/>
          <a:ln w="9525">
            <a:solidFill>
              <a:schemeClr val="tx1"/>
            </a:solidFill>
            <a:round/>
            <a:headEnd/>
            <a:tailEnd/>
          </a:ln>
          <a:effectLst/>
        </p:spPr>
        <p:txBody>
          <a:bodyPr/>
          <a:lstStyle/>
          <a:p>
            <a:endParaRPr lang="en-US"/>
          </a:p>
        </p:txBody>
      </p:sp>
      <p:sp>
        <p:nvSpPr>
          <p:cNvPr id="60437" name="Oval 21"/>
          <p:cNvSpPr>
            <a:spLocks noChangeArrowheads="1"/>
          </p:cNvSpPr>
          <p:nvPr/>
        </p:nvSpPr>
        <p:spPr bwMode="auto">
          <a:xfrm>
            <a:off x="7072313" y="4019550"/>
            <a:ext cx="593725" cy="6096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0438" name="Line 22"/>
          <p:cNvSpPr>
            <a:spLocks noChangeShapeType="1"/>
          </p:cNvSpPr>
          <p:nvPr/>
        </p:nvSpPr>
        <p:spPr bwMode="auto">
          <a:xfrm flipV="1">
            <a:off x="7534275" y="4070350"/>
            <a:ext cx="0" cy="495300"/>
          </a:xfrm>
          <a:prstGeom prst="line">
            <a:avLst/>
          </a:prstGeom>
          <a:noFill/>
          <a:ln w="9525">
            <a:solidFill>
              <a:schemeClr val="tx1"/>
            </a:solidFill>
            <a:round/>
            <a:headEnd/>
            <a:tailEnd/>
          </a:ln>
          <a:effectLst/>
        </p:spPr>
        <p:txBody>
          <a:bodyPr/>
          <a:lstStyle/>
          <a:p>
            <a:endParaRPr lang="en-US"/>
          </a:p>
        </p:txBody>
      </p:sp>
      <p:sp>
        <p:nvSpPr>
          <p:cNvPr id="60439" name="Line 23"/>
          <p:cNvSpPr>
            <a:spLocks noChangeShapeType="1"/>
          </p:cNvSpPr>
          <p:nvPr/>
        </p:nvSpPr>
        <p:spPr bwMode="auto">
          <a:xfrm flipV="1">
            <a:off x="7229475" y="4057650"/>
            <a:ext cx="0" cy="530225"/>
          </a:xfrm>
          <a:prstGeom prst="line">
            <a:avLst/>
          </a:prstGeom>
          <a:noFill/>
          <a:ln w="9525">
            <a:solidFill>
              <a:schemeClr val="tx1"/>
            </a:solidFill>
            <a:round/>
            <a:headEnd/>
            <a:tailEnd/>
          </a:ln>
          <a:effectLst/>
        </p:spPr>
        <p:txBody>
          <a:bodyPr/>
          <a:lstStyle/>
          <a:p>
            <a:endParaRPr lang="en-US"/>
          </a:p>
        </p:txBody>
      </p:sp>
      <p:sp>
        <p:nvSpPr>
          <p:cNvPr id="60440" name="Oval 24"/>
          <p:cNvSpPr>
            <a:spLocks noChangeArrowheads="1"/>
          </p:cNvSpPr>
          <p:nvPr/>
        </p:nvSpPr>
        <p:spPr bwMode="auto">
          <a:xfrm>
            <a:off x="3497263" y="4010025"/>
            <a:ext cx="593725" cy="6096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0441" name="Line 25"/>
          <p:cNvSpPr>
            <a:spLocks noChangeShapeType="1"/>
          </p:cNvSpPr>
          <p:nvPr/>
        </p:nvSpPr>
        <p:spPr bwMode="auto">
          <a:xfrm flipV="1">
            <a:off x="3959225" y="4060825"/>
            <a:ext cx="0" cy="495300"/>
          </a:xfrm>
          <a:prstGeom prst="line">
            <a:avLst/>
          </a:prstGeom>
          <a:noFill/>
          <a:ln w="9525">
            <a:solidFill>
              <a:schemeClr val="tx1"/>
            </a:solidFill>
            <a:round/>
            <a:headEnd/>
            <a:tailEnd/>
          </a:ln>
          <a:effectLst/>
        </p:spPr>
        <p:txBody>
          <a:bodyPr/>
          <a:lstStyle/>
          <a:p>
            <a:endParaRPr lang="en-US"/>
          </a:p>
        </p:txBody>
      </p:sp>
      <p:sp>
        <p:nvSpPr>
          <p:cNvPr id="60442" name="Line 26"/>
          <p:cNvSpPr>
            <a:spLocks noChangeShapeType="1"/>
          </p:cNvSpPr>
          <p:nvPr/>
        </p:nvSpPr>
        <p:spPr bwMode="auto">
          <a:xfrm flipV="1">
            <a:off x="3654425" y="4048125"/>
            <a:ext cx="0" cy="530225"/>
          </a:xfrm>
          <a:prstGeom prst="line">
            <a:avLst/>
          </a:prstGeom>
          <a:noFill/>
          <a:ln w="9525">
            <a:solidFill>
              <a:schemeClr val="tx1"/>
            </a:solidFill>
            <a:round/>
            <a:headEnd/>
            <a:tailEnd/>
          </a:ln>
          <a:effectLst/>
        </p:spPr>
        <p:txBody>
          <a:bodyPr/>
          <a:lstStyle/>
          <a:p>
            <a:endParaRPr lang="en-US"/>
          </a:p>
        </p:txBody>
      </p:sp>
      <p:sp>
        <p:nvSpPr>
          <p:cNvPr id="60443" name="Oval 27"/>
          <p:cNvSpPr>
            <a:spLocks noChangeArrowheads="1"/>
          </p:cNvSpPr>
          <p:nvPr/>
        </p:nvSpPr>
        <p:spPr bwMode="auto">
          <a:xfrm>
            <a:off x="2697163" y="3990975"/>
            <a:ext cx="593725" cy="6096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0444" name="Line 28"/>
          <p:cNvSpPr>
            <a:spLocks noChangeShapeType="1"/>
          </p:cNvSpPr>
          <p:nvPr/>
        </p:nvSpPr>
        <p:spPr bwMode="auto">
          <a:xfrm flipV="1">
            <a:off x="3159125" y="4041775"/>
            <a:ext cx="0" cy="495300"/>
          </a:xfrm>
          <a:prstGeom prst="line">
            <a:avLst/>
          </a:prstGeom>
          <a:noFill/>
          <a:ln w="9525">
            <a:solidFill>
              <a:schemeClr val="tx1"/>
            </a:solidFill>
            <a:round/>
            <a:headEnd/>
            <a:tailEnd/>
          </a:ln>
          <a:effectLst/>
        </p:spPr>
        <p:txBody>
          <a:bodyPr/>
          <a:lstStyle/>
          <a:p>
            <a:endParaRPr lang="en-US"/>
          </a:p>
        </p:txBody>
      </p:sp>
      <p:sp>
        <p:nvSpPr>
          <p:cNvPr id="60445" name="Line 29"/>
          <p:cNvSpPr>
            <a:spLocks noChangeShapeType="1"/>
          </p:cNvSpPr>
          <p:nvPr/>
        </p:nvSpPr>
        <p:spPr bwMode="auto">
          <a:xfrm flipV="1">
            <a:off x="2854325" y="4029075"/>
            <a:ext cx="0" cy="530225"/>
          </a:xfrm>
          <a:prstGeom prst="line">
            <a:avLst/>
          </a:prstGeom>
          <a:noFill/>
          <a:ln w="9525">
            <a:solidFill>
              <a:schemeClr val="tx1"/>
            </a:solidFill>
            <a:round/>
            <a:headEnd/>
            <a:tailEnd/>
          </a:ln>
          <a:effectLst/>
        </p:spPr>
        <p:txBody>
          <a:bodyPr/>
          <a:lstStyle/>
          <a:p>
            <a:endParaRPr lang="en-US"/>
          </a:p>
        </p:txBody>
      </p:sp>
      <p:sp>
        <p:nvSpPr>
          <p:cNvPr id="60446" name="Oval 30"/>
          <p:cNvSpPr>
            <a:spLocks noChangeArrowheads="1"/>
          </p:cNvSpPr>
          <p:nvPr/>
        </p:nvSpPr>
        <p:spPr bwMode="auto">
          <a:xfrm>
            <a:off x="1890713" y="3984625"/>
            <a:ext cx="593725" cy="6096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0447" name="Line 31"/>
          <p:cNvSpPr>
            <a:spLocks noChangeShapeType="1"/>
          </p:cNvSpPr>
          <p:nvPr/>
        </p:nvSpPr>
        <p:spPr bwMode="auto">
          <a:xfrm flipV="1">
            <a:off x="2352675" y="4035425"/>
            <a:ext cx="0" cy="495300"/>
          </a:xfrm>
          <a:prstGeom prst="line">
            <a:avLst/>
          </a:prstGeom>
          <a:noFill/>
          <a:ln w="9525">
            <a:solidFill>
              <a:schemeClr val="tx1"/>
            </a:solidFill>
            <a:round/>
            <a:headEnd/>
            <a:tailEnd/>
          </a:ln>
          <a:effectLst/>
        </p:spPr>
        <p:txBody>
          <a:bodyPr/>
          <a:lstStyle/>
          <a:p>
            <a:endParaRPr lang="en-US"/>
          </a:p>
        </p:txBody>
      </p:sp>
      <p:sp>
        <p:nvSpPr>
          <p:cNvPr id="60448" name="Line 32"/>
          <p:cNvSpPr>
            <a:spLocks noChangeShapeType="1"/>
          </p:cNvSpPr>
          <p:nvPr/>
        </p:nvSpPr>
        <p:spPr bwMode="auto">
          <a:xfrm flipV="1">
            <a:off x="2047875" y="4022725"/>
            <a:ext cx="0" cy="530225"/>
          </a:xfrm>
          <a:prstGeom prst="line">
            <a:avLst/>
          </a:prstGeom>
          <a:noFill/>
          <a:ln w="9525">
            <a:solidFill>
              <a:schemeClr val="tx1"/>
            </a:solidFill>
            <a:round/>
            <a:headEnd/>
            <a:tailEnd/>
          </a:ln>
          <a:effectLst/>
        </p:spPr>
        <p:txBody>
          <a:bodyPr/>
          <a:lstStyle/>
          <a:p>
            <a:endParaRPr lang="en-US"/>
          </a:p>
        </p:txBody>
      </p:sp>
      <p:sp>
        <p:nvSpPr>
          <p:cNvPr id="60449" name="Text Box 33"/>
          <p:cNvSpPr txBox="1">
            <a:spLocks noChangeArrowheads="1"/>
          </p:cNvSpPr>
          <p:nvPr/>
        </p:nvSpPr>
        <p:spPr bwMode="auto">
          <a:xfrm>
            <a:off x="3924300" y="3460750"/>
            <a:ext cx="425450" cy="519113"/>
          </a:xfrm>
          <a:prstGeom prst="rect">
            <a:avLst/>
          </a:prstGeom>
          <a:noFill/>
          <a:ln w="9525">
            <a:noFill/>
            <a:miter lim="800000"/>
            <a:headEnd/>
            <a:tailEnd/>
          </a:ln>
          <a:effectLst/>
        </p:spPr>
        <p:txBody>
          <a:bodyPr>
            <a:spAutoFit/>
          </a:bodyPr>
          <a:lstStyle/>
          <a:p>
            <a:pPr>
              <a:spcBef>
                <a:spcPct val="50000"/>
              </a:spcBef>
            </a:pPr>
            <a:r>
              <a:rPr lang="en-US" sz="2800">
                <a:solidFill>
                  <a:schemeClr val="bg2"/>
                </a:solidFill>
                <a:effectLst>
                  <a:outerShdw blurRad="38100" dist="38100" dir="2700000" algn="tl">
                    <a:srgbClr val="000000"/>
                  </a:outerShdw>
                </a:effectLst>
              </a:rPr>
              <a:t>A</a:t>
            </a:r>
          </a:p>
        </p:txBody>
      </p:sp>
      <p:sp>
        <p:nvSpPr>
          <p:cNvPr id="60450" name="Text Box 34"/>
          <p:cNvSpPr txBox="1">
            <a:spLocks noChangeArrowheads="1"/>
          </p:cNvSpPr>
          <p:nvPr/>
        </p:nvSpPr>
        <p:spPr bwMode="auto">
          <a:xfrm>
            <a:off x="4933950" y="3460750"/>
            <a:ext cx="425450" cy="519113"/>
          </a:xfrm>
          <a:prstGeom prst="rect">
            <a:avLst/>
          </a:prstGeom>
          <a:noFill/>
          <a:ln w="9525">
            <a:noFill/>
            <a:miter lim="800000"/>
            <a:headEnd/>
            <a:tailEnd/>
          </a:ln>
          <a:effectLst/>
        </p:spPr>
        <p:txBody>
          <a:bodyPr>
            <a:spAutoFit/>
          </a:bodyPr>
          <a:lstStyle/>
          <a:p>
            <a:pPr>
              <a:spcBef>
                <a:spcPct val="50000"/>
              </a:spcBef>
            </a:pPr>
            <a:r>
              <a:rPr lang="en-US" sz="2800">
                <a:solidFill>
                  <a:schemeClr val="bg2"/>
                </a:solidFill>
                <a:effectLst>
                  <a:outerShdw blurRad="38100" dist="38100" dir="2700000" algn="tl">
                    <a:srgbClr val="000000"/>
                  </a:outerShdw>
                </a:effectLst>
              </a:rPr>
              <a:t>A</a:t>
            </a:r>
          </a:p>
        </p:txBody>
      </p:sp>
      <p:sp>
        <p:nvSpPr>
          <p:cNvPr id="60451" name="Text Box 35"/>
          <p:cNvSpPr txBox="1">
            <a:spLocks noChangeArrowheads="1"/>
          </p:cNvSpPr>
          <p:nvPr/>
        </p:nvSpPr>
        <p:spPr bwMode="auto">
          <a:xfrm>
            <a:off x="3181350" y="3467100"/>
            <a:ext cx="425450" cy="519113"/>
          </a:xfrm>
          <a:prstGeom prst="rect">
            <a:avLst/>
          </a:prstGeom>
          <a:noFill/>
          <a:ln w="9525">
            <a:noFill/>
            <a:miter lim="800000"/>
            <a:headEnd/>
            <a:tailEnd/>
          </a:ln>
          <a:effectLst/>
        </p:spPr>
        <p:txBody>
          <a:bodyPr>
            <a:spAutoFit/>
          </a:bodyPr>
          <a:lstStyle/>
          <a:p>
            <a:pPr>
              <a:spcBef>
                <a:spcPct val="50000"/>
              </a:spcBef>
            </a:pPr>
            <a:r>
              <a:rPr lang="en-US" sz="2800">
                <a:solidFill>
                  <a:schemeClr val="bg2"/>
                </a:solidFill>
                <a:effectLst>
                  <a:outerShdw blurRad="38100" dist="38100" dir="2700000" algn="tl">
                    <a:srgbClr val="000000"/>
                  </a:outerShdw>
                </a:effectLst>
              </a:rPr>
              <a:t>B</a:t>
            </a:r>
          </a:p>
        </p:txBody>
      </p:sp>
      <p:sp>
        <p:nvSpPr>
          <p:cNvPr id="60452" name="Text Box 36"/>
          <p:cNvSpPr txBox="1">
            <a:spLocks noChangeArrowheads="1"/>
          </p:cNvSpPr>
          <p:nvPr/>
        </p:nvSpPr>
        <p:spPr bwMode="auto">
          <a:xfrm>
            <a:off x="2349500" y="3486150"/>
            <a:ext cx="425450" cy="519113"/>
          </a:xfrm>
          <a:prstGeom prst="rect">
            <a:avLst/>
          </a:prstGeom>
          <a:noFill/>
          <a:ln w="9525">
            <a:noFill/>
            <a:miter lim="800000"/>
            <a:headEnd/>
            <a:tailEnd/>
          </a:ln>
          <a:effectLst/>
        </p:spPr>
        <p:txBody>
          <a:bodyPr>
            <a:spAutoFit/>
          </a:bodyPr>
          <a:lstStyle/>
          <a:p>
            <a:pPr>
              <a:spcBef>
                <a:spcPct val="50000"/>
              </a:spcBef>
            </a:pPr>
            <a:r>
              <a:rPr lang="en-US" sz="2800">
                <a:solidFill>
                  <a:schemeClr val="bg2"/>
                </a:solidFill>
                <a:effectLst>
                  <a:outerShdw blurRad="38100" dist="38100" dir="2700000" algn="tl">
                    <a:srgbClr val="000000"/>
                  </a:outerShdw>
                </a:effectLst>
              </a:rPr>
              <a:t>C</a:t>
            </a:r>
          </a:p>
        </p:txBody>
      </p:sp>
      <p:sp>
        <p:nvSpPr>
          <p:cNvPr id="60453" name="Text Box 37"/>
          <p:cNvSpPr txBox="1">
            <a:spLocks noChangeArrowheads="1"/>
          </p:cNvSpPr>
          <p:nvPr/>
        </p:nvSpPr>
        <p:spPr bwMode="auto">
          <a:xfrm>
            <a:off x="5721350" y="3479800"/>
            <a:ext cx="425450" cy="519113"/>
          </a:xfrm>
          <a:prstGeom prst="rect">
            <a:avLst/>
          </a:prstGeom>
          <a:noFill/>
          <a:ln w="9525">
            <a:noFill/>
            <a:miter lim="800000"/>
            <a:headEnd/>
            <a:tailEnd/>
          </a:ln>
          <a:effectLst/>
        </p:spPr>
        <p:txBody>
          <a:bodyPr>
            <a:spAutoFit/>
          </a:bodyPr>
          <a:lstStyle/>
          <a:p>
            <a:pPr>
              <a:spcBef>
                <a:spcPct val="50000"/>
              </a:spcBef>
            </a:pPr>
            <a:r>
              <a:rPr lang="en-US" sz="2800">
                <a:solidFill>
                  <a:schemeClr val="bg2"/>
                </a:solidFill>
                <a:effectLst>
                  <a:outerShdw blurRad="38100" dist="38100" dir="2700000" algn="tl">
                    <a:srgbClr val="000000"/>
                  </a:outerShdw>
                </a:effectLst>
              </a:rPr>
              <a:t>B</a:t>
            </a:r>
          </a:p>
        </p:txBody>
      </p:sp>
      <p:sp>
        <p:nvSpPr>
          <p:cNvPr id="60454" name="Text Box 38"/>
          <p:cNvSpPr txBox="1">
            <a:spLocks noChangeArrowheads="1"/>
          </p:cNvSpPr>
          <p:nvPr/>
        </p:nvSpPr>
        <p:spPr bwMode="auto">
          <a:xfrm>
            <a:off x="6604000" y="3473450"/>
            <a:ext cx="425450" cy="519113"/>
          </a:xfrm>
          <a:prstGeom prst="rect">
            <a:avLst/>
          </a:prstGeom>
          <a:noFill/>
          <a:ln w="9525">
            <a:noFill/>
            <a:miter lim="800000"/>
            <a:headEnd/>
            <a:tailEnd/>
          </a:ln>
          <a:effectLst/>
        </p:spPr>
        <p:txBody>
          <a:bodyPr>
            <a:spAutoFit/>
          </a:bodyPr>
          <a:lstStyle/>
          <a:p>
            <a:pPr>
              <a:spcBef>
                <a:spcPct val="50000"/>
              </a:spcBef>
            </a:pPr>
            <a:r>
              <a:rPr lang="en-US" sz="2800">
                <a:solidFill>
                  <a:schemeClr val="bg2"/>
                </a:solidFill>
                <a:effectLst>
                  <a:outerShdw blurRad="38100" dist="38100" dir="2700000" algn="tl">
                    <a:srgbClr val="000000"/>
                  </a:outerShdw>
                </a:effectLst>
              </a:rPr>
              <a:t>C</a:t>
            </a:r>
          </a:p>
        </p:txBody>
      </p:sp>
      <p:sp>
        <p:nvSpPr>
          <p:cNvPr id="60455" name="Text Box 39"/>
          <p:cNvSpPr txBox="1">
            <a:spLocks noChangeArrowheads="1"/>
          </p:cNvSpPr>
          <p:nvPr/>
        </p:nvSpPr>
        <p:spPr bwMode="auto">
          <a:xfrm>
            <a:off x="7340600" y="3486150"/>
            <a:ext cx="425450" cy="519113"/>
          </a:xfrm>
          <a:prstGeom prst="rect">
            <a:avLst/>
          </a:prstGeom>
          <a:noFill/>
          <a:ln w="9525">
            <a:noFill/>
            <a:miter lim="800000"/>
            <a:headEnd/>
            <a:tailEnd/>
          </a:ln>
          <a:effectLst/>
        </p:spPr>
        <p:txBody>
          <a:bodyPr>
            <a:spAutoFit/>
          </a:bodyPr>
          <a:lstStyle/>
          <a:p>
            <a:pPr>
              <a:spcBef>
                <a:spcPct val="50000"/>
              </a:spcBef>
            </a:pPr>
            <a:r>
              <a:rPr lang="en-US" sz="2800">
                <a:solidFill>
                  <a:schemeClr val="bg2"/>
                </a:solidFill>
                <a:effectLst>
                  <a:outerShdw blurRad="38100" dist="38100" dir="2700000" algn="tl">
                    <a:srgbClr val="000000"/>
                  </a:outerShdw>
                </a:effectLst>
              </a:rPr>
              <a:t>D</a:t>
            </a:r>
          </a:p>
        </p:txBody>
      </p:sp>
      <p:sp>
        <p:nvSpPr>
          <p:cNvPr id="60456" name="Text Box 40"/>
          <p:cNvSpPr txBox="1">
            <a:spLocks noChangeArrowheads="1"/>
          </p:cNvSpPr>
          <p:nvPr/>
        </p:nvSpPr>
        <p:spPr bwMode="auto">
          <a:xfrm>
            <a:off x="1562100" y="3486150"/>
            <a:ext cx="425450" cy="519113"/>
          </a:xfrm>
          <a:prstGeom prst="rect">
            <a:avLst/>
          </a:prstGeom>
          <a:noFill/>
          <a:ln w="9525">
            <a:noFill/>
            <a:miter lim="800000"/>
            <a:headEnd/>
            <a:tailEnd/>
          </a:ln>
          <a:effectLst/>
        </p:spPr>
        <p:txBody>
          <a:bodyPr>
            <a:spAutoFit/>
          </a:bodyPr>
          <a:lstStyle/>
          <a:p>
            <a:pPr>
              <a:spcBef>
                <a:spcPct val="50000"/>
              </a:spcBef>
            </a:pPr>
            <a:r>
              <a:rPr lang="en-US" sz="2800">
                <a:solidFill>
                  <a:schemeClr val="bg2"/>
                </a:solidFill>
                <a:effectLst>
                  <a:outerShdw blurRad="38100" dist="38100" dir="2700000" algn="tl">
                    <a:srgbClr val="000000"/>
                  </a:outerShdw>
                </a:effectLst>
              </a:rPr>
              <a:t>D</a:t>
            </a:r>
          </a:p>
        </p:txBody>
      </p:sp>
      <p:sp>
        <p:nvSpPr>
          <p:cNvPr id="60457" name="Text Box 41"/>
          <p:cNvSpPr txBox="1">
            <a:spLocks noChangeArrowheads="1"/>
          </p:cNvSpPr>
          <p:nvPr/>
        </p:nvSpPr>
        <p:spPr bwMode="auto">
          <a:xfrm>
            <a:off x="4216400" y="4673600"/>
            <a:ext cx="425450" cy="396875"/>
          </a:xfrm>
          <a:prstGeom prst="rect">
            <a:avLst/>
          </a:prstGeom>
          <a:noFill/>
          <a:ln w="9525">
            <a:noFill/>
            <a:miter lim="800000"/>
            <a:headEnd/>
            <a:tailEnd/>
          </a:ln>
          <a:effectLst/>
        </p:spPr>
        <p:txBody>
          <a:bodyPr>
            <a:spAutoFit/>
          </a:bodyPr>
          <a:lstStyle/>
          <a:p>
            <a:pPr>
              <a:spcBef>
                <a:spcPct val="50000"/>
              </a:spcBef>
            </a:pPr>
            <a:r>
              <a:rPr lang="en-US" sz="2000">
                <a:solidFill>
                  <a:srgbClr val="FFFF00"/>
                </a:solidFill>
                <a:effectLst>
                  <a:outerShdw blurRad="38100" dist="38100" dir="2700000" algn="tl">
                    <a:srgbClr val="000000"/>
                  </a:outerShdw>
                </a:effectLst>
              </a:rPr>
              <a:t>1</a:t>
            </a:r>
          </a:p>
        </p:txBody>
      </p:sp>
      <p:sp>
        <p:nvSpPr>
          <p:cNvPr id="60458" name="Text Box 42"/>
          <p:cNvSpPr txBox="1">
            <a:spLocks noChangeArrowheads="1"/>
          </p:cNvSpPr>
          <p:nvPr/>
        </p:nvSpPr>
        <p:spPr bwMode="auto">
          <a:xfrm>
            <a:off x="4457700" y="4521200"/>
            <a:ext cx="425450" cy="427038"/>
          </a:xfrm>
          <a:prstGeom prst="rect">
            <a:avLst/>
          </a:prstGeom>
          <a:noFill/>
          <a:ln w="9525">
            <a:noFill/>
            <a:miter lim="800000"/>
            <a:headEnd/>
            <a:tailEnd/>
          </a:ln>
          <a:effectLst/>
        </p:spPr>
        <p:txBody>
          <a:bodyPr>
            <a:spAutoFit/>
          </a:bodyPr>
          <a:lstStyle/>
          <a:p>
            <a:pPr>
              <a:spcBef>
                <a:spcPct val="50000"/>
              </a:spcBef>
            </a:pPr>
            <a:r>
              <a:rPr lang="en-US" sz="2200">
                <a:solidFill>
                  <a:srgbClr val="FF0000"/>
                </a:solidFill>
                <a:effectLst>
                  <a:outerShdw blurRad="38100" dist="38100" dir="2700000" algn="tl">
                    <a:srgbClr val="000000"/>
                  </a:outerShdw>
                </a:effectLst>
              </a:rPr>
              <a:t>0</a:t>
            </a:r>
          </a:p>
        </p:txBody>
      </p:sp>
      <p:sp>
        <p:nvSpPr>
          <p:cNvPr id="60459" name="Text Box 43"/>
          <p:cNvSpPr txBox="1">
            <a:spLocks noChangeArrowheads="1"/>
          </p:cNvSpPr>
          <p:nvPr/>
        </p:nvSpPr>
        <p:spPr bwMode="auto">
          <a:xfrm>
            <a:off x="4692650" y="4667250"/>
            <a:ext cx="425450" cy="396875"/>
          </a:xfrm>
          <a:prstGeom prst="rect">
            <a:avLst/>
          </a:prstGeom>
          <a:noFill/>
          <a:ln w="9525">
            <a:noFill/>
            <a:miter lim="800000"/>
            <a:headEnd/>
            <a:tailEnd/>
          </a:ln>
          <a:effectLst/>
        </p:spPr>
        <p:txBody>
          <a:bodyPr>
            <a:spAutoFit/>
          </a:bodyPr>
          <a:lstStyle/>
          <a:p>
            <a:pPr>
              <a:spcBef>
                <a:spcPct val="50000"/>
              </a:spcBef>
            </a:pPr>
            <a:r>
              <a:rPr lang="en-US" sz="2000">
                <a:solidFill>
                  <a:srgbClr val="FFFF00"/>
                </a:solidFill>
                <a:effectLst>
                  <a:outerShdw blurRad="38100" dist="38100" dir="2700000" algn="tl">
                    <a:srgbClr val="000000"/>
                  </a:outerShdw>
                </a:effectLst>
              </a:rPr>
              <a:t>1</a:t>
            </a:r>
          </a:p>
        </p:txBody>
      </p:sp>
      <p:sp>
        <p:nvSpPr>
          <p:cNvPr id="60460" name="Text Box 44"/>
          <p:cNvSpPr txBox="1">
            <a:spLocks noChangeArrowheads="1"/>
          </p:cNvSpPr>
          <p:nvPr/>
        </p:nvSpPr>
        <p:spPr bwMode="auto">
          <a:xfrm>
            <a:off x="5029200" y="4654550"/>
            <a:ext cx="425450" cy="396875"/>
          </a:xfrm>
          <a:prstGeom prst="rect">
            <a:avLst/>
          </a:prstGeom>
          <a:noFill/>
          <a:ln w="9525">
            <a:noFill/>
            <a:miter lim="800000"/>
            <a:headEnd/>
            <a:tailEnd/>
          </a:ln>
          <a:effectLst/>
        </p:spPr>
        <p:txBody>
          <a:bodyPr>
            <a:spAutoFit/>
          </a:bodyPr>
          <a:lstStyle/>
          <a:p>
            <a:pPr>
              <a:spcBef>
                <a:spcPct val="50000"/>
              </a:spcBef>
            </a:pPr>
            <a:r>
              <a:rPr lang="en-US" sz="2000">
                <a:solidFill>
                  <a:srgbClr val="FFFF00"/>
                </a:solidFill>
                <a:effectLst>
                  <a:outerShdw blurRad="38100" dist="38100" dir="2700000" algn="tl">
                    <a:srgbClr val="000000"/>
                  </a:outerShdw>
                </a:effectLst>
              </a:rPr>
              <a:t>2i</a:t>
            </a:r>
          </a:p>
        </p:txBody>
      </p:sp>
      <p:sp>
        <p:nvSpPr>
          <p:cNvPr id="60461" name="Text Box 45"/>
          <p:cNvSpPr txBox="1">
            <a:spLocks noChangeArrowheads="1"/>
          </p:cNvSpPr>
          <p:nvPr/>
        </p:nvSpPr>
        <p:spPr bwMode="auto">
          <a:xfrm>
            <a:off x="5327650" y="4521200"/>
            <a:ext cx="425450" cy="427038"/>
          </a:xfrm>
          <a:prstGeom prst="rect">
            <a:avLst/>
          </a:prstGeom>
          <a:noFill/>
          <a:ln w="9525">
            <a:noFill/>
            <a:miter lim="800000"/>
            <a:headEnd/>
            <a:tailEnd/>
          </a:ln>
          <a:effectLst/>
        </p:spPr>
        <p:txBody>
          <a:bodyPr>
            <a:spAutoFit/>
          </a:bodyPr>
          <a:lstStyle/>
          <a:p>
            <a:pPr>
              <a:spcBef>
                <a:spcPct val="50000"/>
              </a:spcBef>
            </a:pPr>
            <a:r>
              <a:rPr lang="en-US" sz="2200">
                <a:solidFill>
                  <a:srgbClr val="FF0000"/>
                </a:solidFill>
                <a:effectLst>
                  <a:outerShdw blurRad="38100" dist="38100" dir="2700000" algn="tl">
                    <a:srgbClr val="000000"/>
                  </a:outerShdw>
                </a:effectLst>
              </a:rPr>
              <a:t>2</a:t>
            </a:r>
          </a:p>
        </p:txBody>
      </p:sp>
      <p:sp>
        <p:nvSpPr>
          <p:cNvPr id="60462" name="Text Box 46"/>
          <p:cNvSpPr txBox="1">
            <a:spLocks noChangeArrowheads="1"/>
          </p:cNvSpPr>
          <p:nvPr/>
        </p:nvSpPr>
        <p:spPr bwMode="auto">
          <a:xfrm>
            <a:off x="5575300" y="4667250"/>
            <a:ext cx="425450" cy="396875"/>
          </a:xfrm>
          <a:prstGeom prst="rect">
            <a:avLst/>
          </a:prstGeom>
          <a:noFill/>
          <a:ln w="9525">
            <a:noFill/>
            <a:miter lim="800000"/>
            <a:headEnd/>
            <a:tailEnd/>
          </a:ln>
          <a:effectLst/>
        </p:spPr>
        <p:txBody>
          <a:bodyPr>
            <a:spAutoFit/>
          </a:bodyPr>
          <a:lstStyle/>
          <a:p>
            <a:pPr>
              <a:spcBef>
                <a:spcPct val="50000"/>
              </a:spcBef>
            </a:pPr>
            <a:r>
              <a:rPr lang="en-US" sz="2000">
                <a:solidFill>
                  <a:srgbClr val="FFFF00"/>
                </a:solidFill>
                <a:effectLst>
                  <a:outerShdw blurRad="38100" dist="38100" dir="2700000" algn="tl">
                    <a:srgbClr val="000000"/>
                  </a:outerShdw>
                </a:effectLst>
              </a:rPr>
              <a:t>3</a:t>
            </a:r>
          </a:p>
        </p:txBody>
      </p:sp>
      <p:sp>
        <p:nvSpPr>
          <p:cNvPr id="60466" name="Text Box 50"/>
          <p:cNvSpPr txBox="1">
            <a:spLocks noChangeArrowheads="1"/>
          </p:cNvSpPr>
          <p:nvPr/>
        </p:nvSpPr>
        <p:spPr bwMode="auto">
          <a:xfrm>
            <a:off x="5943600" y="4667250"/>
            <a:ext cx="425450" cy="396875"/>
          </a:xfrm>
          <a:prstGeom prst="rect">
            <a:avLst/>
          </a:prstGeom>
          <a:noFill/>
          <a:ln w="9525">
            <a:noFill/>
            <a:miter lim="800000"/>
            <a:headEnd/>
            <a:tailEnd/>
          </a:ln>
          <a:effectLst/>
        </p:spPr>
        <p:txBody>
          <a:bodyPr>
            <a:spAutoFit/>
          </a:bodyPr>
          <a:lstStyle/>
          <a:p>
            <a:pPr>
              <a:spcBef>
                <a:spcPct val="50000"/>
              </a:spcBef>
            </a:pPr>
            <a:r>
              <a:rPr lang="en-US" sz="2000">
                <a:solidFill>
                  <a:srgbClr val="FFFF00"/>
                </a:solidFill>
                <a:effectLst>
                  <a:outerShdw blurRad="38100" dist="38100" dir="2700000" algn="tl">
                    <a:srgbClr val="000000"/>
                  </a:outerShdw>
                </a:effectLst>
              </a:rPr>
              <a:t>4i</a:t>
            </a:r>
          </a:p>
        </p:txBody>
      </p:sp>
      <p:sp>
        <p:nvSpPr>
          <p:cNvPr id="60467" name="Text Box 51"/>
          <p:cNvSpPr txBox="1">
            <a:spLocks noChangeArrowheads="1"/>
          </p:cNvSpPr>
          <p:nvPr/>
        </p:nvSpPr>
        <p:spPr bwMode="auto">
          <a:xfrm>
            <a:off x="6210300" y="4533900"/>
            <a:ext cx="425450" cy="427038"/>
          </a:xfrm>
          <a:prstGeom prst="rect">
            <a:avLst/>
          </a:prstGeom>
          <a:noFill/>
          <a:ln w="9525">
            <a:noFill/>
            <a:miter lim="800000"/>
            <a:headEnd/>
            <a:tailEnd/>
          </a:ln>
          <a:effectLst/>
        </p:spPr>
        <p:txBody>
          <a:bodyPr>
            <a:spAutoFit/>
          </a:bodyPr>
          <a:lstStyle/>
          <a:p>
            <a:pPr>
              <a:spcBef>
                <a:spcPct val="50000"/>
              </a:spcBef>
            </a:pPr>
            <a:r>
              <a:rPr lang="en-US" sz="2200">
                <a:solidFill>
                  <a:srgbClr val="FF0000"/>
                </a:solidFill>
                <a:effectLst>
                  <a:outerShdw blurRad="38100" dist="38100" dir="2700000" algn="tl">
                    <a:srgbClr val="000000"/>
                  </a:outerShdw>
                </a:effectLst>
              </a:rPr>
              <a:t>4</a:t>
            </a:r>
          </a:p>
        </p:txBody>
      </p:sp>
      <p:sp>
        <p:nvSpPr>
          <p:cNvPr id="60468" name="Text Box 52"/>
          <p:cNvSpPr txBox="1">
            <a:spLocks noChangeArrowheads="1"/>
          </p:cNvSpPr>
          <p:nvPr/>
        </p:nvSpPr>
        <p:spPr bwMode="auto">
          <a:xfrm>
            <a:off x="6464300" y="4673600"/>
            <a:ext cx="425450" cy="396875"/>
          </a:xfrm>
          <a:prstGeom prst="rect">
            <a:avLst/>
          </a:prstGeom>
          <a:noFill/>
          <a:ln w="9525">
            <a:noFill/>
            <a:miter lim="800000"/>
            <a:headEnd/>
            <a:tailEnd/>
          </a:ln>
          <a:effectLst/>
        </p:spPr>
        <p:txBody>
          <a:bodyPr>
            <a:spAutoFit/>
          </a:bodyPr>
          <a:lstStyle/>
          <a:p>
            <a:pPr>
              <a:spcBef>
                <a:spcPct val="50000"/>
              </a:spcBef>
            </a:pPr>
            <a:r>
              <a:rPr lang="en-US" sz="2000">
                <a:solidFill>
                  <a:srgbClr val="FFFF00"/>
                </a:solidFill>
                <a:effectLst>
                  <a:outerShdw blurRad="38100" dist="38100" dir="2700000" algn="tl">
                    <a:srgbClr val="000000"/>
                  </a:outerShdw>
                </a:effectLst>
              </a:rPr>
              <a:t>5</a:t>
            </a:r>
          </a:p>
        </p:txBody>
      </p:sp>
      <p:sp>
        <p:nvSpPr>
          <p:cNvPr id="60469" name="Text Box 53"/>
          <p:cNvSpPr txBox="1">
            <a:spLocks noChangeArrowheads="1"/>
          </p:cNvSpPr>
          <p:nvPr/>
        </p:nvSpPr>
        <p:spPr bwMode="auto">
          <a:xfrm>
            <a:off x="6953250" y="4679950"/>
            <a:ext cx="425450" cy="396875"/>
          </a:xfrm>
          <a:prstGeom prst="rect">
            <a:avLst/>
          </a:prstGeom>
          <a:noFill/>
          <a:ln w="9525">
            <a:noFill/>
            <a:miter lim="800000"/>
            <a:headEnd/>
            <a:tailEnd/>
          </a:ln>
          <a:effectLst/>
        </p:spPr>
        <p:txBody>
          <a:bodyPr>
            <a:spAutoFit/>
          </a:bodyPr>
          <a:lstStyle/>
          <a:p>
            <a:pPr>
              <a:spcBef>
                <a:spcPct val="50000"/>
              </a:spcBef>
            </a:pPr>
            <a:r>
              <a:rPr lang="en-US" sz="2000">
                <a:solidFill>
                  <a:srgbClr val="FFFF00"/>
                </a:solidFill>
                <a:effectLst>
                  <a:outerShdw blurRad="38100" dist="38100" dir="2700000" algn="tl">
                    <a:srgbClr val="000000"/>
                  </a:outerShdw>
                </a:effectLst>
              </a:rPr>
              <a:t>7</a:t>
            </a:r>
          </a:p>
        </p:txBody>
      </p:sp>
      <p:sp>
        <p:nvSpPr>
          <p:cNvPr id="60470" name="Text Box 54"/>
          <p:cNvSpPr txBox="1">
            <a:spLocks noChangeArrowheads="1"/>
          </p:cNvSpPr>
          <p:nvPr/>
        </p:nvSpPr>
        <p:spPr bwMode="auto">
          <a:xfrm>
            <a:off x="7219950" y="4546600"/>
            <a:ext cx="425450" cy="427038"/>
          </a:xfrm>
          <a:prstGeom prst="rect">
            <a:avLst/>
          </a:prstGeom>
          <a:noFill/>
          <a:ln w="9525">
            <a:noFill/>
            <a:miter lim="800000"/>
            <a:headEnd/>
            <a:tailEnd/>
          </a:ln>
          <a:effectLst/>
        </p:spPr>
        <p:txBody>
          <a:bodyPr>
            <a:spAutoFit/>
          </a:bodyPr>
          <a:lstStyle/>
          <a:p>
            <a:pPr>
              <a:spcBef>
                <a:spcPct val="50000"/>
              </a:spcBef>
            </a:pPr>
            <a:r>
              <a:rPr lang="en-US" sz="2200">
                <a:solidFill>
                  <a:srgbClr val="FF0000"/>
                </a:solidFill>
                <a:effectLst>
                  <a:outerShdw blurRad="38100" dist="38100" dir="2700000" algn="tl">
                    <a:srgbClr val="000000"/>
                  </a:outerShdw>
                </a:effectLst>
              </a:rPr>
              <a:t>6</a:t>
            </a:r>
          </a:p>
        </p:txBody>
      </p:sp>
      <p:sp>
        <p:nvSpPr>
          <p:cNvPr id="60471" name="Text Box 55"/>
          <p:cNvSpPr txBox="1">
            <a:spLocks noChangeArrowheads="1"/>
          </p:cNvSpPr>
          <p:nvPr/>
        </p:nvSpPr>
        <p:spPr bwMode="auto">
          <a:xfrm>
            <a:off x="7473950" y="4686300"/>
            <a:ext cx="425450" cy="396875"/>
          </a:xfrm>
          <a:prstGeom prst="rect">
            <a:avLst/>
          </a:prstGeom>
          <a:noFill/>
          <a:ln w="9525">
            <a:noFill/>
            <a:miter lim="800000"/>
            <a:headEnd/>
            <a:tailEnd/>
          </a:ln>
          <a:effectLst/>
        </p:spPr>
        <p:txBody>
          <a:bodyPr>
            <a:spAutoFit/>
          </a:bodyPr>
          <a:lstStyle/>
          <a:p>
            <a:pPr>
              <a:spcBef>
                <a:spcPct val="50000"/>
              </a:spcBef>
            </a:pPr>
            <a:r>
              <a:rPr lang="en-US" sz="2000">
                <a:solidFill>
                  <a:srgbClr val="FFFF00"/>
                </a:solidFill>
                <a:effectLst>
                  <a:outerShdw blurRad="38100" dist="38100" dir="2700000" algn="tl">
                    <a:srgbClr val="000000"/>
                  </a:outerShdw>
                </a:effectLst>
              </a:rPr>
              <a:t>9</a:t>
            </a:r>
          </a:p>
        </p:txBody>
      </p:sp>
      <p:sp>
        <p:nvSpPr>
          <p:cNvPr id="60477" name="Text Box 61"/>
          <p:cNvSpPr txBox="1">
            <a:spLocks noChangeArrowheads="1"/>
          </p:cNvSpPr>
          <p:nvPr/>
        </p:nvSpPr>
        <p:spPr bwMode="auto">
          <a:xfrm flipH="1">
            <a:off x="3894138" y="4660900"/>
            <a:ext cx="436562" cy="396875"/>
          </a:xfrm>
          <a:prstGeom prst="rect">
            <a:avLst/>
          </a:prstGeom>
          <a:noFill/>
          <a:ln w="9525">
            <a:noFill/>
            <a:miter lim="800000"/>
            <a:headEnd/>
            <a:tailEnd/>
          </a:ln>
          <a:effectLst/>
        </p:spPr>
        <p:txBody>
          <a:bodyPr>
            <a:spAutoFit/>
          </a:bodyPr>
          <a:lstStyle/>
          <a:p>
            <a:pPr>
              <a:spcBef>
                <a:spcPct val="50000"/>
              </a:spcBef>
            </a:pPr>
            <a:r>
              <a:rPr lang="en-US" sz="2000">
                <a:solidFill>
                  <a:srgbClr val="FFFF00"/>
                </a:solidFill>
                <a:effectLst>
                  <a:outerShdw blurRad="38100" dist="38100" dir="2700000" algn="tl">
                    <a:srgbClr val="000000"/>
                  </a:outerShdw>
                </a:effectLst>
              </a:rPr>
              <a:t>2i</a:t>
            </a:r>
          </a:p>
        </p:txBody>
      </p:sp>
      <p:sp>
        <p:nvSpPr>
          <p:cNvPr id="60478" name="Text Box 62"/>
          <p:cNvSpPr txBox="1">
            <a:spLocks noChangeArrowheads="1"/>
          </p:cNvSpPr>
          <p:nvPr/>
        </p:nvSpPr>
        <p:spPr bwMode="auto">
          <a:xfrm flipH="1">
            <a:off x="3627438" y="4527550"/>
            <a:ext cx="434975" cy="427038"/>
          </a:xfrm>
          <a:prstGeom prst="rect">
            <a:avLst/>
          </a:prstGeom>
          <a:noFill/>
          <a:ln w="9525">
            <a:noFill/>
            <a:miter lim="800000"/>
            <a:headEnd/>
            <a:tailEnd/>
          </a:ln>
          <a:effectLst/>
        </p:spPr>
        <p:txBody>
          <a:bodyPr>
            <a:spAutoFit/>
          </a:bodyPr>
          <a:lstStyle/>
          <a:p>
            <a:pPr>
              <a:spcBef>
                <a:spcPct val="50000"/>
              </a:spcBef>
            </a:pPr>
            <a:r>
              <a:rPr lang="en-US" sz="2200">
                <a:solidFill>
                  <a:srgbClr val="FF0000"/>
                </a:solidFill>
                <a:effectLst>
                  <a:outerShdw blurRad="38100" dist="38100" dir="2700000" algn="tl">
                    <a:srgbClr val="000000"/>
                  </a:outerShdw>
                </a:effectLst>
              </a:rPr>
              <a:t>2</a:t>
            </a:r>
          </a:p>
        </p:txBody>
      </p:sp>
      <p:sp>
        <p:nvSpPr>
          <p:cNvPr id="60479" name="Text Box 63"/>
          <p:cNvSpPr txBox="1">
            <a:spLocks noChangeArrowheads="1"/>
          </p:cNvSpPr>
          <p:nvPr/>
        </p:nvSpPr>
        <p:spPr bwMode="auto">
          <a:xfrm flipH="1">
            <a:off x="3405188" y="4648200"/>
            <a:ext cx="434975" cy="396875"/>
          </a:xfrm>
          <a:prstGeom prst="rect">
            <a:avLst/>
          </a:prstGeom>
          <a:noFill/>
          <a:ln w="9525">
            <a:noFill/>
            <a:miter lim="800000"/>
            <a:headEnd/>
            <a:tailEnd/>
          </a:ln>
          <a:effectLst/>
        </p:spPr>
        <p:txBody>
          <a:bodyPr>
            <a:spAutoFit/>
          </a:bodyPr>
          <a:lstStyle/>
          <a:p>
            <a:pPr>
              <a:spcBef>
                <a:spcPct val="50000"/>
              </a:spcBef>
            </a:pPr>
            <a:r>
              <a:rPr lang="en-US" sz="2000">
                <a:solidFill>
                  <a:srgbClr val="FFFF00"/>
                </a:solidFill>
                <a:effectLst>
                  <a:outerShdw blurRad="38100" dist="38100" dir="2700000" algn="tl">
                    <a:srgbClr val="000000"/>
                  </a:outerShdw>
                </a:effectLst>
              </a:rPr>
              <a:t>3</a:t>
            </a:r>
          </a:p>
        </p:txBody>
      </p:sp>
      <p:sp>
        <p:nvSpPr>
          <p:cNvPr id="60480" name="Text Box 64"/>
          <p:cNvSpPr txBox="1">
            <a:spLocks noChangeArrowheads="1"/>
          </p:cNvSpPr>
          <p:nvPr/>
        </p:nvSpPr>
        <p:spPr bwMode="auto">
          <a:xfrm flipH="1">
            <a:off x="3067050" y="4622800"/>
            <a:ext cx="434975" cy="396875"/>
          </a:xfrm>
          <a:prstGeom prst="rect">
            <a:avLst/>
          </a:prstGeom>
          <a:noFill/>
          <a:ln w="9525">
            <a:noFill/>
            <a:miter lim="800000"/>
            <a:headEnd/>
            <a:tailEnd/>
          </a:ln>
          <a:effectLst/>
        </p:spPr>
        <p:txBody>
          <a:bodyPr>
            <a:spAutoFit/>
          </a:bodyPr>
          <a:lstStyle/>
          <a:p>
            <a:pPr>
              <a:spcBef>
                <a:spcPct val="50000"/>
              </a:spcBef>
            </a:pPr>
            <a:r>
              <a:rPr lang="en-US" sz="2000">
                <a:solidFill>
                  <a:srgbClr val="FFFF00"/>
                </a:solidFill>
                <a:effectLst>
                  <a:outerShdw blurRad="38100" dist="38100" dir="2700000" algn="tl">
                    <a:srgbClr val="000000"/>
                  </a:outerShdw>
                </a:effectLst>
              </a:rPr>
              <a:t>4i</a:t>
            </a:r>
          </a:p>
        </p:txBody>
      </p:sp>
      <p:sp>
        <p:nvSpPr>
          <p:cNvPr id="60481" name="Text Box 65"/>
          <p:cNvSpPr txBox="1">
            <a:spLocks noChangeArrowheads="1"/>
          </p:cNvSpPr>
          <p:nvPr/>
        </p:nvSpPr>
        <p:spPr bwMode="auto">
          <a:xfrm flipH="1">
            <a:off x="2811463" y="4489450"/>
            <a:ext cx="436562" cy="427038"/>
          </a:xfrm>
          <a:prstGeom prst="rect">
            <a:avLst/>
          </a:prstGeom>
          <a:noFill/>
          <a:ln w="9525">
            <a:noFill/>
            <a:miter lim="800000"/>
            <a:headEnd/>
            <a:tailEnd/>
          </a:ln>
          <a:effectLst/>
        </p:spPr>
        <p:txBody>
          <a:bodyPr>
            <a:spAutoFit/>
          </a:bodyPr>
          <a:lstStyle/>
          <a:p>
            <a:pPr>
              <a:spcBef>
                <a:spcPct val="50000"/>
              </a:spcBef>
            </a:pPr>
            <a:r>
              <a:rPr lang="en-US" sz="2200">
                <a:solidFill>
                  <a:srgbClr val="FF0000"/>
                </a:solidFill>
                <a:effectLst>
                  <a:outerShdw blurRad="38100" dist="38100" dir="2700000" algn="tl">
                    <a:srgbClr val="000000"/>
                  </a:outerShdw>
                </a:effectLst>
              </a:rPr>
              <a:t>4</a:t>
            </a:r>
          </a:p>
        </p:txBody>
      </p:sp>
      <p:sp>
        <p:nvSpPr>
          <p:cNvPr id="60482" name="Text Box 66"/>
          <p:cNvSpPr txBox="1">
            <a:spLocks noChangeArrowheads="1"/>
          </p:cNvSpPr>
          <p:nvPr/>
        </p:nvSpPr>
        <p:spPr bwMode="auto">
          <a:xfrm flipH="1">
            <a:off x="2551113" y="4629150"/>
            <a:ext cx="436562" cy="396875"/>
          </a:xfrm>
          <a:prstGeom prst="rect">
            <a:avLst/>
          </a:prstGeom>
          <a:noFill/>
          <a:ln w="9525">
            <a:noFill/>
            <a:miter lim="800000"/>
            <a:headEnd/>
            <a:tailEnd/>
          </a:ln>
          <a:effectLst/>
        </p:spPr>
        <p:txBody>
          <a:bodyPr>
            <a:spAutoFit/>
          </a:bodyPr>
          <a:lstStyle/>
          <a:p>
            <a:pPr>
              <a:spcBef>
                <a:spcPct val="50000"/>
              </a:spcBef>
            </a:pPr>
            <a:r>
              <a:rPr lang="en-US" sz="2000">
                <a:solidFill>
                  <a:srgbClr val="FFFF00"/>
                </a:solidFill>
                <a:effectLst>
                  <a:outerShdw blurRad="38100" dist="38100" dir="2700000" algn="tl">
                    <a:srgbClr val="000000"/>
                  </a:outerShdw>
                </a:effectLst>
              </a:rPr>
              <a:t>5</a:t>
            </a:r>
          </a:p>
        </p:txBody>
      </p:sp>
      <p:sp>
        <p:nvSpPr>
          <p:cNvPr id="60483" name="Text Box 67"/>
          <p:cNvSpPr txBox="1">
            <a:spLocks noChangeArrowheads="1"/>
          </p:cNvSpPr>
          <p:nvPr/>
        </p:nvSpPr>
        <p:spPr bwMode="auto">
          <a:xfrm flipH="1">
            <a:off x="2254250" y="4610100"/>
            <a:ext cx="434975" cy="396875"/>
          </a:xfrm>
          <a:prstGeom prst="rect">
            <a:avLst/>
          </a:prstGeom>
          <a:noFill/>
          <a:ln w="9525">
            <a:noFill/>
            <a:miter lim="800000"/>
            <a:headEnd/>
            <a:tailEnd/>
          </a:ln>
          <a:effectLst/>
        </p:spPr>
        <p:txBody>
          <a:bodyPr>
            <a:spAutoFit/>
          </a:bodyPr>
          <a:lstStyle/>
          <a:p>
            <a:pPr>
              <a:spcBef>
                <a:spcPct val="50000"/>
              </a:spcBef>
            </a:pPr>
            <a:r>
              <a:rPr lang="en-US" sz="2000">
                <a:solidFill>
                  <a:srgbClr val="FFFF00"/>
                </a:solidFill>
                <a:effectLst>
                  <a:outerShdw blurRad="38100" dist="38100" dir="2700000" algn="tl">
                    <a:srgbClr val="000000"/>
                  </a:outerShdw>
                </a:effectLst>
              </a:rPr>
              <a:t>7</a:t>
            </a:r>
          </a:p>
        </p:txBody>
      </p:sp>
      <p:sp>
        <p:nvSpPr>
          <p:cNvPr id="60484" name="Text Box 68"/>
          <p:cNvSpPr txBox="1">
            <a:spLocks noChangeArrowheads="1"/>
          </p:cNvSpPr>
          <p:nvPr/>
        </p:nvSpPr>
        <p:spPr bwMode="auto">
          <a:xfrm flipH="1">
            <a:off x="2019300" y="4489450"/>
            <a:ext cx="434975" cy="427038"/>
          </a:xfrm>
          <a:prstGeom prst="rect">
            <a:avLst/>
          </a:prstGeom>
          <a:noFill/>
          <a:ln w="9525">
            <a:noFill/>
            <a:miter lim="800000"/>
            <a:headEnd/>
            <a:tailEnd/>
          </a:ln>
          <a:effectLst/>
        </p:spPr>
        <p:txBody>
          <a:bodyPr>
            <a:spAutoFit/>
          </a:bodyPr>
          <a:lstStyle/>
          <a:p>
            <a:pPr>
              <a:spcBef>
                <a:spcPct val="50000"/>
              </a:spcBef>
            </a:pPr>
            <a:r>
              <a:rPr lang="en-US" sz="2200">
                <a:solidFill>
                  <a:srgbClr val="FF0000"/>
                </a:solidFill>
                <a:effectLst>
                  <a:outerShdw blurRad="38100" dist="38100" dir="2700000" algn="tl">
                    <a:srgbClr val="000000"/>
                  </a:outerShdw>
                </a:effectLst>
              </a:rPr>
              <a:t>6</a:t>
            </a:r>
          </a:p>
        </p:txBody>
      </p:sp>
      <p:sp>
        <p:nvSpPr>
          <p:cNvPr id="60485" name="Text Box 69"/>
          <p:cNvSpPr txBox="1">
            <a:spLocks noChangeArrowheads="1"/>
          </p:cNvSpPr>
          <p:nvPr/>
        </p:nvSpPr>
        <p:spPr bwMode="auto">
          <a:xfrm flipH="1">
            <a:off x="1790700" y="4591050"/>
            <a:ext cx="434975" cy="396875"/>
          </a:xfrm>
          <a:prstGeom prst="rect">
            <a:avLst/>
          </a:prstGeom>
          <a:noFill/>
          <a:ln w="9525">
            <a:noFill/>
            <a:miter lim="800000"/>
            <a:headEnd/>
            <a:tailEnd/>
          </a:ln>
          <a:effectLst/>
        </p:spPr>
        <p:txBody>
          <a:bodyPr>
            <a:spAutoFit/>
          </a:bodyPr>
          <a:lstStyle/>
          <a:p>
            <a:pPr>
              <a:spcBef>
                <a:spcPct val="50000"/>
              </a:spcBef>
            </a:pPr>
            <a:r>
              <a:rPr lang="en-US" sz="2000">
                <a:solidFill>
                  <a:srgbClr val="FFFF00"/>
                </a:solidFill>
                <a:effectLst>
                  <a:outerShdw blurRad="38100" dist="38100" dir="2700000" algn="tl">
                    <a:srgbClr val="000000"/>
                  </a:outerShdw>
                </a:effectLst>
              </a:rPr>
              <a:t>9</a:t>
            </a:r>
          </a:p>
        </p:txBody>
      </p:sp>
      <p:sp>
        <p:nvSpPr>
          <p:cNvPr id="60486" name="Rectangle 70"/>
          <p:cNvSpPr>
            <a:spLocks noChangeArrowheads="1"/>
          </p:cNvSpPr>
          <p:nvPr/>
        </p:nvSpPr>
        <p:spPr bwMode="auto">
          <a:xfrm>
            <a:off x="1016000" y="2844800"/>
            <a:ext cx="7442200" cy="3200400"/>
          </a:xfrm>
          <a:prstGeom prst="rect">
            <a:avLst/>
          </a:prstGeom>
          <a:noFill/>
          <a:ln w="9525">
            <a:solidFill>
              <a:schemeClr val="accent1"/>
            </a:solidFill>
            <a:miter lim="800000"/>
            <a:headEnd/>
            <a:tailEnd/>
          </a:ln>
          <a:effectLst/>
        </p:spPr>
        <p:txBody>
          <a:bodyPr wrap="none" anchor="ctr"/>
          <a:lstStyle/>
          <a:p>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152400" y="165100"/>
            <a:ext cx="8839200" cy="1252538"/>
          </a:xfrm>
          <a:solidFill>
            <a:schemeClr val="accent2"/>
          </a:solidFill>
        </p:spPr>
        <p:txBody>
          <a:bodyPr/>
          <a:lstStyle/>
          <a:p>
            <a:r>
              <a:rPr lang="en-US" sz="4800" b="1">
                <a:solidFill>
                  <a:schemeClr val="bg1"/>
                </a:solidFill>
              </a:rPr>
              <a:t>Our Base Alignment</a:t>
            </a:r>
          </a:p>
        </p:txBody>
      </p:sp>
      <p:sp>
        <p:nvSpPr>
          <p:cNvPr id="35844" name="Rectangle 4"/>
          <p:cNvSpPr>
            <a:spLocks noChangeArrowheads="1"/>
          </p:cNvSpPr>
          <p:nvPr/>
        </p:nvSpPr>
        <p:spPr bwMode="auto">
          <a:xfrm>
            <a:off x="4724400" y="2847975"/>
            <a:ext cx="3048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5845" name="Oval 5"/>
          <p:cNvSpPr>
            <a:spLocks noChangeArrowheads="1"/>
          </p:cNvSpPr>
          <p:nvPr/>
        </p:nvSpPr>
        <p:spPr bwMode="auto">
          <a:xfrm>
            <a:off x="5105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5846" name="Oval 6"/>
          <p:cNvSpPr>
            <a:spLocks noChangeArrowheads="1"/>
          </p:cNvSpPr>
          <p:nvPr/>
        </p:nvSpPr>
        <p:spPr bwMode="auto">
          <a:xfrm>
            <a:off x="5486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5847" name="Oval 7"/>
          <p:cNvSpPr>
            <a:spLocks noChangeArrowheads="1"/>
          </p:cNvSpPr>
          <p:nvPr/>
        </p:nvSpPr>
        <p:spPr bwMode="auto">
          <a:xfrm>
            <a:off x="4343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5848" name="Oval 8"/>
          <p:cNvSpPr>
            <a:spLocks noChangeArrowheads="1"/>
          </p:cNvSpPr>
          <p:nvPr/>
        </p:nvSpPr>
        <p:spPr bwMode="auto">
          <a:xfrm>
            <a:off x="3962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5849" name="Oval 9"/>
          <p:cNvSpPr>
            <a:spLocks noChangeArrowheads="1"/>
          </p:cNvSpPr>
          <p:nvPr/>
        </p:nvSpPr>
        <p:spPr bwMode="auto">
          <a:xfrm>
            <a:off x="2719388" y="25050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5850" name="Oval 10"/>
          <p:cNvSpPr>
            <a:spLocks noChangeArrowheads="1"/>
          </p:cNvSpPr>
          <p:nvPr/>
        </p:nvSpPr>
        <p:spPr bwMode="auto">
          <a:xfrm>
            <a:off x="4724400" y="2466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5851" name="Oval 11"/>
          <p:cNvSpPr>
            <a:spLocks noChangeArrowheads="1"/>
          </p:cNvSpPr>
          <p:nvPr/>
        </p:nvSpPr>
        <p:spPr bwMode="auto">
          <a:xfrm>
            <a:off x="4724400" y="2085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5852" name="Oval 12"/>
          <p:cNvSpPr>
            <a:spLocks noChangeArrowheads="1"/>
          </p:cNvSpPr>
          <p:nvPr/>
        </p:nvSpPr>
        <p:spPr bwMode="auto">
          <a:xfrm>
            <a:off x="4724400" y="1704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5853" name="Oval 13"/>
          <p:cNvSpPr>
            <a:spLocks noChangeArrowheads="1"/>
          </p:cNvSpPr>
          <p:nvPr/>
        </p:nvSpPr>
        <p:spPr bwMode="auto">
          <a:xfrm>
            <a:off x="1657350" y="2838450"/>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5854" name="Oval 14"/>
          <p:cNvSpPr>
            <a:spLocks noChangeArrowheads="1"/>
          </p:cNvSpPr>
          <p:nvPr/>
        </p:nvSpPr>
        <p:spPr bwMode="auto">
          <a:xfrm>
            <a:off x="75438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5855" name="Text Box 15"/>
          <p:cNvSpPr txBox="1">
            <a:spLocks noChangeArrowheads="1"/>
          </p:cNvSpPr>
          <p:nvPr/>
        </p:nvSpPr>
        <p:spPr bwMode="auto">
          <a:xfrm>
            <a:off x="6515100" y="377190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H</a:t>
            </a:r>
          </a:p>
        </p:txBody>
      </p:sp>
      <p:sp>
        <p:nvSpPr>
          <p:cNvPr id="35856" name="Line 16"/>
          <p:cNvSpPr>
            <a:spLocks noChangeShapeType="1"/>
          </p:cNvSpPr>
          <p:nvPr/>
        </p:nvSpPr>
        <p:spPr bwMode="auto">
          <a:xfrm flipV="1">
            <a:off x="4876800" y="2847975"/>
            <a:ext cx="0" cy="304800"/>
          </a:xfrm>
          <a:prstGeom prst="line">
            <a:avLst/>
          </a:prstGeom>
          <a:noFill/>
          <a:ln w="9525">
            <a:solidFill>
              <a:schemeClr val="tx1"/>
            </a:solidFill>
            <a:round/>
            <a:headEnd/>
            <a:tailEnd/>
          </a:ln>
          <a:effectLst/>
        </p:spPr>
        <p:txBody>
          <a:bodyPr/>
          <a:lstStyle/>
          <a:p>
            <a:endParaRPr lang="en-US"/>
          </a:p>
        </p:txBody>
      </p:sp>
      <p:sp>
        <p:nvSpPr>
          <p:cNvPr id="35857" name="Text Box 17"/>
          <p:cNvSpPr txBox="1">
            <a:spLocks noChangeArrowheads="1"/>
          </p:cNvSpPr>
          <p:nvPr/>
        </p:nvSpPr>
        <p:spPr bwMode="auto">
          <a:xfrm>
            <a:off x="5457825" y="3176588"/>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E</a:t>
            </a:r>
          </a:p>
        </p:txBody>
      </p:sp>
      <p:sp>
        <p:nvSpPr>
          <p:cNvPr id="35858" name="Text Box 18"/>
          <p:cNvSpPr txBox="1">
            <a:spLocks noChangeArrowheads="1"/>
          </p:cNvSpPr>
          <p:nvPr/>
        </p:nvSpPr>
        <p:spPr bwMode="auto">
          <a:xfrm>
            <a:off x="3910013" y="31718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E</a:t>
            </a:r>
          </a:p>
        </p:txBody>
      </p:sp>
      <p:sp>
        <p:nvSpPr>
          <p:cNvPr id="35859" name="Line 19"/>
          <p:cNvSpPr>
            <a:spLocks noChangeShapeType="1"/>
          </p:cNvSpPr>
          <p:nvPr/>
        </p:nvSpPr>
        <p:spPr bwMode="auto">
          <a:xfrm flipV="1">
            <a:off x="4114800" y="2847975"/>
            <a:ext cx="0" cy="295275"/>
          </a:xfrm>
          <a:prstGeom prst="line">
            <a:avLst/>
          </a:prstGeom>
          <a:noFill/>
          <a:ln w="9525">
            <a:solidFill>
              <a:schemeClr val="tx1"/>
            </a:solidFill>
            <a:round/>
            <a:headEnd/>
            <a:tailEnd/>
          </a:ln>
          <a:effectLst/>
        </p:spPr>
        <p:txBody>
          <a:bodyPr/>
          <a:lstStyle/>
          <a:p>
            <a:endParaRPr lang="en-US"/>
          </a:p>
        </p:txBody>
      </p:sp>
      <p:sp>
        <p:nvSpPr>
          <p:cNvPr id="35860" name="Line 20"/>
          <p:cNvSpPr>
            <a:spLocks noChangeShapeType="1"/>
          </p:cNvSpPr>
          <p:nvPr/>
        </p:nvSpPr>
        <p:spPr bwMode="auto">
          <a:xfrm flipV="1">
            <a:off x="5638800" y="2847975"/>
            <a:ext cx="0" cy="304800"/>
          </a:xfrm>
          <a:prstGeom prst="line">
            <a:avLst/>
          </a:prstGeom>
          <a:noFill/>
          <a:ln w="9525">
            <a:solidFill>
              <a:schemeClr val="tx1"/>
            </a:solidFill>
            <a:round/>
            <a:headEnd/>
            <a:tailEnd/>
          </a:ln>
          <a:effectLst/>
        </p:spPr>
        <p:txBody>
          <a:bodyPr/>
          <a:lstStyle/>
          <a:p>
            <a:endParaRPr lang="en-US"/>
          </a:p>
        </p:txBody>
      </p:sp>
      <p:sp>
        <p:nvSpPr>
          <p:cNvPr id="35862" name="Text Box 22"/>
          <p:cNvSpPr txBox="1">
            <a:spLocks noChangeArrowheads="1"/>
          </p:cNvSpPr>
          <p:nvPr/>
        </p:nvSpPr>
        <p:spPr bwMode="auto">
          <a:xfrm>
            <a:off x="3810000" y="375920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L</a:t>
            </a:r>
          </a:p>
        </p:txBody>
      </p:sp>
      <p:sp>
        <p:nvSpPr>
          <p:cNvPr id="35863" name="Text Box 23"/>
          <p:cNvSpPr txBox="1">
            <a:spLocks noChangeArrowheads="1"/>
          </p:cNvSpPr>
          <p:nvPr/>
        </p:nvSpPr>
        <p:spPr bwMode="auto">
          <a:xfrm>
            <a:off x="4695825" y="37433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M</a:t>
            </a:r>
          </a:p>
        </p:txBody>
      </p:sp>
      <p:sp>
        <p:nvSpPr>
          <p:cNvPr id="35864" name="Text Box 24"/>
          <p:cNvSpPr txBox="1">
            <a:spLocks noChangeArrowheads="1"/>
          </p:cNvSpPr>
          <p:nvPr/>
        </p:nvSpPr>
        <p:spPr bwMode="auto">
          <a:xfrm>
            <a:off x="5575300" y="374015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R</a:t>
            </a:r>
          </a:p>
        </p:txBody>
      </p:sp>
      <p:sp>
        <p:nvSpPr>
          <p:cNvPr id="35865" name="Text Box 25"/>
          <p:cNvSpPr txBox="1">
            <a:spLocks noChangeArrowheads="1"/>
          </p:cNvSpPr>
          <p:nvPr/>
        </p:nvSpPr>
        <p:spPr bwMode="auto">
          <a:xfrm>
            <a:off x="1562100" y="39973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C</a:t>
            </a:r>
          </a:p>
        </p:txBody>
      </p:sp>
      <p:sp>
        <p:nvSpPr>
          <p:cNvPr id="35866" name="Text Box 26"/>
          <p:cNvSpPr txBox="1">
            <a:spLocks noChangeArrowheads="1"/>
          </p:cNvSpPr>
          <p:nvPr/>
        </p:nvSpPr>
        <p:spPr bwMode="auto">
          <a:xfrm>
            <a:off x="7540625" y="398145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C</a:t>
            </a:r>
          </a:p>
        </p:txBody>
      </p:sp>
      <p:sp>
        <p:nvSpPr>
          <p:cNvPr id="35867" name="Text Box 27"/>
          <p:cNvSpPr txBox="1">
            <a:spLocks noChangeArrowheads="1"/>
          </p:cNvSpPr>
          <p:nvPr/>
        </p:nvSpPr>
        <p:spPr bwMode="auto">
          <a:xfrm>
            <a:off x="2841625" y="377190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a:t>
            </a:r>
          </a:p>
        </p:txBody>
      </p:sp>
      <p:sp>
        <p:nvSpPr>
          <p:cNvPr id="35868" name="Text Box 28"/>
          <p:cNvSpPr txBox="1">
            <a:spLocks noChangeArrowheads="1"/>
          </p:cNvSpPr>
          <p:nvPr/>
        </p:nvSpPr>
        <p:spPr bwMode="auto">
          <a:xfrm>
            <a:off x="4695825" y="31718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N</a:t>
            </a:r>
          </a:p>
        </p:txBody>
      </p:sp>
      <p:sp>
        <p:nvSpPr>
          <p:cNvPr id="35869" name="Text Box 29"/>
          <p:cNvSpPr txBox="1">
            <a:spLocks noChangeArrowheads="1"/>
          </p:cNvSpPr>
          <p:nvPr/>
        </p:nvSpPr>
        <p:spPr bwMode="auto">
          <a:xfrm>
            <a:off x="4286250" y="486727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F</a:t>
            </a:r>
          </a:p>
        </p:txBody>
      </p:sp>
      <p:sp>
        <p:nvSpPr>
          <p:cNvPr id="35870" name="Line 30"/>
          <p:cNvSpPr>
            <a:spLocks noChangeShapeType="1"/>
          </p:cNvSpPr>
          <p:nvPr/>
        </p:nvSpPr>
        <p:spPr bwMode="auto">
          <a:xfrm flipH="1" flipV="1">
            <a:off x="4000500" y="2717800"/>
            <a:ext cx="50800" cy="584200"/>
          </a:xfrm>
          <a:prstGeom prst="line">
            <a:avLst/>
          </a:prstGeom>
          <a:noFill/>
          <a:ln w="9525">
            <a:solidFill>
              <a:schemeClr val="bg1"/>
            </a:solidFill>
            <a:round/>
            <a:headEnd/>
            <a:tailEnd type="triangle" w="med" len="med"/>
          </a:ln>
          <a:effectLst/>
        </p:spPr>
        <p:txBody>
          <a:bodyPr/>
          <a:lstStyle/>
          <a:p>
            <a:endParaRPr lang="en-US"/>
          </a:p>
        </p:txBody>
      </p:sp>
      <p:sp>
        <p:nvSpPr>
          <p:cNvPr id="35871" name="Line 31"/>
          <p:cNvSpPr>
            <a:spLocks noChangeShapeType="1"/>
          </p:cNvSpPr>
          <p:nvPr/>
        </p:nvSpPr>
        <p:spPr bwMode="auto">
          <a:xfrm flipV="1">
            <a:off x="4902200" y="2667000"/>
            <a:ext cx="88900" cy="660400"/>
          </a:xfrm>
          <a:prstGeom prst="line">
            <a:avLst/>
          </a:prstGeom>
          <a:noFill/>
          <a:ln w="9525">
            <a:solidFill>
              <a:schemeClr val="bg1"/>
            </a:solidFill>
            <a:round/>
            <a:headEnd/>
            <a:tailEnd type="triangle" w="med" len="med"/>
          </a:ln>
          <a:effectLst/>
        </p:spPr>
        <p:txBody>
          <a:bodyPr/>
          <a:lstStyle/>
          <a:p>
            <a:endParaRPr lang="en-US"/>
          </a:p>
        </p:txBody>
      </p:sp>
      <p:sp>
        <p:nvSpPr>
          <p:cNvPr id="35872" name="Line 32"/>
          <p:cNvSpPr>
            <a:spLocks noChangeShapeType="1"/>
          </p:cNvSpPr>
          <p:nvPr/>
        </p:nvSpPr>
        <p:spPr bwMode="auto">
          <a:xfrm flipV="1">
            <a:off x="5689600" y="2667000"/>
            <a:ext cx="50800" cy="622300"/>
          </a:xfrm>
          <a:prstGeom prst="line">
            <a:avLst/>
          </a:prstGeom>
          <a:noFill/>
          <a:ln w="9525">
            <a:solidFill>
              <a:schemeClr val="bg1"/>
            </a:solidFill>
            <a:round/>
            <a:headEnd/>
            <a:tailEnd type="triangle" w="med" len="med"/>
          </a:ln>
          <a:effectLst/>
        </p:spPr>
        <p:txBody>
          <a:bodyPr/>
          <a:lstStyle/>
          <a:p>
            <a:endParaRPr lang="en-US"/>
          </a:p>
        </p:txBody>
      </p:sp>
      <p:sp>
        <p:nvSpPr>
          <p:cNvPr id="35873" name="Line 33"/>
          <p:cNvSpPr>
            <a:spLocks noChangeShapeType="1"/>
          </p:cNvSpPr>
          <p:nvPr/>
        </p:nvSpPr>
        <p:spPr bwMode="auto">
          <a:xfrm flipV="1">
            <a:off x="4025900" y="3530600"/>
            <a:ext cx="203200" cy="393700"/>
          </a:xfrm>
          <a:prstGeom prst="line">
            <a:avLst/>
          </a:prstGeom>
          <a:noFill/>
          <a:ln w="9525">
            <a:solidFill>
              <a:schemeClr val="bg1"/>
            </a:solidFill>
            <a:round/>
            <a:headEnd/>
            <a:tailEnd/>
          </a:ln>
          <a:effectLst/>
        </p:spPr>
        <p:txBody>
          <a:bodyPr/>
          <a:lstStyle/>
          <a:p>
            <a:endParaRPr lang="en-US"/>
          </a:p>
        </p:txBody>
      </p:sp>
      <p:sp>
        <p:nvSpPr>
          <p:cNvPr id="35874" name="Line 34"/>
          <p:cNvSpPr>
            <a:spLocks noChangeShapeType="1"/>
          </p:cNvSpPr>
          <p:nvPr/>
        </p:nvSpPr>
        <p:spPr bwMode="auto">
          <a:xfrm flipH="1" flipV="1">
            <a:off x="4826000" y="3568700"/>
            <a:ext cx="88900" cy="317500"/>
          </a:xfrm>
          <a:prstGeom prst="line">
            <a:avLst/>
          </a:prstGeom>
          <a:noFill/>
          <a:ln w="9525">
            <a:solidFill>
              <a:schemeClr val="bg1"/>
            </a:solidFill>
            <a:round/>
            <a:headEnd/>
            <a:tailEnd/>
          </a:ln>
          <a:effectLst/>
        </p:spPr>
        <p:txBody>
          <a:bodyPr/>
          <a:lstStyle/>
          <a:p>
            <a:endParaRPr lang="en-US"/>
          </a:p>
        </p:txBody>
      </p:sp>
      <p:sp>
        <p:nvSpPr>
          <p:cNvPr id="35875" name="Line 35"/>
          <p:cNvSpPr>
            <a:spLocks noChangeShapeType="1"/>
          </p:cNvSpPr>
          <p:nvPr/>
        </p:nvSpPr>
        <p:spPr bwMode="auto">
          <a:xfrm flipH="1" flipV="1">
            <a:off x="5524500" y="3556000"/>
            <a:ext cx="152400" cy="355600"/>
          </a:xfrm>
          <a:prstGeom prst="line">
            <a:avLst/>
          </a:prstGeom>
          <a:noFill/>
          <a:ln w="9525">
            <a:solidFill>
              <a:schemeClr val="bg1"/>
            </a:solidFill>
            <a:round/>
            <a:headEnd/>
            <a:tailEnd/>
          </a:ln>
          <a:effectLst/>
        </p:spPr>
        <p:txBody>
          <a:bodyPr/>
          <a:lstStyle/>
          <a:p>
            <a:endParaRPr lang="en-US"/>
          </a:p>
        </p:txBody>
      </p:sp>
      <p:sp>
        <p:nvSpPr>
          <p:cNvPr id="35876" name="Text Box 36"/>
          <p:cNvSpPr txBox="1">
            <a:spLocks noChangeArrowheads="1"/>
          </p:cNvSpPr>
          <p:nvPr/>
        </p:nvSpPr>
        <p:spPr bwMode="auto">
          <a:xfrm>
            <a:off x="4356100" y="5613400"/>
            <a:ext cx="3238500" cy="457200"/>
          </a:xfrm>
          <a:prstGeom prst="rect">
            <a:avLst/>
          </a:prstGeom>
          <a:noFill/>
          <a:ln w="9525">
            <a:noFill/>
            <a:miter lim="800000"/>
            <a:headEnd/>
            <a:tailEnd/>
          </a:ln>
          <a:effectLst/>
        </p:spPr>
        <p:txBody>
          <a:bodyPr>
            <a:spAutoFit/>
          </a:bodyPr>
          <a:lstStyle/>
          <a:p>
            <a:pPr>
              <a:spcBef>
                <a:spcPct val="50000"/>
              </a:spcBef>
            </a:pPr>
            <a:r>
              <a:rPr lang="en-US" sz="2400" b="1">
                <a:effectLst>
                  <a:outerShdw blurRad="38100" dist="38100" dir="2700000" algn="tl">
                    <a:srgbClr val="C0C0C0"/>
                  </a:outerShdw>
                </a:effectLst>
              </a:rPr>
              <a:t>Vs. Twins Open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solidFill>
                  <a:schemeClr val="bg1"/>
                </a:solidFill>
              </a:rPr>
              <a:t>Our Base Front-- Illustrated</a:t>
            </a:r>
          </a:p>
        </p:txBody>
      </p:sp>
      <p:pic>
        <p:nvPicPr>
          <p:cNvPr id="46084" name="Picture 4" descr="Bama 2"/>
          <p:cNvPicPr>
            <a:picLocks noChangeAspect="1" noChangeArrowheads="1"/>
          </p:cNvPicPr>
          <p:nvPr/>
        </p:nvPicPr>
        <p:blipFill>
          <a:blip r:embed="rId2"/>
          <a:srcRect/>
          <a:stretch>
            <a:fillRect/>
          </a:stretch>
        </p:blipFill>
        <p:spPr bwMode="auto">
          <a:xfrm>
            <a:off x="2070100" y="1498600"/>
            <a:ext cx="5334000" cy="4000500"/>
          </a:xfrm>
          <a:prstGeom prst="rect">
            <a:avLst/>
          </a:prstGeom>
          <a:noFill/>
          <a:ln w="9525">
            <a:solidFill>
              <a:schemeClr val="bg1"/>
            </a:solidFill>
            <a:miter lim="800000"/>
            <a:headEnd/>
            <a:tailEnd/>
          </a:ln>
        </p:spPr>
      </p:pic>
      <p:sp>
        <p:nvSpPr>
          <p:cNvPr id="46085" name="Line 5"/>
          <p:cNvSpPr>
            <a:spLocks noChangeShapeType="1"/>
          </p:cNvSpPr>
          <p:nvPr/>
        </p:nvSpPr>
        <p:spPr bwMode="auto">
          <a:xfrm>
            <a:off x="889000" y="1244600"/>
            <a:ext cx="7645400" cy="0"/>
          </a:xfrm>
          <a:prstGeom prst="line">
            <a:avLst/>
          </a:prstGeom>
          <a:noFill/>
          <a:ln w="38100">
            <a:solidFill>
              <a:schemeClr val="accent1"/>
            </a:solidFill>
            <a:round/>
            <a:headEnd/>
            <a:tailEnd/>
          </a:ln>
          <a:effectLst/>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52400" y="274638"/>
            <a:ext cx="8839200" cy="1143000"/>
          </a:xfrm>
          <a:solidFill>
            <a:schemeClr val="accent2"/>
          </a:solidFill>
        </p:spPr>
        <p:txBody>
          <a:bodyPr/>
          <a:lstStyle/>
          <a:p>
            <a:r>
              <a:rPr lang="en-US" sz="4800" b="1">
                <a:solidFill>
                  <a:schemeClr val="bg1"/>
                </a:solidFill>
              </a:rPr>
              <a:t>Our Base Alignment</a:t>
            </a:r>
          </a:p>
        </p:txBody>
      </p:sp>
      <p:sp>
        <p:nvSpPr>
          <p:cNvPr id="39939" name="Rectangle 3"/>
          <p:cNvSpPr>
            <a:spLocks noChangeArrowheads="1"/>
          </p:cNvSpPr>
          <p:nvPr/>
        </p:nvSpPr>
        <p:spPr bwMode="auto">
          <a:xfrm>
            <a:off x="4724400" y="2847975"/>
            <a:ext cx="3048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39940" name="Oval 4"/>
          <p:cNvSpPr>
            <a:spLocks noChangeArrowheads="1"/>
          </p:cNvSpPr>
          <p:nvPr/>
        </p:nvSpPr>
        <p:spPr bwMode="auto">
          <a:xfrm>
            <a:off x="5105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9941" name="Oval 5"/>
          <p:cNvSpPr>
            <a:spLocks noChangeArrowheads="1"/>
          </p:cNvSpPr>
          <p:nvPr/>
        </p:nvSpPr>
        <p:spPr bwMode="auto">
          <a:xfrm>
            <a:off x="5486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9942" name="Oval 6"/>
          <p:cNvSpPr>
            <a:spLocks noChangeArrowheads="1"/>
          </p:cNvSpPr>
          <p:nvPr/>
        </p:nvSpPr>
        <p:spPr bwMode="auto">
          <a:xfrm>
            <a:off x="4343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9943" name="Oval 7"/>
          <p:cNvSpPr>
            <a:spLocks noChangeArrowheads="1"/>
          </p:cNvSpPr>
          <p:nvPr/>
        </p:nvSpPr>
        <p:spPr bwMode="auto">
          <a:xfrm>
            <a:off x="3962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9944" name="Oval 8"/>
          <p:cNvSpPr>
            <a:spLocks noChangeArrowheads="1"/>
          </p:cNvSpPr>
          <p:nvPr/>
        </p:nvSpPr>
        <p:spPr bwMode="auto">
          <a:xfrm>
            <a:off x="2605088" y="2466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9945" name="Oval 9"/>
          <p:cNvSpPr>
            <a:spLocks noChangeArrowheads="1"/>
          </p:cNvSpPr>
          <p:nvPr/>
        </p:nvSpPr>
        <p:spPr bwMode="auto">
          <a:xfrm>
            <a:off x="4292600" y="17303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9946" name="Oval 10"/>
          <p:cNvSpPr>
            <a:spLocks noChangeArrowheads="1"/>
          </p:cNvSpPr>
          <p:nvPr/>
        </p:nvSpPr>
        <p:spPr bwMode="auto">
          <a:xfrm>
            <a:off x="6680200" y="24542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9947" name="Oval 11"/>
          <p:cNvSpPr>
            <a:spLocks noChangeArrowheads="1"/>
          </p:cNvSpPr>
          <p:nvPr/>
        </p:nvSpPr>
        <p:spPr bwMode="auto">
          <a:xfrm>
            <a:off x="4724400" y="1704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9948" name="Oval 12"/>
          <p:cNvSpPr>
            <a:spLocks noChangeArrowheads="1"/>
          </p:cNvSpPr>
          <p:nvPr/>
        </p:nvSpPr>
        <p:spPr bwMode="auto">
          <a:xfrm>
            <a:off x="1428750" y="2825750"/>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9949" name="Oval 13"/>
          <p:cNvSpPr>
            <a:spLocks noChangeArrowheads="1"/>
          </p:cNvSpPr>
          <p:nvPr/>
        </p:nvSpPr>
        <p:spPr bwMode="auto">
          <a:xfrm>
            <a:off x="75438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39950" name="Text Box 14"/>
          <p:cNvSpPr txBox="1">
            <a:spLocks noChangeArrowheads="1"/>
          </p:cNvSpPr>
          <p:nvPr/>
        </p:nvSpPr>
        <p:spPr bwMode="auto">
          <a:xfrm>
            <a:off x="6527800" y="372110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H</a:t>
            </a:r>
          </a:p>
        </p:txBody>
      </p:sp>
      <p:sp>
        <p:nvSpPr>
          <p:cNvPr id="39951" name="Line 15"/>
          <p:cNvSpPr>
            <a:spLocks noChangeShapeType="1"/>
          </p:cNvSpPr>
          <p:nvPr/>
        </p:nvSpPr>
        <p:spPr bwMode="auto">
          <a:xfrm flipV="1">
            <a:off x="4876800" y="2847975"/>
            <a:ext cx="0" cy="304800"/>
          </a:xfrm>
          <a:prstGeom prst="line">
            <a:avLst/>
          </a:prstGeom>
          <a:noFill/>
          <a:ln w="9525">
            <a:solidFill>
              <a:schemeClr val="tx1"/>
            </a:solidFill>
            <a:round/>
            <a:headEnd/>
            <a:tailEnd/>
          </a:ln>
          <a:effectLst/>
        </p:spPr>
        <p:txBody>
          <a:bodyPr/>
          <a:lstStyle/>
          <a:p>
            <a:endParaRPr lang="en-US"/>
          </a:p>
        </p:txBody>
      </p:sp>
      <p:sp>
        <p:nvSpPr>
          <p:cNvPr id="39952" name="Text Box 16"/>
          <p:cNvSpPr txBox="1">
            <a:spLocks noChangeArrowheads="1"/>
          </p:cNvSpPr>
          <p:nvPr/>
        </p:nvSpPr>
        <p:spPr bwMode="auto">
          <a:xfrm>
            <a:off x="5457825" y="3176588"/>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E</a:t>
            </a:r>
          </a:p>
        </p:txBody>
      </p:sp>
      <p:sp>
        <p:nvSpPr>
          <p:cNvPr id="39953" name="Text Box 17"/>
          <p:cNvSpPr txBox="1">
            <a:spLocks noChangeArrowheads="1"/>
          </p:cNvSpPr>
          <p:nvPr/>
        </p:nvSpPr>
        <p:spPr bwMode="auto">
          <a:xfrm>
            <a:off x="3910013" y="31718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E</a:t>
            </a:r>
          </a:p>
        </p:txBody>
      </p:sp>
      <p:sp>
        <p:nvSpPr>
          <p:cNvPr id="39954" name="Line 18"/>
          <p:cNvSpPr>
            <a:spLocks noChangeShapeType="1"/>
          </p:cNvSpPr>
          <p:nvPr/>
        </p:nvSpPr>
        <p:spPr bwMode="auto">
          <a:xfrm flipV="1">
            <a:off x="4114800" y="2847975"/>
            <a:ext cx="0" cy="295275"/>
          </a:xfrm>
          <a:prstGeom prst="line">
            <a:avLst/>
          </a:prstGeom>
          <a:noFill/>
          <a:ln w="9525">
            <a:solidFill>
              <a:schemeClr val="tx1"/>
            </a:solidFill>
            <a:round/>
            <a:headEnd/>
            <a:tailEnd/>
          </a:ln>
          <a:effectLst/>
        </p:spPr>
        <p:txBody>
          <a:bodyPr/>
          <a:lstStyle/>
          <a:p>
            <a:endParaRPr lang="en-US"/>
          </a:p>
        </p:txBody>
      </p:sp>
      <p:sp>
        <p:nvSpPr>
          <p:cNvPr id="39955" name="Line 19"/>
          <p:cNvSpPr>
            <a:spLocks noChangeShapeType="1"/>
          </p:cNvSpPr>
          <p:nvPr/>
        </p:nvSpPr>
        <p:spPr bwMode="auto">
          <a:xfrm flipV="1">
            <a:off x="5638800" y="2847975"/>
            <a:ext cx="0" cy="304800"/>
          </a:xfrm>
          <a:prstGeom prst="line">
            <a:avLst/>
          </a:prstGeom>
          <a:noFill/>
          <a:ln w="9525">
            <a:solidFill>
              <a:schemeClr val="tx1"/>
            </a:solidFill>
            <a:round/>
            <a:headEnd/>
            <a:tailEnd/>
          </a:ln>
          <a:effectLst/>
        </p:spPr>
        <p:txBody>
          <a:bodyPr/>
          <a:lstStyle/>
          <a:p>
            <a:endParaRPr lang="en-US"/>
          </a:p>
        </p:txBody>
      </p:sp>
      <p:sp>
        <p:nvSpPr>
          <p:cNvPr id="39956" name="Text Box 20"/>
          <p:cNvSpPr txBox="1">
            <a:spLocks noChangeArrowheads="1"/>
          </p:cNvSpPr>
          <p:nvPr/>
        </p:nvSpPr>
        <p:spPr bwMode="auto">
          <a:xfrm>
            <a:off x="3860800" y="377190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L</a:t>
            </a:r>
          </a:p>
        </p:txBody>
      </p:sp>
      <p:sp>
        <p:nvSpPr>
          <p:cNvPr id="39957" name="Text Box 21"/>
          <p:cNvSpPr txBox="1">
            <a:spLocks noChangeArrowheads="1"/>
          </p:cNvSpPr>
          <p:nvPr/>
        </p:nvSpPr>
        <p:spPr bwMode="auto">
          <a:xfrm>
            <a:off x="4695825" y="37433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M</a:t>
            </a:r>
          </a:p>
        </p:txBody>
      </p:sp>
      <p:sp>
        <p:nvSpPr>
          <p:cNvPr id="39958" name="Text Box 22"/>
          <p:cNvSpPr txBox="1">
            <a:spLocks noChangeArrowheads="1"/>
          </p:cNvSpPr>
          <p:nvPr/>
        </p:nvSpPr>
        <p:spPr bwMode="auto">
          <a:xfrm>
            <a:off x="5575300" y="376555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R</a:t>
            </a:r>
          </a:p>
        </p:txBody>
      </p:sp>
      <p:sp>
        <p:nvSpPr>
          <p:cNvPr id="39959" name="Text Box 23"/>
          <p:cNvSpPr txBox="1">
            <a:spLocks noChangeArrowheads="1"/>
          </p:cNvSpPr>
          <p:nvPr/>
        </p:nvSpPr>
        <p:spPr bwMode="auto">
          <a:xfrm>
            <a:off x="1371600" y="40354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C</a:t>
            </a:r>
          </a:p>
        </p:txBody>
      </p:sp>
      <p:sp>
        <p:nvSpPr>
          <p:cNvPr id="39960" name="Text Box 24"/>
          <p:cNvSpPr txBox="1">
            <a:spLocks noChangeArrowheads="1"/>
          </p:cNvSpPr>
          <p:nvPr/>
        </p:nvSpPr>
        <p:spPr bwMode="auto">
          <a:xfrm>
            <a:off x="7515225" y="400685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C</a:t>
            </a:r>
          </a:p>
        </p:txBody>
      </p:sp>
      <p:sp>
        <p:nvSpPr>
          <p:cNvPr id="39961" name="Text Box 25"/>
          <p:cNvSpPr txBox="1">
            <a:spLocks noChangeArrowheads="1"/>
          </p:cNvSpPr>
          <p:nvPr/>
        </p:nvSpPr>
        <p:spPr bwMode="auto">
          <a:xfrm>
            <a:off x="2752725" y="364490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a:t>
            </a:r>
          </a:p>
        </p:txBody>
      </p:sp>
      <p:sp>
        <p:nvSpPr>
          <p:cNvPr id="39962" name="Text Box 26"/>
          <p:cNvSpPr txBox="1">
            <a:spLocks noChangeArrowheads="1"/>
          </p:cNvSpPr>
          <p:nvPr/>
        </p:nvSpPr>
        <p:spPr bwMode="auto">
          <a:xfrm>
            <a:off x="4695825" y="31718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N</a:t>
            </a:r>
          </a:p>
        </p:txBody>
      </p:sp>
      <p:sp>
        <p:nvSpPr>
          <p:cNvPr id="39963" name="Text Box 27"/>
          <p:cNvSpPr txBox="1">
            <a:spLocks noChangeArrowheads="1"/>
          </p:cNvSpPr>
          <p:nvPr/>
        </p:nvSpPr>
        <p:spPr bwMode="auto">
          <a:xfrm>
            <a:off x="4743450" y="487997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F</a:t>
            </a:r>
          </a:p>
        </p:txBody>
      </p:sp>
      <p:sp>
        <p:nvSpPr>
          <p:cNvPr id="39964" name="Line 28"/>
          <p:cNvSpPr>
            <a:spLocks noChangeShapeType="1"/>
          </p:cNvSpPr>
          <p:nvPr/>
        </p:nvSpPr>
        <p:spPr bwMode="auto">
          <a:xfrm flipH="1" flipV="1">
            <a:off x="4025900" y="2730500"/>
            <a:ext cx="25400" cy="584200"/>
          </a:xfrm>
          <a:prstGeom prst="line">
            <a:avLst/>
          </a:prstGeom>
          <a:noFill/>
          <a:ln w="9525">
            <a:solidFill>
              <a:schemeClr val="bg1"/>
            </a:solidFill>
            <a:round/>
            <a:headEnd/>
            <a:tailEnd type="triangle" w="med" len="med"/>
          </a:ln>
          <a:effectLst/>
        </p:spPr>
        <p:txBody>
          <a:bodyPr/>
          <a:lstStyle/>
          <a:p>
            <a:endParaRPr lang="en-US"/>
          </a:p>
        </p:txBody>
      </p:sp>
      <p:sp>
        <p:nvSpPr>
          <p:cNvPr id="39965" name="Line 29"/>
          <p:cNvSpPr>
            <a:spLocks noChangeShapeType="1"/>
          </p:cNvSpPr>
          <p:nvPr/>
        </p:nvSpPr>
        <p:spPr bwMode="auto">
          <a:xfrm flipV="1">
            <a:off x="4876800" y="2717800"/>
            <a:ext cx="139700" cy="609600"/>
          </a:xfrm>
          <a:prstGeom prst="line">
            <a:avLst/>
          </a:prstGeom>
          <a:noFill/>
          <a:ln w="9525">
            <a:solidFill>
              <a:schemeClr val="bg1"/>
            </a:solidFill>
            <a:round/>
            <a:headEnd/>
            <a:tailEnd type="triangle" w="med" len="med"/>
          </a:ln>
          <a:effectLst/>
        </p:spPr>
        <p:txBody>
          <a:bodyPr/>
          <a:lstStyle/>
          <a:p>
            <a:endParaRPr lang="en-US"/>
          </a:p>
        </p:txBody>
      </p:sp>
      <p:sp>
        <p:nvSpPr>
          <p:cNvPr id="39966" name="Line 30"/>
          <p:cNvSpPr>
            <a:spLocks noChangeShapeType="1"/>
          </p:cNvSpPr>
          <p:nvPr/>
        </p:nvSpPr>
        <p:spPr bwMode="auto">
          <a:xfrm flipV="1">
            <a:off x="5651500" y="2730500"/>
            <a:ext cx="76200" cy="609600"/>
          </a:xfrm>
          <a:prstGeom prst="line">
            <a:avLst/>
          </a:prstGeom>
          <a:noFill/>
          <a:ln w="9525">
            <a:solidFill>
              <a:schemeClr val="bg1"/>
            </a:solidFill>
            <a:round/>
            <a:headEnd/>
            <a:tailEnd type="triangle" w="med" len="med"/>
          </a:ln>
          <a:effectLst/>
        </p:spPr>
        <p:txBody>
          <a:bodyPr/>
          <a:lstStyle/>
          <a:p>
            <a:endParaRPr lang="en-US"/>
          </a:p>
        </p:txBody>
      </p:sp>
      <p:sp>
        <p:nvSpPr>
          <p:cNvPr id="39967" name="Line 31"/>
          <p:cNvSpPr>
            <a:spLocks noChangeShapeType="1"/>
          </p:cNvSpPr>
          <p:nvPr/>
        </p:nvSpPr>
        <p:spPr bwMode="auto">
          <a:xfrm flipV="1">
            <a:off x="4025900" y="3606800"/>
            <a:ext cx="127000" cy="355600"/>
          </a:xfrm>
          <a:prstGeom prst="line">
            <a:avLst/>
          </a:prstGeom>
          <a:noFill/>
          <a:ln w="9525">
            <a:solidFill>
              <a:schemeClr val="bg1"/>
            </a:solidFill>
            <a:round/>
            <a:headEnd/>
            <a:tailEnd/>
          </a:ln>
          <a:effectLst/>
        </p:spPr>
        <p:txBody>
          <a:bodyPr/>
          <a:lstStyle/>
          <a:p>
            <a:endParaRPr lang="en-US"/>
          </a:p>
        </p:txBody>
      </p:sp>
      <p:sp>
        <p:nvSpPr>
          <p:cNvPr id="39968" name="Line 32"/>
          <p:cNvSpPr>
            <a:spLocks noChangeShapeType="1"/>
          </p:cNvSpPr>
          <p:nvPr/>
        </p:nvSpPr>
        <p:spPr bwMode="auto">
          <a:xfrm flipH="1" flipV="1">
            <a:off x="4813300" y="3568700"/>
            <a:ext cx="88900" cy="342900"/>
          </a:xfrm>
          <a:prstGeom prst="line">
            <a:avLst/>
          </a:prstGeom>
          <a:noFill/>
          <a:ln w="9525">
            <a:solidFill>
              <a:schemeClr val="bg1"/>
            </a:solidFill>
            <a:round/>
            <a:headEnd/>
            <a:tailEnd/>
          </a:ln>
          <a:effectLst/>
        </p:spPr>
        <p:txBody>
          <a:bodyPr/>
          <a:lstStyle/>
          <a:p>
            <a:endParaRPr lang="en-US"/>
          </a:p>
        </p:txBody>
      </p:sp>
      <p:sp>
        <p:nvSpPr>
          <p:cNvPr id="39969" name="Line 33"/>
          <p:cNvSpPr>
            <a:spLocks noChangeShapeType="1"/>
          </p:cNvSpPr>
          <p:nvPr/>
        </p:nvSpPr>
        <p:spPr bwMode="auto">
          <a:xfrm flipH="1" flipV="1">
            <a:off x="5511800" y="3556000"/>
            <a:ext cx="215900" cy="355600"/>
          </a:xfrm>
          <a:prstGeom prst="line">
            <a:avLst/>
          </a:prstGeom>
          <a:noFill/>
          <a:ln w="9525">
            <a:solidFill>
              <a:schemeClr val="bg1"/>
            </a:solidFill>
            <a:round/>
            <a:headEnd/>
            <a:tailEnd/>
          </a:ln>
          <a:effectLst/>
        </p:spPr>
        <p:txBody>
          <a:bodyPr/>
          <a:lstStyle/>
          <a:p>
            <a:endParaRPr lang="en-US"/>
          </a:p>
        </p:txBody>
      </p:sp>
      <p:sp>
        <p:nvSpPr>
          <p:cNvPr id="39970" name="Text Box 34"/>
          <p:cNvSpPr txBox="1">
            <a:spLocks noChangeArrowheads="1"/>
          </p:cNvSpPr>
          <p:nvPr/>
        </p:nvSpPr>
        <p:spPr bwMode="auto">
          <a:xfrm>
            <a:off x="5270500" y="5613400"/>
            <a:ext cx="2324100" cy="466725"/>
          </a:xfrm>
          <a:prstGeom prst="rect">
            <a:avLst/>
          </a:prstGeom>
          <a:solidFill>
            <a:schemeClr val="bg1"/>
          </a:solidFill>
          <a:ln w="9525">
            <a:solidFill>
              <a:schemeClr val="tx1"/>
            </a:solidFill>
            <a:miter lim="800000"/>
            <a:headEnd/>
            <a:tailEnd/>
          </a:ln>
          <a:effectLst/>
        </p:spPr>
        <p:txBody>
          <a:bodyPr>
            <a:spAutoFit/>
          </a:bodyPr>
          <a:lstStyle/>
          <a:p>
            <a:pPr>
              <a:spcBef>
                <a:spcPct val="50000"/>
              </a:spcBef>
            </a:pPr>
            <a:r>
              <a:rPr lang="en-US" sz="2400" b="1">
                <a:effectLst>
                  <a:outerShdw blurRad="38100" dist="38100" dir="2700000" algn="tl">
                    <a:srgbClr val="C0C0C0"/>
                  </a:outerShdw>
                </a:effectLst>
              </a:rPr>
              <a:t>Vs. 2x2</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solidFill>
                  <a:schemeClr val="bg1"/>
                </a:solidFill>
                <a:effectLst>
                  <a:outerShdw blurRad="38100" dist="38100" dir="2700000" algn="tl">
                    <a:srgbClr val="000000"/>
                  </a:outerShdw>
                </a:effectLst>
              </a:rPr>
              <a:t>Why The 30 Stack?</a:t>
            </a:r>
          </a:p>
        </p:txBody>
      </p:sp>
      <p:sp>
        <p:nvSpPr>
          <p:cNvPr id="5123" name="Rectangle 3"/>
          <p:cNvSpPr>
            <a:spLocks noGrp="1" noChangeArrowheads="1"/>
          </p:cNvSpPr>
          <p:nvPr>
            <p:ph type="body" idx="1"/>
          </p:nvPr>
        </p:nvSpPr>
        <p:spPr/>
        <p:txBody>
          <a:bodyPr/>
          <a:lstStyle/>
          <a:p>
            <a:pPr>
              <a:lnSpc>
                <a:spcPct val="90000"/>
              </a:lnSpc>
            </a:pPr>
            <a:r>
              <a:rPr lang="en-US" sz="2400">
                <a:solidFill>
                  <a:schemeClr val="bg1"/>
                </a:solidFill>
                <a:effectLst>
                  <a:outerShdw blurRad="38100" dist="38100" dir="2700000" algn="tl">
                    <a:srgbClr val="000000"/>
                  </a:outerShdw>
                </a:effectLst>
              </a:rPr>
              <a:t>Puts Your Athletes On The Field</a:t>
            </a:r>
          </a:p>
          <a:p>
            <a:pPr>
              <a:lnSpc>
                <a:spcPct val="90000"/>
              </a:lnSpc>
            </a:pPr>
            <a:r>
              <a:rPr lang="en-US" sz="2400">
                <a:solidFill>
                  <a:schemeClr val="bg1"/>
                </a:solidFill>
                <a:effectLst>
                  <a:outerShdw blurRad="38100" dist="38100" dir="2700000" algn="tl">
                    <a:srgbClr val="000000"/>
                  </a:outerShdw>
                </a:effectLst>
              </a:rPr>
              <a:t>Easy to Adjust to Multiple Offensive Sets</a:t>
            </a:r>
          </a:p>
          <a:p>
            <a:pPr>
              <a:lnSpc>
                <a:spcPct val="90000"/>
              </a:lnSpc>
            </a:pPr>
            <a:r>
              <a:rPr lang="en-US" sz="2400">
                <a:solidFill>
                  <a:schemeClr val="bg1"/>
                </a:solidFill>
                <a:effectLst>
                  <a:outerShdw blurRad="38100" dist="38100" dir="2700000" algn="tl">
                    <a:srgbClr val="000000"/>
                  </a:outerShdw>
                </a:effectLst>
              </a:rPr>
              <a:t>Linebackers Are Harder To Block Than Down Guys</a:t>
            </a:r>
          </a:p>
          <a:p>
            <a:pPr>
              <a:lnSpc>
                <a:spcPct val="90000"/>
              </a:lnSpc>
            </a:pPr>
            <a:r>
              <a:rPr lang="en-US" sz="2400">
                <a:solidFill>
                  <a:schemeClr val="bg1"/>
                </a:solidFill>
                <a:effectLst>
                  <a:outerShdw blurRad="38100" dist="38100" dir="2700000" algn="tl">
                    <a:srgbClr val="000000"/>
                  </a:outerShdw>
                </a:effectLst>
              </a:rPr>
              <a:t>Allows You Multiple Stunts and Fronts</a:t>
            </a:r>
          </a:p>
          <a:p>
            <a:pPr>
              <a:lnSpc>
                <a:spcPct val="90000"/>
              </a:lnSpc>
            </a:pPr>
            <a:r>
              <a:rPr lang="en-US" sz="2400">
                <a:solidFill>
                  <a:schemeClr val="bg1"/>
                </a:solidFill>
                <a:effectLst>
                  <a:outerShdw blurRad="38100" dist="38100" dir="2700000" algn="tl">
                    <a:srgbClr val="000000"/>
                  </a:outerShdw>
                </a:effectLst>
              </a:rPr>
              <a:t>Linebackers Work From Attack Mode</a:t>
            </a:r>
          </a:p>
          <a:p>
            <a:pPr>
              <a:lnSpc>
                <a:spcPct val="90000"/>
              </a:lnSpc>
            </a:pPr>
            <a:r>
              <a:rPr lang="en-US" sz="2400">
                <a:solidFill>
                  <a:schemeClr val="bg1"/>
                </a:solidFill>
                <a:effectLst>
                  <a:outerShdw blurRad="38100" dist="38100" dir="2700000" algn="tl">
                    <a:srgbClr val="000000"/>
                  </a:outerShdw>
                </a:effectLst>
              </a:rPr>
              <a:t>LB’s Read Less and Play Downhill More</a:t>
            </a:r>
          </a:p>
          <a:p>
            <a:pPr>
              <a:lnSpc>
                <a:spcPct val="90000"/>
              </a:lnSpc>
            </a:pPr>
            <a:r>
              <a:rPr lang="en-US" sz="2400">
                <a:solidFill>
                  <a:schemeClr val="bg1"/>
                </a:solidFill>
                <a:effectLst>
                  <a:outerShdw blurRad="38100" dist="38100" dir="2700000" algn="tl">
                    <a:srgbClr val="000000"/>
                  </a:outerShdw>
                </a:effectLst>
              </a:rPr>
              <a:t>Attack and Redirect rather than Read and React</a:t>
            </a:r>
          </a:p>
          <a:p>
            <a:pPr>
              <a:lnSpc>
                <a:spcPct val="90000"/>
              </a:lnSpc>
            </a:pPr>
            <a:r>
              <a:rPr lang="en-US" sz="2400">
                <a:solidFill>
                  <a:schemeClr val="bg1"/>
                </a:solidFill>
                <a:effectLst>
                  <a:outerShdw blurRad="38100" dist="38100" dir="2700000" algn="tl">
                    <a:srgbClr val="000000"/>
                  </a:outerShdw>
                </a:effectLst>
              </a:rPr>
              <a:t>Can be used every down or as a change-up</a:t>
            </a:r>
          </a:p>
          <a:p>
            <a:pPr>
              <a:lnSpc>
                <a:spcPct val="90000"/>
              </a:lnSpc>
            </a:pPr>
            <a:r>
              <a:rPr lang="en-US" sz="2400">
                <a:solidFill>
                  <a:schemeClr val="bg1"/>
                </a:solidFill>
                <a:effectLst>
                  <a:outerShdw blurRad="38100" dist="38100" dir="2700000" algn="tl">
                    <a:srgbClr val="000000"/>
                  </a:outerShdw>
                </a:effectLst>
              </a:rPr>
              <a:t>Eight Men Can Play The Run Now– Eight Men Can Play The Pass Now</a:t>
            </a:r>
          </a:p>
        </p:txBody>
      </p:sp>
      <p:sp>
        <p:nvSpPr>
          <p:cNvPr id="5124" name="Line 4"/>
          <p:cNvSpPr>
            <a:spLocks noChangeShapeType="1"/>
          </p:cNvSpPr>
          <p:nvPr/>
        </p:nvSpPr>
        <p:spPr bwMode="auto">
          <a:xfrm>
            <a:off x="533400" y="1295400"/>
            <a:ext cx="8153400" cy="0"/>
          </a:xfrm>
          <a:prstGeom prst="line">
            <a:avLst/>
          </a:prstGeom>
          <a:noFill/>
          <a:ln w="9525">
            <a:solidFill>
              <a:schemeClr val="bg1"/>
            </a:solidFill>
            <a:round/>
            <a:headEnd/>
            <a:tailEnd/>
          </a:ln>
          <a:effectLst/>
        </p:spPr>
        <p:txBody>
          <a:bodyPr/>
          <a:lstStyle/>
          <a:p>
            <a:endParaRPr lang="en-US"/>
          </a:p>
        </p:txBody>
      </p:sp>
      <p:sp>
        <p:nvSpPr>
          <p:cNvPr id="5125" name="Line 5"/>
          <p:cNvSpPr>
            <a:spLocks noChangeShapeType="1"/>
          </p:cNvSpPr>
          <p:nvPr/>
        </p:nvSpPr>
        <p:spPr bwMode="auto">
          <a:xfrm>
            <a:off x="4419600" y="1219200"/>
            <a:ext cx="0" cy="0"/>
          </a:xfrm>
          <a:prstGeom prst="line">
            <a:avLst/>
          </a:prstGeom>
          <a:noFill/>
          <a:ln w="9525">
            <a:solidFill>
              <a:schemeClr val="tx1"/>
            </a:solidFill>
            <a:round/>
            <a:headEnd/>
            <a:tailEnd/>
          </a:ln>
          <a:effectLst/>
        </p:spPr>
        <p:txBody>
          <a:bodyPr/>
          <a:lstStyle/>
          <a:p>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152400" y="165100"/>
            <a:ext cx="8839200" cy="1252538"/>
          </a:xfrm>
          <a:solidFill>
            <a:schemeClr val="accent2"/>
          </a:solidFill>
        </p:spPr>
        <p:txBody>
          <a:bodyPr/>
          <a:lstStyle/>
          <a:p>
            <a:r>
              <a:rPr lang="en-US" sz="4800" b="1">
                <a:solidFill>
                  <a:schemeClr val="bg1"/>
                </a:solidFill>
              </a:rPr>
              <a:t>Our Base Alignment</a:t>
            </a:r>
          </a:p>
        </p:txBody>
      </p:sp>
      <p:sp>
        <p:nvSpPr>
          <p:cNvPr id="45059" name="Rectangle 3"/>
          <p:cNvSpPr>
            <a:spLocks noChangeArrowheads="1"/>
          </p:cNvSpPr>
          <p:nvPr/>
        </p:nvSpPr>
        <p:spPr bwMode="auto">
          <a:xfrm>
            <a:off x="4724400" y="2847975"/>
            <a:ext cx="3048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5060" name="Oval 4"/>
          <p:cNvSpPr>
            <a:spLocks noChangeArrowheads="1"/>
          </p:cNvSpPr>
          <p:nvPr/>
        </p:nvSpPr>
        <p:spPr bwMode="auto">
          <a:xfrm>
            <a:off x="5105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61" name="Oval 5"/>
          <p:cNvSpPr>
            <a:spLocks noChangeArrowheads="1"/>
          </p:cNvSpPr>
          <p:nvPr/>
        </p:nvSpPr>
        <p:spPr bwMode="auto">
          <a:xfrm>
            <a:off x="5486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62" name="Oval 6"/>
          <p:cNvSpPr>
            <a:spLocks noChangeArrowheads="1"/>
          </p:cNvSpPr>
          <p:nvPr/>
        </p:nvSpPr>
        <p:spPr bwMode="auto">
          <a:xfrm>
            <a:off x="4343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63" name="Oval 7"/>
          <p:cNvSpPr>
            <a:spLocks noChangeArrowheads="1"/>
          </p:cNvSpPr>
          <p:nvPr/>
        </p:nvSpPr>
        <p:spPr bwMode="auto">
          <a:xfrm>
            <a:off x="3962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64" name="Oval 8"/>
          <p:cNvSpPr>
            <a:spLocks noChangeArrowheads="1"/>
          </p:cNvSpPr>
          <p:nvPr/>
        </p:nvSpPr>
        <p:spPr bwMode="auto">
          <a:xfrm>
            <a:off x="3595688"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65" name="Oval 9"/>
          <p:cNvSpPr>
            <a:spLocks noChangeArrowheads="1"/>
          </p:cNvSpPr>
          <p:nvPr/>
        </p:nvSpPr>
        <p:spPr bwMode="auto">
          <a:xfrm>
            <a:off x="4724400" y="2466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66" name="Oval 10"/>
          <p:cNvSpPr>
            <a:spLocks noChangeArrowheads="1"/>
          </p:cNvSpPr>
          <p:nvPr/>
        </p:nvSpPr>
        <p:spPr bwMode="auto">
          <a:xfrm>
            <a:off x="4724400" y="2085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67" name="Oval 11"/>
          <p:cNvSpPr>
            <a:spLocks noChangeArrowheads="1"/>
          </p:cNvSpPr>
          <p:nvPr/>
        </p:nvSpPr>
        <p:spPr bwMode="auto">
          <a:xfrm>
            <a:off x="4724400" y="1704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68" name="Oval 12"/>
          <p:cNvSpPr>
            <a:spLocks noChangeArrowheads="1"/>
          </p:cNvSpPr>
          <p:nvPr/>
        </p:nvSpPr>
        <p:spPr bwMode="auto">
          <a:xfrm>
            <a:off x="1657350" y="2838450"/>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69" name="Oval 13"/>
          <p:cNvSpPr>
            <a:spLocks noChangeArrowheads="1"/>
          </p:cNvSpPr>
          <p:nvPr/>
        </p:nvSpPr>
        <p:spPr bwMode="auto">
          <a:xfrm>
            <a:off x="75438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5070" name="Text Box 14"/>
          <p:cNvSpPr txBox="1">
            <a:spLocks noChangeArrowheads="1"/>
          </p:cNvSpPr>
          <p:nvPr/>
        </p:nvSpPr>
        <p:spPr bwMode="auto">
          <a:xfrm>
            <a:off x="6515100" y="377190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H</a:t>
            </a:r>
          </a:p>
        </p:txBody>
      </p:sp>
      <p:sp>
        <p:nvSpPr>
          <p:cNvPr id="45071" name="Line 15"/>
          <p:cNvSpPr>
            <a:spLocks noChangeShapeType="1"/>
          </p:cNvSpPr>
          <p:nvPr/>
        </p:nvSpPr>
        <p:spPr bwMode="auto">
          <a:xfrm flipV="1">
            <a:off x="4876800" y="2847975"/>
            <a:ext cx="0" cy="304800"/>
          </a:xfrm>
          <a:prstGeom prst="line">
            <a:avLst/>
          </a:prstGeom>
          <a:noFill/>
          <a:ln w="9525">
            <a:solidFill>
              <a:schemeClr val="tx1"/>
            </a:solidFill>
            <a:round/>
            <a:headEnd/>
            <a:tailEnd/>
          </a:ln>
          <a:effectLst/>
        </p:spPr>
        <p:txBody>
          <a:bodyPr/>
          <a:lstStyle/>
          <a:p>
            <a:endParaRPr lang="en-US"/>
          </a:p>
        </p:txBody>
      </p:sp>
      <p:sp>
        <p:nvSpPr>
          <p:cNvPr id="45072" name="Text Box 16"/>
          <p:cNvSpPr txBox="1">
            <a:spLocks noChangeArrowheads="1"/>
          </p:cNvSpPr>
          <p:nvPr/>
        </p:nvSpPr>
        <p:spPr bwMode="auto">
          <a:xfrm>
            <a:off x="5457825" y="3176588"/>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E</a:t>
            </a:r>
          </a:p>
        </p:txBody>
      </p:sp>
      <p:sp>
        <p:nvSpPr>
          <p:cNvPr id="45073" name="Text Box 17"/>
          <p:cNvSpPr txBox="1">
            <a:spLocks noChangeArrowheads="1"/>
          </p:cNvSpPr>
          <p:nvPr/>
        </p:nvSpPr>
        <p:spPr bwMode="auto">
          <a:xfrm>
            <a:off x="3910013" y="31718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E</a:t>
            </a:r>
          </a:p>
        </p:txBody>
      </p:sp>
      <p:sp>
        <p:nvSpPr>
          <p:cNvPr id="45074" name="Line 18"/>
          <p:cNvSpPr>
            <a:spLocks noChangeShapeType="1"/>
          </p:cNvSpPr>
          <p:nvPr/>
        </p:nvSpPr>
        <p:spPr bwMode="auto">
          <a:xfrm flipV="1">
            <a:off x="4114800" y="2847975"/>
            <a:ext cx="0" cy="295275"/>
          </a:xfrm>
          <a:prstGeom prst="line">
            <a:avLst/>
          </a:prstGeom>
          <a:noFill/>
          <a:ln w="9525">
            <a:solidFill>
              <a:schemeClr val="tx1"/>
            </a:solidFill>
            <a:round/>
            <a:headEnd/>
            <a:tailEnd/>
          </a:ln>
          <a:effectLst/>
        </p:spPr>
        <p:txBody>
          <a:bodyPr/>
          <a:lstStyle/>
          <a:p>
            <a:endParaRPr lang="en-US"/>
          </a:p>
        </p:txBody>
      </p:sp>
      <p:sp>
        <p:nvSpPr>
          <p:cNvPr id="45075" name="Line 19"/>
          <p:cNvSpPr>
            <a:spLocks noChangeShapeType="1"/>
          </p:cNvSpPr>
          <p:nvPr/>
        </p:nvSpPr>
        <p:spPr bwMode="auto">
          <a:xfrm flipV="1">
            <a:off x="5638800" y="2847975"/>
            <a:ext cx="0" cy="304800"/>
          </a:xfrm>
          <a:prstGeom prst="line">
            <a:avLst/>
          </a:prstGeom>
          <a:noFill/>
          <a:ln w="9525">
            <a:solidFill>
              <a:schemeClr val="tx1"/>
            </a:solidFill>
            <a:round/>
            <a:headEnd/>
            <a:tailEnd/>
          </a:ln>
          <a:effectLst/>
        </p:spPr>
        <p:txBody>
          <a:bodyPr/>
          <a:lstStyle/>
          <a:p>
            <a:endParaRPr lang="en-US"/>
          </a:p>
        </p:txBody>
      </p:sp>
      <p:sp>
        <p:nvSpPr>
          <p:cNvPr id="45076" name="Text Box 20"/>
          <p:cNvSpPr txBox="1">
            <a:spLocks noChangeArrowheads="1"/>
          </p:cNvSpPr>
          <p:nvPr/>
        </p:nvSpPr>
        <p:spPr bwMode="auto">
          <a:xfrm>
            <a:off x="3810000" y="375920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L</a:t>
            </a:r>
          </a:p>
        </p:txBody>
      </p:sp>
      <p:sp>
        <p:nvSpPr>
          <p:cNvPr id="45077" name="Text Box 21"/>
          <p:cNvSpPr txBox="1">
            <a:spLocks noChangeArrowheads="1"/>
          </p:cNvSpPr>
          <p:nvPr/>
        </p:nvSpPr>
        <p:spPr bwMode="auto">
          <a:xfrm>
            <a:off x="4695825" y="37433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M</a:t>
            </a:r>
          </a:p>
        </p:txBody>
      </p:sp>
      <p:sp>
        <p:nvSpPr>
          <p:cNvPr id="45078" name="Text Box 22"/>
          <p:cNvSpPr txBox="1">
            <a:spLocks noChangeArrowheads="1"/>
          </p:cNvSpPr>
          <p:nvPr/>
        </p:nvSpPr>
        <p:spPr bwMode="auto">
          <a:xfrm>
            <a:off x="5575300" y="374015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R</a:t>
            </a:r>
          </a:p>
        </p:txBody>
      </p:sp>
      <p:sp>
        <p:nvSpPr>
          <p:cNvPr id="45079" name="Text Box 23"/>
          <p:cNvSpPr txBox="1">
            <a:spLocks noChangeArrowheads="1"/>
          </p:cNvSpPr>
          <p:nvPr/>
        </p:nvSpPr>
        <p:spPr bwMode="auto">
          <a:xfrm>
            <a:off x="1562100" y="39973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C</a:t>
            </a:r>
          </a:p>
        </p:txBody>
      </p:sp>
      <p:sp>
        <p:nvSpPr>
          <p:cNvPr id="45080" name="Text Box 24"/>
          <p:cNvSpPr txBox="1">
            <a:spLocks noChangeArrowheads="1"/>
          </p:cNvSpPr>
          <p:nvPr/>
        </p:nvSpPr>
        <p:spPr bwMode="auto">
          <a:xfrm>
            <a:off x="7540625" y="398145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C</a:t>
            </a:r>
          </a:p>
        </p:txBody>
      </p:sp>
      <p:sp>
        <p:nvSpPr>
          <p:cNvPr id="45081" name="Text Box 25"/>
          <p:cNvSpPr txBox="1">
            <a:spLocks noChangeArrowheads="1"/>
          </p:cNvSpPr>
          <p:nvPr/>
        </p:nvSpPr>
        <p:spPr bwMode="auto">
          <a:xfrm>
            <a:off x="2879725" y="353060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a:t>
            </a:r>
          </a:p>
        </p:txBody>
      </p:sp>
      <p:sp>
        <p:nvSpPr>
          <p:cNvPr id="45082" name="Text Box 26"/>
          <p:cNvSpPr txBox="1">
            <a:spLocks noChangeArrowheads="1"/>
          </p:cNvSpPr>
          <p:nvPr/>
        </p:nvSpPr>
        <p:spPr bwMode="auto">
          <a:xfrm>
            <a:off x="4695825" y="31718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N</a:t>
            </a:r>
          </a:p>
        </p:txBody>
      </p:sp>
      <p:sp>
        <p:nvSpPr>
          <p:cNvPr id="45083" name="Text Box 27"/>
          <p:cNvSpPr txBox="1">
            <a:spLocks noChangeArrowheads="1"/>
          </p:cNvSpPr>
          <p:nvPr/>
        </p:nvSpPr>
        <p:spPr bwMode="auto">
          <a:xfrm>
            <a:off x="4286250" y="486727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F</a:t>
            </a:r>
          </a:p>
        </p:txBody>
      </p:sp>
      <p:sp>
        <p:nvSpPr>
          <p:cNvPr id="45084" name="Line 28"/>
          <p:cNvSpPr>
            <a:spLocks noChangeShapeType="1"/>
          </p:cNvSpPr>
          <p:nvPr/>
        </p:nvSpPr>
        <p:spPr bwMode="auto">
          <a:xfrm flipH="1" flipV="1">
            <a:off x="4013200" y="2730500"/>
            <a:ext cx="63500" cy="584200"/>
          </a:xfrm>
          <a:prstGeom prst="line">
            <a:avLst/>
          </a:prstGeom>
          <a:noFill/>
          <a:ln w="9525">
            <a:solidFill>
              <a:schemeClr val="bg1"/>
            </a:solidFill>
            <a:round/>
            <a:headEnd/>
            <a:tailEnd type="triangle" w="med" len="med"/>
          </a:ln>
          <a:effectLst/>
        </p:spPr>
        <p:txBody>
          <a:bodyPr/>
          <a:lstStyle/>
          <a:p>
            <a:endParaRPr lang="en-US"/>
          </a:p>
        </p:txBody>
      </p:sp>
      <p:sp>
        <p:nvSpPr>
          <p:cNvPr id="45085" name="Line 29"/>
          <p:cNvSpPr>
            <a:spLocks noChangeShapeType="1"/>
          </p:cNvSpPr>
          <p:nvPr/>
        </p:nvSpPr>
        <p:spPr bwMode="auto">
          <a:xfrm flipV="1">
            <a:off x="5664200" y="2730500"/>
            <a:ext cx="50800" cy="584200"/>
          </a:xfrm>
          <a:prstGeom prst="line">
            <a:avLst/>
          </a:prstGeom>
          <a:noFill/>
          <a:ln w="9525">
            <a:solidFill>
              <a:schemeClr val="bg1"/>
            </a:solidFill>
            <a:round/>
            <a:headEnd/>
            <a:tailEnd type="triangle" w="med" len="med"/>
          </a:ln>
          <a:effectLst/>
        </p:spPr>
        <p:txBody>
          <a:bodyPr/>
          <a:lstStyle/>
          <a:p>
            <a:endParaRPr lang="en-US"/>
          </a:p>
        </p:txBody>
      </p:sp>
      <p:sp>
        <p:nvSpPr>
          <p:cNvPr id="45086" name="Line 30"/>
          <p:cNvSpPr>
            <a:spLocks noChangeShapeType="1"/>
          </p:cNvSpPr>
          <p:nvPr/>
        </p:nvSpPr>
        <p:spPr bwMode="auto">
          <a:xfrm flipV="1">
            <a:off x="4914900" y="2794000"/>
            <a:ext cx="76200" cy="508000"/>
          </a:xfrm>
          <a:prstGeom prst="line">
            <a:avLst/>
          </a:prstGeom>
          <a:noFill/>
          <a:ln w="9525">
            <a:solidFill>
              <a:schemeClr val="bg1"/>
            </a:solidFill>
            <a:round/>
            <a:headEnd/>
            <a:tailEnd type="triangle" w="med" len="med"/>
          </a:ln>
          <a:effectLst/>
        </p:spPr>
        <p:txBody>
          <a:bodyPr/>
          <a:lstStyle/>
          <a:p>
            <a:endParaRPr lang="en-US"/>
          </a:p>
        </p:txBody>
      </p:sp>
      <p:sp>
        <p:nvSpPr>
          <p:cNvPr id="45087" name="Line 31"/>
          <p:cNvSpPr>
            <a:spLocks noChangeShapeType="1"/>
          </p:cNvSpPr>
          <p:nvPr/>
        </p:nvSpPr>
        <p:spPr bwMode="auto">
          <a:xfrm flipV="1">
            <a:off x="3987800" y="3619500"/>
            <a:ext cx="177800" cy="304800"/>
          </a:xfrm>
          <a:prstGeom prst="line">
            <a:avLst/>
          </a:prstGeom>
          <a:noFill/>
          <a:ln w="9525">
            <a:solidFill>
              <a:schemeClr val="bg1"/>
            </a:solidFill>
            <a:round/>
            <a:headEnd/>
            <a:tailEnd/>
          </a:ln>
          <a:effectLst/>
        </p:spPr>
        <p:txBody>
          <a:bodyPr/>
          <a:lstStyle/>
          <a:p>
            <a:endParaRPr lang="en-US"/>
          </a:p>
        </p:txBody>
      </p:sp>
      <p:sp>
        <p:nvSpPr>
          <p:cNvPr id="45088" name="Line 32"/>
          <p:cNvSpPr>
            <a:spLocks noChangeShapeType="1"/>
          </p:cNvSpPr>
          <p:nvPr/>
        </p:nvSpPr>
        <p:spPr bwMode="auto">
          <a:xfrm flipH="1" flipV="1">
            <a:off x="5562600" y="3581400"/>
            <a:ext cx="127000" cy="304800"/>
          </a:xfrm>
          <a:prstGeom prst="line">
            <a:avLst/>
          </a:prstGeom>
          <a:noFill/>
          <a:ln w="9525">
            <a:solidFill>
              <a:schemeClr val="bg1"/>
            </a:solidFill>
            <a:round/>
            <a:headEnd/>
            <a:tailEnd/>
          </a:ln>
          <a:effectLst/>
        </p:spPr>
        <p:txBody>
          <a:bodyPr/>
          <a:lstStyle/>
          <a:p>
            <a:endParaRPr lang="en-US"/>
          </a:p>
        </p:txBody>
      </p:sp>
      <p:sp>
        <p:nvSpPr>
          <p:cNvPr id="45089" name="Line 33"/>
          <p:cNvSpPr>
            <a:spLocks noChangeShapeType="1"/>
          </p:cNvSpPr>
          <p:nvPr/>
        </p:nvSpPr>
        <p:spPr bwMode="auto">
          <a:xfrm flipH="1" flipV="1">
            <a:off x="4762500" y="3556000"/>
            <a:ext cx="101600" cy="355600"/>
          </a:xfrm>
          <a:prstGeom prst="line">
            <a:avLst/>
          </a:prstGeom>
          <a:noFill/>
          <a:ln w="9525">
            <a:solidFill>
              <a:schemeClr val="bg1"/>
            </a:solidFill>
            <a:round/>
            <a:headEnd/>
            <a:tailEnd/>
          </a:ln>
          <a:effectLst/>
        </p:spPr>
        <p:txBody>
          <a:bodyPr/>
          <a:lstStyle/>
          <a:p>
            <a:endParaRPr lang="en-US"/>
          </a:p>
        </p:txBody>
      </p:sp>
      <p:sp>
        <p:nvSpPr>
          <p:cNvPr id="45090" name="Text Box 34"/>
          <p:cNvSpPr txBox="1">
            <a:spLocks noChangeArrowheads="1"/>
          </p:cNvSpPr>
          <p:nvPr/>
        </p:nvSpPr>
        <p:spPr bwMode="auto">
          <a:xfrm>
            <a:off x="5270500" y="5613400"/>
            <a:ext cx="2324100" cy="466725"/>
          </a:xfrm>
          <a:prstGeom prst="rect">
            <a:avLst/>
          </a:prstGeom>
          <a:solidFill>
            <a:schemeClr val="bg1"/>
          </a:solidFill>
          <a:ln w="9525">
            <a:solidFill>
              <a:schemeClr val="tx1"/>
            </a:solidFill>
            <a:miter lim="800000"/>
            <a:headEnd/>
            <a:tailEnd/>
          </a:ln>
          <a:effectLst/>
        </p:spPr>
        <p:txBody>
          <a:bodyPr>
            <a:spAutoFit/>
          </a:bodyPr>
          <a:lstStyle/>
          <a:p>
            <a:pPr>
              <a:spcBef>
                <a:spcPct val="50000"/>
              </a:spcBef>
            </a:pPr>
            <a:r>
              <a:rPr lang="en-US" sz="2400" b="1">
                <a:effectLst>
                  <a:outerShdw blurRad="38100" dist="38100" dir="2700000" algn="tl">
                    <a:srgbClr val="C0C0C0"/>
                  </a:outerShdw>
                </a:effectLst>
              </a:rPr>
              <a:t>Vs. 2 Back Pro</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b="1">
                <a:solidFill>
                  <a:schemeClr val="bg1"/>
                </a:solidFill>
              </a:rPr>
              <a:t>Vs. I Pro</a:t>
            </a:r>
          </a:p>
        </p:txBody>
      </p:sp>
      <p:pic>
        <p:nvPicPr>
          <p:cNvPr id="57350" name="Picture 6" descr="Bama vs i c1"/>
          <p:cNvPicPr>
            <a:picLocks noChangeAspect="1" noChangeArrowheads="1"/>
          </p:cNvPicPr>
          <p:nvPr/>
        </p:nvPicPr>
        <p:blipFill>
          <a:blip r:embed="rId2"/>
          <a:srcRect/>
          <a:stretch>
            <a:fillRect/>
          </a:stretch>
        </p:blipFill>
        <p:spPr bwMode="auto">
          <a:xfrm>
            <a:off x="1511300" y="1485900"/>
            <a:ext cx="6096000" cy="4572000"/>
          </a:xfrm>
          <a:prstGeom prst="rect">
            <a:avLst/>
          </a:prstGeom>
          <a:noFill/>
          <a:ln w="9525">
            <a:solidFill>
              <a:schemeClr val="bg1"/>
            </a:solid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152400" y="165100"/>
            <a:ext cx="8839200" cy="1252538"/>
          </a:xfrm>
          <a:solidFill>
            <a:schemeClr val="accent2"/>
          </a:solidFill>
        </p:spPr>
        <p:txBody>
          <a:bodyPr/>
          <a:lstStyle/>
          <a:p>
            <a:r>
              <a:rPr lang="en-US" sz="4800" b="1">
                <a:solidFill>
                  <a:schemeClr val="bg1"/>
                </a:solidFill>
              </a:rPr>
              <a:t>Our Base Alignment</a:t>
            </a:r>
          </a:p>
        </p:txBody>
      </p:sp>
      <p:sp>
        <p:nvSpPr>
          <p:cNvPr id="47107" name="Rectangle 3"/>
          <p:cNvSpPr>
            <a:spLocks noChangeArrowheads="1"/>
          </p:cNvSpPr>
          <p:nvPr/>
        </p:nvSpPr>
        <p:spPr bwMode="auto">
          <a:xfrm>
            <a:off x="4724400" y="2847975"/>
            <a:ext cx="3048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7108" name="Oval 4"/>
          <p:cNvSpPr>
            <a:spLocks noChangeArrowheads="1"/>
          </p:cNvSpPr>
          <p:nvPr/>
        </p:nvSpPr>
        <p:spPr bwMode="auto">
          <a:xfrm>
            <a:off x="5105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7109" name="Oval 5"/>
          <p:cNvSpPr>
            <a:spLocks noChangeArrowheads="1"/>
          </p:cNvSpPr>
          <p:nvPr/>
        </p:nvSpPr>
        <p:spPr bwMode="auto">
          <a:xfrm>
            <a:off x="5486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7110" name="Oval 6"/>
          <p:cNvSpPr>
            <a:spLocks noChangeArrowheads="1"/>
          </p:cNvSpPr>
          <p:nvPr/>
        </p:nvSpPr>
        <p:spPr bwMode="auto">
          <a:xfrm>
            <a:off x="4343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7111" name="Oval 7"/>
          <p:cNvSpPr>
            <a:spLocks noChangeArrowheads="1"/>
          </p:cNvSpPr>
          <p:nvPr/>
        </p:nvSpPr>
        <p:spPr bwMode="auto">
          <a:xfrm>
            <a:off x="3962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7112" name="Oval 8"/>
          <p:cNvSpPr>
            <a:spLocks noChangeArrowheads="1"/>
          </p:cNvSpPr>
          <p:nvPr/>
        </p:nvSpPr>
        <p:spPr bwMode="auto">
          <a:xfrm>
            <a:off x="3595688"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7113" name="Oval 9"/>
          <p:cNvSpPr>
            <a:spLocks noChangeArrowheads="1"/>
          </p:cNvSpPr>
          <p:nvPr/>
        </p:nvSpPr>
        <p:spPr bwMode="auto">
          <a:xfrm>
            <a:off x="2692400" y="25812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7114" name="Oval 10"/>
          <p:cNvSpPr>
            <a:spLocks noChangeArrowheads="1"/>
          </p:cNvSpPr>
          <p:nvPr/>
        </p:nvSpPr>
        <p:spPr bwMode="auto">
          <a:xfrm>
            <a:off x="5168900" y="18827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7115" name="Oval 11"/>
          <p:cNvSpPr>
            <a:spLocks noChangeArrowheads="1"/>
          </p:cNvSpPr>
          <p:nvPr/>
        </p:nvSpPr>
        <p:spPr bwMode="auto">
          <a:xfrm>
            <a:off x="4699000" y="18954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7116" name="Oval 12"/>
          <p:cNvSpPr>
            <a:spLocks noChangeArrowheads="1"/>
          </p:cNvSpPr>
          <p:nvPr/>
        </p:nvSpPr>
        <p:spPr bwMode="auto">
          <a:xfrm>
            <a:off x="1606550" y="2571750"/>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7117" name="Oval 13"/>
          <p:cNvSpPr>
            <a:spLocks noChangeArrowheads="1"/>
          </p:cNvSpPr>
          <p:nvPr/>
        </p:nvSpPr>
        <p:spPr bwMode="auto">
          <a:xfrm>
            <a:off x="7531100" y="28606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7118" name="Text Box 14"/>
          <p:cNvSpPr txBox="1">
            <a:spLocks noChangeArrowheads="1"/>
          </p:cNvSpPr>
          <p:nvPr/>
        </p:nvSpPr>
        <p:spPr bwMode="auto">
          <a:xfrm>
            <a:off x="6515100" y="377190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H</a:t>
            </a:r>
          </a:p>
        </p:txBody>
      </p:sp>
      <p:sp>
        <p:nvSpPr>
          <p:cNvPr id="47119" name="Line 15"/>
          <p:cNvSpPr>
            <a:spLocks noChangeShapeType="1"/>
          </p:cNvSpPr>
          <p:nvPr/>
        </p:nvSpPr>
        <p:spPr bwMode="auto">
          <a:xfrm flipV="1">
            <a:off x="4876800" y="2847975"/>
            <a:ext cx="0" cy="304800"/>
          </a:xfrm>
          <a:prstGeom prst="line">
            <a:avLst/>
          </a:prstGeom>
          <a:noFill/>
          <a:ln w="9525">
            <a:solidFill>
              <a:schemeClr val="tx1"/>
            </a:solidFill>
            <a:round/>
            <a:headEnd/>
            <a:tailEnd/>
          </a:ln>
          <a:effectLst/>
        </p:spPr>
        <p:txBody>
          <a:bodyPr/>
          <a:lstStyle/>
          <a:p>
            <a:endParaRPr lang="en-US"/>
          </a:p>
        </p:txBody>
      </p:sp>
      <p:sp>
        <p:nvSpPr>
          <p:cNvPr id="47120" name="Text Box 16"/>
          <p:cNvSpPr txBox="1">
            <a:spLocks noChangeArrowheads="1"/>
          </p:cNvSpPr>
          <p:nvPr/>
        </p:nvSpPr>
        <p:spPr bwMode="auto">
          <a:xfrm>
            <a:off x="5457825" y="3176588"/>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E</a:t>
            </a:r>
          </a:p>
        </p:txBody>
      </p:sp>
      <p:sp>
        <p:nvSpPr>
          <p:cNvPr id="47121" name="Text Box 17"/>
          <p:cNvSpPr txBox="1">
            <a:spLocks noChangeArrowheads="1"/>
          </p:cNvSpPr>
          <p:nvPr/>
        </p:nvSpPr>
        <p:spPr bwMode="auto">
          <a:xfrm>
            <a:off x="3910013" y="31718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E</a:t>
            </a:r>
          </a:p>
        </p:txBody>
      </p:sp>
      <p:sp>
        <p:nvSpPr>
          <p:cNvPr id="47122" name="Line 18"/>
          <p:cNvSpPr>
            <a:spLocks noChangeShapeType="1"/>
          </p:cNvSpPr>
          <p:nvPr/>
        </p:nvSpPr>
        <p:spPr bwMode="auto">
          <a:xfrm flipV="1">
            <a:off x="4114800" y="2847975"/>
            <a:ext cx="0" cy="295275"/>
          </a:xfrm>
          <a:prstGeom prst="line">
            <a:avLst/>
          </a:prstGeom>
          <a:noFill/>
          <a:ln w="9525">
            <a:solidFill>
              <a:schemeClr val="tx1"/>
            </a:solidFill>
            <a:round/>
            <a:headEnd/>
            <a:tailEnd/>
          </a:ln>
          <a:effectLst/>
        </p:spPr>
        <p:txBody>
          <a:bodyPr/>
          <a:lstStyle/>
          <a:p>
            <a:endParaRPr lang="en-US"/>
          </a:p>
        </p:txBody>
      </p:sp>
      <p:sp>
        <p:nvSpPr>
          <p:cNvPr id="47123" name="Line 19"/>
          <p:cNvSpPr>
            <a:spLocks noChangeShapeType="1"/>
          </p:cNvSpPr>
          <p:nvPr/>
        </p:nvSpPr>
        <p:spPr bwMode="auto">
          <a:xfrm flipV="1">
            <a:off x="5638800" y="2847975"/>
            <a:ext cx="0" cy="304800"/>
          </a:xfrm>
          <a:prstGeom prst="line">
            <a:avLst/>
          </a:prstGeom>
          <a:noFill/>
          <a:ln w="9525">
            <a:solidFill>
              <a:schemeClr val="tx1"/>
            </a:solidFill>
            <a:round/>
            <a:headEnd/>
            <a:tailEnd/>
          </a:ln>
          <a:effectLst/>
        </p:spPr>
        <p:txBody>
          <a:bodyPr/>
          <a:lstStyle/>
          <a:p>
            <a:endParaRPr lang="en-US"/>
          </a:p>
        </p:txBody>
      </p:sp>
      <p:sp>
        <p:nvSpPr>
          <p:cNvPr id="47124" name="Text Box 20"/>
          <p:cNvSpPr txBox="1">
            <a:spLocks noChangeArrowheads="1"/>
          </p:cNvSpPr>
          <p:nvPr/>
        </p:nvSpPr>
        <p:spPr bwMode="auto">
          <a:xfrm>
            <a:off x="3810000" y="375920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L</a:t>
            </a:r>
          </a:p>
        </p:txBody>
      </p:sp>
      <p:sp>
        <p:nvSpPr>
          <p:cNvPr id="47125" name="Text Box 21"/>
          <p:cNvSpPr txBox="1">
            <a:spLocks noChangeArrowheads="1"/>
          </p:cNvSpPr>
          <p:nvPr/>
        </p:nvSpPr>
        <p:spPr bwMode="auto">
          <a:xfrm>
            <a:off x="4695825" y="37433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M</a:t>
            </a:r>
          </a:p>
        </p:txBody>
      </p:sp>
      <p:sp>
        <p:nvSpPr>
          <p:cNvPr id="47126" name="Text Box 22"/>
          <p:cNvSpPr txBox="1">
            <a:spLocks noChangeArrowheads="1"/>
          </p:cNvSpPr>
          <p:nvPr/>
        </p:nvSpPr>
        <p:spPr bwMode="auto">
          <a:xfrm>
            <a:off x="5575300" y="374015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R</a:t>
            </a:r>
          </a:p>
        </p:txBody>
      </p:sp>
      <p:sp>
        <p:nvSpPr>
          <p:cNvPr id="47127" name="Text Box 23"/>
          <p:cNvSpPr txBox="1">
            <a:spLocks noChangeArrowheads="1"/>
          </p:cNvSpPr>
          <p:nvPr/>
        </p:nvSpPr>
        <p:spPr bwMode="auto">
          <a:xfrm>
            <a:off x="1562100" y="39973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C</a:t>
            </a:r>
          </a:p>
        </p:txBody>
      </p:sp>
      <p:sp>
        <p:nvSpPr>
          <p:cNvPr id="47128" name="Text Box 24"/>
          <p:cNvSpPr txBox="1">
            <a:spLocks noChangeArrowheads="1"/>
          </p:cNvSpPr>
          <p:nvPr/>
        </p:nvSpPr>
        <p:spPr bwMode="auto">
          <a:xfrm>
            <a:off x="7540625" y="398145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C</a:t>
            </a:r>
          </a:p>
        </p:txBody>
      </p:sp>
      <p:sp>
        <p:nvSpPr>
          <p:cNvPr id="47129" name="Text Box 25"/>
          <p:cNvSpPr txBox="1">
            <a:spLocks noChangeArrowheads="1"/>
          </p:cNvSpPr>
          <p:nvPr/>
        </p:nvSpPr>
        <p:spPr bwMode="auto">
          <a:xfrm>
            <a:off x="2727325" y="353060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a:t>
            </a:r>
          </a:p>
        </p:txBody>
      </p:sp>
      <p:sp>
        <p:nvSpPr>
          <p:cNvPr id="47130" name="Text Box 26"/>
          <p:cNvSpPr txBox="1">
            <a:spLocks noChangeArrowheads="1"/>
          </p:cNvSpPr>
          <p:nvPr/>
        </p:nvSpPr>
        <p:spPr bwMode="auto">
          <a:xfrm>
            <a:off x="4695825" y="31718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N</a:t>
            </a:r>
          </a:p>
        </p:txBody>
      </p:sp>
      <p:sp>
        <p:nvSpPr>
          <p:cNvPr id="47131" name="Text Box 27"/>
          <p:cNvSpPr txBox="1">
            <a:spLocks noChangeArrowheads="1"/>
          </p:cNvSpPr>
          <p:nvPr/>
        </p:nvSpPr>
        <p:spPr bwMode="auto">
          <a:xfrm>
            <a:off x="4286250" y="486727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F</a:t>
            </a:r>
          </a:p>
        </p:txBody>
      </p:sp>
      <p:sp>
        <p:nvSpPr>
          <p:cNvPr id="47132" name="Line 28"/>
          <p:cNvSpPr>
            <a:spLocks noChangeShapeType="1"/>
          </p:cNvSpPr>
          <p:nvPr/>
        </p:nvSpPr>
        <p:spPr bwMode="auto">
          <a:xfrm flipH="1" flipV="1">
            <a:off x="4013200" y="2730500"/>
            <a:ext cx="63500" cy="584200"/>
          </a:xfrm>
          <a:prstGeom prst="line">
            <a:avLst/>
          </a:prstGeom>
          <a:noFill/>
          <a:ln w="9525">
            <a:solidFill>
              <a:schemeClr val="bg1"/>
            </a:solidFill>
            <a:round/>
            <a:headEnd/>
            <a:tailEnd type="triangle" w="med" len="med"/>
          </a:ln>
          <a:effectLst/>
        </p:spPr>
        <p:txBody>
          <a:bodyPr/>
          <a:lstStyle/>
          <a:p>
            <a:endParaRPr lang="en-US"/>
          </a:p>
        </p:txBody>
      </p:sp>
      <p:sp>
        <p:nvSpPr>
          <p:cNvPr id="47133" name="Line 29"/>
          <p:cNvSpPr>
            <a:spLocks noChangeShapeType="1"/>
          </p:cNvSpPr>
          <p:nvPr/>
        </p:nvSpPr>
        <p:spPr bwMode="auto">
          <a:xfrm flipV="1">
            <a:off x="5664200" y="2730500"/>
            <a:ext cx="50800" cy="584200"/>
          </a:xfrm>
          <a:prstGeom prst="line">
            <a:avLst/>
          </a:prstGeom>
          <a:noFill/>
          <a:ln w="9525">
            <a:solidFill>
              <a:schemeClr val="bg1"/>
            </a:solidFill>
            <a:round/>
            <a:headEnd/>
            <a:tailEnd type="triangle" w="med" len="med"/>
          </a:ln>
          <a:effectLst/>
        </p:spPr>
        <p:txBody>
          <a:bodyPr/>
          <a:lstStyle/>
          <a:p>
            <a:endParaRPr lang="en-US"/>
          </a:p>
        </p:txBody>
      </p:sp>
      <p:sp>
        <p:nvSpPr>
          <p:cNvPr id="47134" name="Line 30"/>
          <p:cNvSpPr>
            <a:spLocks noChangeShapeType="1"/>
          </p:cNvSpPr>
          <p:nvPr/>
        </p:nvSpPr>
        <p:spPr bwMode="auto">
          <a:xfrm flipV="1">
            <a:off x="4914900" y="2794000"/>
            <a:ext cx="76200" cy="508000"/>
          </a:xfrm>
          <a:prstGeom prst="line">
            <a:avLst/>
          </a:prstGeom>
          <a:noFill/>
          <a:ln w="9525">
            <a:solidFill>
              <a:schemeClr val="bg1"/>
            </a:solidFill>
            <a:round/>
            <a:headEnd/>
            <a:tailEnd type="triangle" w="med" len="med"/>
          </a:ln>
          <a:effectLst/>
        </p:spPr>
        <p:txBody>
          <a:bodyPr/>
          <a:lstStyle/>
          <a:p>
            <a:endParaRPr lang="en-US"/>
          </a:p>
        </p:txBody>
      </p:sp>
      <p:sp>
        <p:nvSpPr>
          <p:cNvPr id="47135" name="Line 31"/>
          <p:cNvSpPr>
            <a:spLocks noChangeShapeType="1"/>
          </p:cNvSpPr>
          <p:nvPr/>
        </p:nvSpPr>
        <p:spPr bwMode="auto">
          <a:xfrm flipV="1">
            <a:off x="3987800" y="3619500"/>
            <a:ext cx="177800" cy="304800"/>
          </a:xfrm>
          <a:prstGeom prst="line">
            <a:avLst/>
          </a:prstGeom>
          <a:noFill/>
          <a:ln w="9525">
            <a:solidFill>
              <a:schemeClr val="bg1"/>
            </a:solidFill>
            <a:round/>
            <a:headEnd/>
            <a:tailEnd/>
          </a:ln>
          <a:effectLst/>
        </p:spPr>
        <p:txBody>
          <a:bodyPr/>
          <a:lstStyle/>
          <a:p>
            <a:endParaRPr lang="en-US"/>
          </a:p>
        </p:txBody>
      </p:sp>
      <p:sp>
        <p:nvSpPr>
          <p:cNvPr id="47136" name="Line 32"/>
          <p:cNvSpPr>
            <a:spLocks noChangeShapeType="1"/>
          </p:cNvSpPr>
          <p:nvPr/>
        </p:nvSpPr>
        <p:spPr bwMode="auto">
          <a:xfrm flipH="1" flipV="1">
            <a:off x="5562600" y="3581400"/>
            <a:ext cx="127000" cy="304800"/>
          </a:xfrm>
          <a:prstGeom prst="line">
            <a:avLst/>
          </a:prstGeom>
          <a:noFill/>
          <a:ln w="9525">
            <a:solidFill>
              <a:schemeClr val="bg1"/>
            </a:solidFill>
            <a:round/>
            <a:headEnd/>
            <a:tailEnd/>
          </a:ln>
          <a:effectLst/>
        </p:spPr>
        <p:txBody>
          <a:bodyPr/>
          <a:lstStyle/>
          <a:p>
            <a:endParaRPr lang="en-US"/>
          </a:p>
        </p:txBody>
      </p:sp>
      <p:sp>
        <p:nvSpPr>
          <p:cNvPr id="47137" name="Line 33"/>
          <p:cNvSpPr>
            <a:spLocks noChangeShapeType="1"/>
          </p:cNvSpPr>
          <p:nvPr/>
        </p:nvSpPr>
        <p:spPr bwMode="auto">
          <a:xfrm flipH="1" flipV="1">
            <a:off x="4762500" y="3556000"/>
            <a:ext cx="101600" cy="355600"/>
          </a:xfrm>
          <a:prstGeom prst="line">
            <a:avLst/>
          </a:prstGeom>
          <a:noFill/>
          <a:ln w="9525">
            <a:solidFill>
              <a:schemeClr val="bg1"/>
            </a:solidFill>
            <a:round/>
            <a:headEnd/>
            <a:tailEnd/>
          </a:ln>
          <a:effectLst/>
        </p:spPr>
        <p:txBody>
          <a:bodyPr/>
          <a:lstStyle/>
          <a:p>
            <a:endParaRPr lang="en-US"/>
          </a:p>
        </p:txBody>
      </p:sp>
      <p:sp>
        <p:nvSpPr>
          <p:cNvPr id="47138" name="Text Box 34"/>
          <p:cNvSpPr txBox="1">
            <a:spLocks noChangeArrowheads="1"/>
          </p:cNvSpPr>
          <p:nvPr/>
        </p:nvSpPr>
        <p:spPr bwMode="auto">
          <a:xfrm>
            <a:off x="977900" y="4965700"/>
            <a:ext cx="2971800" cy="915988"/>
          </a:xfrm>
          <a:prstGeom prst="rect">
            <a:avLst/>
          </a:prstGeom>
          <a:noFill/>
          <a:ln w="9525">
            <a:noFill/>
            <a:miter lim="800000"/>
            <a:headEnd/>
            <a:tailEnd/>
          </a:ln>
          <a:effectLst/>
        </p:spPr>
        <p:txBody>
          <a:bodyPr>
            <a:spAutoFit/>
          </a:bodyPr>
          <a:lstStyle/>
          <a:p>
            <a:pPr>
              <a:spcBef>
                <a:spcPct val="50000"/>
              </a:spcBef>
            </a:pPr>
            <a:r>
              <a:rPr lang="en-US">
                <a:solidFill>
                  <a:schemeClr val="bg1"/>
                </a:solidFill>
              </a:rPr>
              <a:t>We have several adjustments for teams that run trips/trey sets</a:t>
            </a:r>
          </a:p>
        </p:txBody>
      </p:sp>
      <p:sp>
        <p:nvSpPr>
          <p:cNvPr id="47139" name="Text Box 35"/>
          <p:cNvSpPr txBox="1">
            <a:spLocks noChangeArrowheads="1"/>
          </p:cNvSpPr>
          <p:nvPr/>
        </p:nvSpPr>
        <p:spPr bwMode="auto">
          <a:xfrm>
            <a:off x="5270500" y="5613400"/>
            <a:ext cx="2324100" cy="466725"/>
          </a:xfrm>
          <a:prstGeom prst="rect">
            <a:avLst/>
          </a:prstGeom>
          <a:solidFill>
            <a:schemeClr val="bg1"/>
          </a:solidFill>
          <a:ln w="9525">
            <a:solidFill>
              <a:schemeClr val="tx1"/>
            </a:solidFill>
            <a:miter lim="800000"/>
            <a:headEnd/>
            <a:tailEnd/>
          </a:ln>
          <a:effectLst/>
        </p:spPr>
        <p:txBody>
          <a:bodyPr>
            <a:spAutoFit/>
          </a:bodyPr>
          <a:lstStyle/>
          <a:p>
            <a:pPr>
              <a:spcBef>
                <a:spcPct val="50000"/>
              </a:spcBef>
            </a:pPr>
            <a:r>
              <a:rPr lang="en-US" sz="2400" b="1">
                <a:effectLst>
                  <a:outerShdw blurRad="38100" dist="38100" dir="2700000" algn="tl">
                    <a:srgbClr val="C0C0C0"/>
                  </a:outerShdw>
                </a:effectLst>
              </a:rPr>
              <a:t>Vs. Trey Open</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152400" y="165100"/>
            <a:ext cx="8839200" cy="1252538"/>
          </a:xfrm>
          <a:solidFill>
            <a:schemeClr val="accent2"/>
          </a:solidFill>
        </p:spPr>
        <p:txBody>
          <a:bodyPr/>
          <a:lstStyle/>
          <a:p>
            <a:r>
              <a:rPr lang="en-US" sz="4800" b="1">
                <a:solidFill>
                  <a:schemeClr val="bg1"/>
                </a:solidFill>
              </a:rPr>
              <a:t>Our Base Alignment</a:t>
            </a:r>
          </a:p>
        </p:txBody>
      </p:sp>
      <p:sp>
        <p:nvSpPr>
          <p:cNvPr id="48131" name="Rectangle 3"/>
          <p:cNvSpPr>
            <a:spLocks noChangeArrowheads="1"/>
          </p:cNvSpPr>
          <p:nvPr/>
        </p:nvSpPr>
        <p:spPr bwMode="auto">
          <a:xfrm>
            <a:off x="4724400" y="2847975"/>
            <a:ext cx="3048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48132" name="Oval 4"/>
          <p:cNvSpPr>
            <a:spLocks noChangeArrowheads="1"/>
          </p:cNvSpPr>
          <p:nvPr/>
        </p:nvSpPr>
        <p:spPr bwMode="auto">
          <a:xfrm>
            <a:off x="5105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8133" name="Oval 5"/>
          <p:cNvSpPr>
            <a:spLocks noChangeArrowheads="1"/>
          </p:cNvSpPr>
          <p:nvPr/>
        </p:nvSpPr>
        <p:spPr bwMode="auto">
          <a:xfrm>
            <a:off x="5486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8134" name="Oval 6"/>
          <p:cNvSpPr>
            <a:spLocks noChangeArrowheads="1"/>
          </p:cNvSpPr>
          <p:nvPr/>
        </p:nvSpPr>
        <p:spPr bwMode="auto">
          <a:xfrm>
            <a:off x="4343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8135" name="Oval 7"/>
          <p:cNvSpPr>
            <a:spLocks noChangeArrowheads="1"/>
          </p:cNvSpPr>
          <p:nvPr/>
        </p:nvSpPr>
        <p:spPr bwMode="auto">
          <a:xfrm>
            <a:off x="3962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8136" name="Oval 8"/>
          <p:cNvSpPr>
            <a:spLocks noChangeArrowheads="1"/>
          </p:cNvSpPr>
          <p:nvPr/>
        </p:nvSpPr>
        <p:spPr bwMode="auto">
          <a:xfrm>
            <a:off x="3595688"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8137" name="Oval 9"/>
          <p:cNvSpPr>
            <a:spLocks noChangeArrowheads="1"/>
          </p:cNvSpPr>
          <p:nvPr/>
        </p:nvSpPr>
        <p:spPr bwMode="auto">
          <a:xfrm>
            <a:off x="2692400" y="25812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8138" name="Oval 10"/>
          <p:cNvSpPr>
            <a:spLocks noChangeArrowheads="1"/>
          </p:cNvSpPr>
          <p:nvPr/>
        </p:nvSpPr>
        <p:spPr bwMode="auto">
          <a:xfrm>
            <a:off x="6324600" y="26193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8139" name="Oval 11"/>
          <p:cNvSpPr>
            <a:spLocks noChangeArrowheads="1"/>
          </p:cNvSpPr>
          <p:nvPr/>
        </p:nvSpPr>
        <p:spPr bwMode="auto">
          <a:xfrm>
            <a:off x="4724400" y="20097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8140" name="Oval 12"/>
          <p:cNvSpPr>
            <a:spLocks noChangeArrowheads="1"/>
          </p:cNvSpPr>
          <p:nvPr/>
        </p:nvSpPr>
        <p:spPr bwMode="auto">
          <a:xfrm>
            <a:off x="1606550" y="2571750"/>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8141" name="Oval 13"/>
          <p:cNvSpPr>
            <a:spLocks noChangeArrowheads="1"/>
          </p:cNvSpPr>
          <p:nvPr/>
        </p:nvSpPr>
        <p:spPr bwMode="auto">
          <a:xfrm>
            <a:off x="7531100" y="28606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8142" name="Text Box 14"/>
          <p:cNvSpPr txBox="1">
            <a:spLocks noChangeArrowheads="1"/>
          </p:cNvSpPr>
          <p:nvPr/>
        </p:nvSpPr>
        <p:spPr bwMode="auto">
          <a:xfrm>
            <a:off x="6235700" y="375920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H</a:t>
            </a:r>
          </a:p>
        </p:txBody>
      </p:sp>
      <p:sp>
        <p:nvSpPr>
          <p:cNvPr id="48143" name="Line 15"/>
          <p:cNvSpPr>
            <a:spLocks noChangeShapeType="1"/>
          </p:cNvSpPr>
          <p:nvPr/>
        </p:nvSpPr>
        <p:spPr bwMode="auto">
          <a:xfrm flipV="1">
            <a:off x="4876800" y="2847975"/>
            <a:ext cx="0" cy="304800"/>
          </a:xfrm>
          <a:prstGeom prst="line">
            <a:avLst/>
          </a:prstGeom>
          <a:noFill/>
          <a:ln w="9525">
            <a:solidFill>
              <a:schemeClr val="tx1"/>
            </a:solidFill>
            <a:round/>
            <a:headEnd/>
            <a:tailEnd/>
          </a:ln>
          <a:effectLst/>
        </p:spPr>
        <p:txBody>
          <a:bodyPr/>
          <a:lstStyle/>
          <a:p>
            <a:endParaRPr lang="en-US"/>
          </a:p>
        </p:txBody>
      </p:sp>
      <p:sp>
        <p:nvSpPr>
          <p:cNvPr id="48144" name="Text Box 16"/>
          <p:cNvSpPr txBox="1">
            <a:spLocks noChangeArrowheads="1"/>
          </p:cNvSpPr>
          <p:nvPr/>
        </p:nvSpPr>
        <p:spPr bwMode="auto">
          <a:xfrm>
            <a:off x="5457825" y="3176588"/>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E</a:t>
            </a:r>
          </a:p>
        </p:txBody>
      </p:sp>
      <p:sp>
        <p:nvSpPr>
          <p:cNvPr id="48145" name="Text Box 17"/>
          <p:cNvSpPr txBox="1">
            <a:spLocks noChangeArrowheads="1"/>
          </p:cNvSpPr>
          <p:nvPr/>
        </p:nvSpPr>
        <p:spPr bwMode="auto">
          <a:xfrm>
            <a:off x="3910013" y="31718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E</a:t>
            </a:r>
          </a:p>
        </p:txBody>
      </p:sp>
      <p:sp>
        <p:nvSpPr>
          <p:cNvPr id="48146" name="Line 18"/>
          <p:cNvSpPr>
            <a:spLocks noChangeShapeType="1"/>
          </p:cNvSpPr>
          <p:nvPr/>
        </p:nvSpPr>
        <p:spPr bwMode="auto">
          <a:xfrm flipV="1">
            <a:off x="4114800" y="2847975"/>
            <a:ext cx="0" cy="295275"/>
          </a:xfrm>
          <a:prstGeom prst="line">
            <a:avLst/>
          </a:prstGeom>
          <a:noFill/>
          <a:ln w="9525">
            <a:solidFill>
              <a:schemeClr val="tx1"/>
            </a:solidFill>
            <a:round/>
            <a:headEnd/>
            <a:tailEnd/>
          </a:ln>
          <a:effectLst/>
        </p:spPr>
        <p:txBody>
          <a:bodyPr/>
          <a:lstStyle/>
          <a:p>
            <a:endParaRPr lang="en-US"/>
          </a:p>
        </p:txBody>
      </p:sp>
      <p:sp>
        <p:nvSpPr>
          <p:cNvPr id="48147" name="Line 19"/>
          <p:cNvSpPr>
            <a:spLocks noChangeShapeType="1"/>
          </p:cNvSpPr>
          <p:nvPr/>
        </p:nvSpPr>
        <p:spPr bwMode="auto">
          <a:xfrm flipV="1">
            <a:off x="5638800" y="2847975"/>
            <a:ext cx="0" cy="304800"/>
          </a:xfrm>
          <a:prstGeom prst="line">
            <a:avLst/>
          </a:prstGeom>
          <a:noFill/>
          <a:ln w="9525">
            <a:solidFill>
              <a:schemeClr val="tx1"/>
            </a:solidFill>
            <a:round/>
            <a:headEnd/>
            <a:tailEnd/>
          </a:ln>
          <a:effectLst/>
        </p:spPr>
        <p:txBody>
          <a:bodyPr/>
          <a:lstStyle/>
          <a:p>
            <a:endParaRPr lang="en-US"/>
          </a:p>
        </p:txBody>
      </p:sp>
      <p:sp>
        <p:nvSpPr>
          <p:cNvPr id="48148" name="Text Box 20"/>
          <p:cNvSpPr txBox="1">
            <a:spLocks noChangeArrowheads="1"/>
          </p:cNvSpPr>
          <p:nvPr/>
        </p:nvSpPr>
        <p:spPr bwMode="auto">
          <a:xfrm>
            <a:off x="3771900" y="375920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L</a:t>
            </a:r>
          </a:p>
        </p:txBody>
      </p:sp>
      <p:sp>
        <p:nvSpPr>
          <p:cNvPr id="48149" name="Text Box 21"/>
          <p:cNvSpPr txBox="1">
            <a:spLocks noChangeArrowheads="1"/>
          </p:cNvSpPr>
          <p:nvPr/>
        </p:nvSpPr>
        <p:spPr bwMode="auto">
          <a:xfrm>
            <a:off x="4695825" y="37433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M</a:t>
            </a:r>
          </a:p>
        </p:txBody>
      </p:sp>
      <p:sp>
        <p:nvSpPr>
          <p:cNvPr id="48150" name="Text Box 22"/>
          <p:cNvSpPr txBox="1">
            <a:spLocks noChangeArrowheads="1"/>
          </p:cNvSpPr>
          <p:nvPr/>
        </p:nvSpPr>
        <p:spPr bwMode="auto">
          <a:xfrm>
            <a:off x="5575300" y="374015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R</a:t>
            </a:r>
          </a:p>
        </p:txBody>
      </p:sp>
      <p:sp>
        <p:nvSpPr>
          <p:cNvPr id="48151" name="Text Box 23"/>
          <p:cNvSpPr txBox="1">
            <a:spLocks noChangeArrowheads="1"/>
          </p:cNvSpPr>
          <p:nvPr/>
        </p:nvSpPr>
        <p:spPr bwMode="auto">
          <a:xfrm>
            <a:off x="1562100" y="39973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C</a:t>
            </a:r>
          </a:p>
        </p:txBody>
      </p:sp>
      <p:sp>
        <p:nvSpPr>
          <p:cNvPr id="48152" name="Text Box 24"/>
          <p:cNvSpPr txBox="1">
            <a:spLocks noChangeArrowheads="1"/>
          </p:cNvSpPr>
          <p:nvPr/>
        </p:nvSpPr>
        <p:spPr bwMode="auto">
          <a:xfrm>
            <a:off x="7540625" y="398145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C</a:t>
            </a:r>
          </a:p>
        </p:txBody>
      </p:sp>
      <p:sp>
        <p:nvSpPr>
          <p:cNvPr id="48153" name="Text Box 25"/>
          <p:cNvSpPr txBox="1">
            <a:spLocks noChangeArrowheads="1"/>
          </p:cNvSpPr>
          <p:nvPr/>
        </p:nvSpPr>
        <p:spPr bwMode="auto">
          <a:xfrm>
            <a:off x="2727325" y="359410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a:t>
            </a:r>
          </a:p>
        </p:txBody>
      </p:sp>
      <p:sp>
        <p:nvSpPr>
          <p:cNvPr id="48154" name="Text Box 26"/>
          <p:cNvSpPr txBox="1">
            <a:spLocks noChangeArrowheads="1"/>
          </p:cNvSpPr>
          <p:nvPr/>
        </p:nvSpPr>
        <p:spPr bwMode="auto">
          <a:xfrm>
            <a:off x="4695825" y="31718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N</a:t>
            </a:r>
          </a:p>
        </p:txBody>
      </p:sp>
      <p:sp>
        <p:nvSpPr>
          <p:cNvPr id="48155" name="Text Box 27"/>
          <p:cNvSpPr txBox="1">
            <a:spLocks noChangeArrowheads="1"/>
          </p:cNvSpPr>
          <p:nvPr/>
        </p:nvSpPr>
        <p:spPr bwMode="auto">
          <a:xfrm>
            <a:off x="4502150" y="486727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F</a:t>
            </a:r>
          </a:p>
        </p:txBody>
      </p:sp>
      <p:sp>
        <p:nvSpPr>
          <p:cNvPr id="48156" name="Line 28"/>
          <p:cNvSpPr>
            <a:spLocks noChangeShapeType="1"/>
          </p:cNvSpPr>
          <p:nvPr/>
        </p:nvSpPr>
        <p:spPr bwMode="auto">
          <a:xfrm flipH="1" flipV="1">
            <a:off x="4013200" y="2730500"/>
            <a:ext cx="63500" cy="584200"/>
          </a:xfrm>
          <a:prstGeom prst="line">
            <a:avLst/>
          </a:prstGeom>
          <a:noFill/>
          <a:ln w="9525">
            <a:solidFill>
              <a:schemeClr val="bg1"/>
            </a:solidFill>
            <a:round/>
            <a:headEnd/>
            <a:tailEnd type="triangle" w="med" len="med"/>
          </a:ln>
          <a:effectLst/>
        </p:spPr>
        <p:txBody>
          <a:bodyPr/>
          <a:lstStyle/>
          <a:p>
            <a:endParaRPr lang="en-US"/>
          </a:p>
        </p:txBody>
      </p:sp>
      <p:sp>
        <p:nvSpPr>
          <p:cNvPr id="48157" name="Line 29"/>
          <p:cNvSpPr>
            <a:spLocks noChangeShapeType="1"/>
          </p:cNvSpPr>
          <p:nvPr/>
        </p:nvSpPr>
        <p:spPr bwMode="auto">
          <a:xfrm flipV="1">
            <a:off x="5664200" y="2730500"/>
            <a:ext cx="50800" cy="584200"/>
          </a:xfrm>
          <a:prstGeom prst="line">
            <a:avLst/>
          </a:prstGeom>
          <a:noFill/>
          <a:ln w="9525">
            <a:solidFill>
              <a:schemeClr val="bg1"/>
            </a:solidFill>
            <a:round/>
            <a:headEnd/>
            <a:tailEnd type="triangle" w="med" len="med"/>
          </a:ln>
          <a:effectLst/>
        </p:spPr>
        <p:txBody>
          <a:bodyPr/>
          <a:lstStyle/>
          <a:p>
            <a:endParaRPr lang="en-US"/>
          </a:p>
        </p:txBody>
      </p:sp>
      <p:sp>
        <p:nvSpPr>
          <p:cNvPr id="48158" name="Line 30"/>
          <p:cNvSpPr>
            <a:spLocks noChangeShapeType="1"/>
          </p:cNvSpPr>
          <p:nvPr/>
        </p:nvSpPr>
        <p:spPr bwMode="auto">
          <a:xfrm flipV="1">
            <a:off x="4914900" y="2794000"/>
            <a:ext cx="76200" cy="508000"/>
          </a:xfrm>
          <a:prstGeom prst="line">
            <a:avLst/>
          </a:prstGeom>
          <a:noFill/>
          <a:ln w="9525">
            <a:solidFill>
              <a:schemeClr val="bg1"/>
            </a:solidFill>
            <a:round/>
            <a:headEnd/>
            <a:tailEnd type="triangle" w="med" len="med"/>
          </a:ln>
          <a:effectLst/>
        </p:spPr>
        <p:txBody>
          <a:bodyPr/>
          <a:lstStyle/>
          <a:p>
            <a:endParaRPr lang="en-US"/>
          </a:p>
        </p:txBody>
      </p:sp>
      <p:sp>
        <p:nvSpPr>
          <p:cNvPr id="48159" name="Line 31"/>
          <p:cNvSpPr>
            <a:spLocks noChangeShapeType="1"/>
          </p:cNvSpPr>
          <p:nvPr/>
        </p:nvSpPr>
        <p:spPr bwMode="auto">
          <a:xfrm flipV="1">
            <a:off x="3937000" y="3606800"/>
            <a:ext cx="177800" cy="304800"/>
          </a:xfrm>
          <a:prstGeom prst="line">
            <a:avLst/>
          </a:prstGeom>
          <a:noFill/>
          <a:ln w="9525">
            <a:solidFill>
              <a:schemeClr val="bg1"/>
            </a:solidFill>
            <a:round/>
            <a:headEnd/>
            <a:tailEnd/>
          </a:ln>
          <a:effectLst/>
        </p:spPr>
        <p:txBody>
          <a:bodyPr/>
          <a:lstStyle/>
          <a:p>
            <a:endParaRPr lang="en-US"/>
          </a:p>
        </p:txBody>
      </p:sp>
      <p:sp>
        <p:nvSpPr>
          <p:cNvPr id="48160" name="Line 32"/>
          <p:cNvSpPr>
            <a:spLocks noChangeShapeType="1"/>
          </p:cNvSpPr>
          <p:nvPr/>
        </p:nvSpPr>
        <p:spPr bwMode="auto">
          <a:xfrm flipH="1" flipV="1">
            <a:off x="5562600" y="3581400"/>
            <a:ext cx="127000" cy="304800"/>
          </a:xfrm>
          <a:prstGeom prst="line">
            <a:avLst/>
          </a:prstGeom>
          <a:noFill/>
          <a:ln w="9525">
            <a:solidFill>
              <a:schemeClr val="bg1"/>
            </a:solidFill>
            <a:round/>
            <a:headEnd/>
            <a:tailEnd/>
          </a:ln>
          <a:effectLst/>
        </p:spPr>
        <p:txBody>
          <a:bodyPr/>
          <a:lstStyle/>
          <a:p>
            <a:endParaRPr lang="en-US"/>
          </a:p>
        </p:txBody>
      </p:sp>
      <p:sp>
        <p:nvSpPr>
          <p:cNvPr id="48161" name="Line 33"/>
          <p:cNvSpPr>
            <a:spLocks noChangeShapeType="1"/>
          </p:cNvSpPr>
          <p:nvPr/>
        </p:nvSpPr>
        <p:spPr bwMode="auto">
          <a:xfrm flipH="1" flipV="1">
            <a:off x="4762500" y="3556000"/>
            <a:ext cx="101600" cy="355600"/>
          </a:xfrm>
          <a:prstGeom prst="line">
            <a:avLst/>
          </a:prstGeom>
          <a:noFill/>
          <a:ln w="9525">
            <a:solidFill>
              <a:schemeClr val="bg1"/>
            </a:solidFill>
            <a:round/>
            <a:headEnd/>
            <a:tailEnd/>
          </a:ln>
          <a:effectLst/>
        </p:spPr>
        <p:txBody>
          <a:bodyPr/>
          <a:lstStyle/>
          <a:p>
            <a:endParaRPr lang="en-US"/>
          </a:p>
        </p:txBody>
      </p:sp>
      <p:sp>
        <p:nvSpPr>
          <p:cNvPr id="48162" name="Text Box 34"/>
          <p:cNvSpPr txBox="1">
            <a:spLocks noChangeArrowheads="1"/>
          </p:cNvSpPr>
          <p:nvPr/>
        </p:nvSpPr>
        <p:spPr bwMode="auto">
          <a:xfrm>
            <a:off x="977900" y="4965700"/>
            <a:ext cx="2971800" cy="915988"/>
          </a:xfrm>
          <a:prstGeom prst="rect">
            <a:avLst/>
          </a:prstGeom>
          <a:noFill/>
          <a:ln w="9525">
            <a:noFill/>
            <a:miter lim="800000"/>
            <a:headEnd/>
            <a:tailEnd/>
          </a:ln>
          <a:effectLst/>
        </p:spPr>
        <p:txBody>
          <a:bodyPr>
            <a:spAutoFit/>
          </a:bodyPr>
          <a:lstStyle/>
          <a:p>
            <a:pPr>
              <a:spcBef>
                <a:spcPct val="50000"/>
              </a:spcBef>
            </a:pPr>
            <a:r>
              <a:rPr lang="en-US">
                <a:solidFill>
                  <a:schemeClr val="bg1"/>
                </a:solidFill>
              </a:rPr>
              <a:t>We will run automatic calls versus empty personnel based on our game plan.</a:t>
            </a:r>
          </a:p>
        </p:txBody>
      </p:sp>
      <p:sp>
        <p:nvSpPr>
          <p:cNvPr id="48163" name="Text Box 35"/>
          <p:cNvSpPr txBox="1">
            <a:spLocks noChangeArrowheads="1"/>
          </p:cNvSpPr>
          <p:nvPr/>
        </p:nvSpPr>
        <p:spPr bwMode="auto">
          <a:xfrm>
            <a:off x="4457700" y="5613400"/>
            <a:ext cx="3136900" cy="466725"/>
          </a:xfrm>
          <a:prstGeom prst="rect">
            <a:avLst/>
          </a:prstGeom>
          <a:solidFill>
            <a:schemeClr val="bg1"/>
          </a:solidFill>
          <a:ln w="9525">
            <a:solidFill>
              <a:schemeClr val="tx1"/>
            </a:solidFill>
            <a:miter lim="800000"/>
            <a:headEnd/>
            <a:tailEnd/>
          </a:ln>
          <a:effectLst/>
        </p:spPr>
        <p:txBody>
          <a:bodyPr>
            <a:spAutoFit/>
          </a:bodyPr>
          <a:lstStyle/>
          <a:p>
            <a:pPr>
              <a:spcBef>
                <a:spcPct val="50000"/>
              </a:spcBef>
            </a:pPr>
            <a:r>
              <a:rPr lang="en-US" sz="2400" b="1">
                <a:effectLst>
                  <a:outerShdw blurRad="38100" dist="38100" dir="2700000" algn="tl">
                    <a:srgbClr val="C0C0C0"/>
                  </a:outerShdw>
                </a:effectLst>
              </a:rPr>
              <a:t>Vs. Trey Empty</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152400" y="165100"/>
            <a:ext cx="8839200" cy="1252538"/>
          </a:xfrm>
          <a:solidFill>
            <a:schemeClr val="accent2"/>
          </a:solidFill>
        </p:spPr>
        <p:txBody>
          <a:bodyPr/>
          <a:lstStyle/>
          <a:p>
            <a:r>
              <a:rPr lang="en-US" sz="4800" b="1">
                <a:solidFill>
                  <a:schemeClr val="bg1"/>
                </a:solidFill>
              </a:rPr>
              <a:t>Our Base Alignment</a:t>
            </a:r>
          </a:p>
        </p:txBody>
      </p:sp>
      <p:sp>
        <p:nvSpPr>
          <p:cNvPr id="50179" name="Rectangle 3"/>
          <p:cNvSpPr>
            <a:spLocks noChangeArrowheads="1"/>
          </p:cNvSpPr>
          <p:nvPr/>
        </p:nvSpPr>
        <p:spPr bwMode="auto">
          <a:xfrm>
            <a:off x="4724400" y="2847975"/>
            <a:ext cx="3048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50180" name="Oval 4"/>
          <p:cNvSpPr>
            <a:spLocks noChangeArrowheads="1"/>
          </p:cNvSpPr>
          <p:nvPr/>
        </p:nvSpPr>
        <p:spPr bwMode="auto">
          <a:xfrm>
            <a:off x="5105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50181" name="Oval 5"/>
          <p:cNvSpPr>
            <a:spLocks noChangeArrowheads="1"/>
          </p:cNvSpPr>
          <p:nvPr/>
        </p:nvSpPr>
        <p:spPr bwMode="auto">
          <a:xfrm>
            <a:off x="5486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50182" name="Oval 6"/>
          <p:cNvSpPr>
            <a:spLocks noChangeArrowheads="1"/>
          </p:cNvSpPr>
          <p:nvPr/>
        </p:nvSpPr>
        <p:spPr bwMode="auto">
          <a:xfrm>
            <a:off x="4343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50183" name="Oval 7"/>
          <p:cNvSpPr>
            <a:spLocks noChangeArrowheads="1"/>
          </p:cNvSpPr>
          <p:nvPr/>
        </p:nvSpPr>
        <p:spPr bwMode="auto">
          <a:xfrm>
            <a:off x="3962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50184" name="Oval 8"/>
          <p:cNvSpPr>
            <a:spLocks noChangeArrowheads="1"/>
          </p:cNvSpPr>
          <p:nvPr/>
        </p:nvSpPr>
        <p:spPr bwMode="auto">
          <a:xfrm>
            <a:off x="3595688"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50185" name="Oval 9"/>
          <p:cNvSpPr>
            <a:spLocks noChangeArrowheads="1"/>
          </p:cNvSpPr>
          <p:nvPr/>
        </p:nvSpPr>
        <p:spPr bwMode="auto">
          <a:xfrm>
            <a:off x="4686300" y="16287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50186" name="Oval 10"/>
          <p:cNvSpPr>
            <a:spLocks noChangeArrowheads="1"/>
          </p:cNvSpPr>
          <p:nvPr/>
        </p:nvSpPr>
        <p:spPr bwMode="auto">
          <a:xfrm>
            <a:off x="4699000" y="20478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50187" name="Oval 11"/>
          <p:cNvSpPr>
            <a:spLocks noChangeArrowheads="1"/>
          </p:cNvSpPr>
          <p:nvPr/>
        </p:nvSpPr>
        <p:spPr bwMode="auto">
          <a:xfrm>
            <a:off x="4711700" y="25050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50188" name="Oval 12"/>
          <p:cNvSpPr>
            <a:spLocks noChangeArrowheads="1"/>
          </p:cNvSpPr>
          <p:nvPr/>
        </p:nvSpPr>
        <p:spPr bwMode="auto">
          <a:xfrm>
            <a:off x="6623050" y="2520950"/>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50189" name="Oval 13"/>
          <p:cNvSpPr>
            <a:spLocks noChangeArrowheads="1"/>
          </p:cNvSpPr>
          <p:nvPr/>
        </p:nvSpPr>
        <p:spPr bwMode="auto">
          <a:xfrm>
            <a:off x="7785100" y="28860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50190" name="Text Box 14"/>
          <p:cNvSpPr txBox="1">
            <a:spLocks noChangeArrowheads="1"/>
          </p:cNvSpPr>
          <p:nvPr/>
        </p:nvSpPr>
        <p:spPr bwMode="auto">
          <a:xfrm>
            <a:off x="6451600" y="377190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H</a:t>
            </a:r>
          </a:p>
        </p:txBody>
      </p:sp>
      <p:sp>
        <p:nvSpPr>
          <p:cNvPr id="50191" name="Line 15"/>
          <p:cNvSpPr>
            <a:spLocks noChangeShapeType="1"/>
          </p:cNvSpPr>
          <p:nvPr/>
        </p:nvSpPr>
        <p:spPr bwMode="auto">
          <a:xfrm flipV="1">
            <a:off x="4876800" y="2847975"/>
            <a:ext cx="0" cy="304800"/>
          </a:xfrm>
          <a:prstGeom prst="line">
            <a:avLst/>
          </a:prstGeom>
          <a:noFill/>
          <a:ln w="9525">
            <a:solidFill>
              <a:schemeClr val="tx1"/>
            </a:solidFill>
            <a:round/>
            <a:headEnd/>
            <a:tailEnd/>
          </a:ln>
          <a:effectLst/>
        </p:spPr>
        <p:txBody>
          <a:bodyPr/>
          <a:lstStyle/>
          <a:p>
            <a:endParaRPr lang="en-US"/>
          </a:p>
        </p:txBody>
      </p:sp>
      <p:sp>
        <p:nvSpPr>
          <p:cNvPr id="50192" name="Text Box 16"/>
          <p:cNvSpPr txBox="1">
            <a:spLocks noChangeArrowheads="1"/>
          </p:cNvSpPr>
          <p:nvPr/>
        </p:nvSpPr>
        <p:spPr bwMode="auto">
          <a:xfrm>
            <a:off x="5457825" y="3176588"/>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E</a:t>
            </a:r>
          </a:p>
        </p:txBody>
      </p:sp>
      <p:sp>
        <p:nvSpPr>
          <p:cNvPr id="50193" name="Text Box 17"/>
          <p:cNvSpPr txBox="1">
            <a:spLocks noChangeArrowheads="1"/>
          </p:cNvSpPr>
          <p:nvPr/>
        </p:nvSpPr>
        <p:spPr bwMode="auto">
          <a:xfrm>
            <a:off x="3910013" y="31718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E</a:t>
            </a:r>
          </a:p>
        </p:txBody>
      </p:sp>
      <p:sp>
        <p:nvSpPr>
          <p:cNvPr id="50194" name="Line 18"/>
          <p:cNvSpPr>
            <a:spLocks noChangeShapeType="1"/>
          </p:cNvSpPr>
          <p:nvPr/>
        </p:nvSpPr>
        <p:spPr bwMode="auto">
          <a:xfrm flipV="1">
            <a:off x="4114800" y="2847975"/>
            <a:ext cx="0" cy="295275"/>
          </a:xfrm>
          <a:prstGeom prst="line">
            <a:avLst/>
          </a:prstGeom>
          <a:noFill/>
          <a:ln w="9525">
            <a:solidFill>
              <a:schemeClr val="tx1"/>
            </a:solidFill>
            <a:round/>
            <a:headEnd/>
            <a:tailEnd/>
          </a:ln>
          <a:effectLst/>
        </p:spPr>
        <p:txBody>
          <a:bodyPr/>
          <a:lstStyle/>
          <a:p>
            <a:endParaRPr lang="en-US"/>
          </a:p>
        </p:txBody>
      </p:sp>
      <p:sp>
        <p:nvSpPr>
          <p:cNvPr id="50195" name="Line 19"/>
          <p:cNvSpPr>
            <a:spLocks noChangeShapeType="1"/>
          </p:cNvSpPr>
          <p:nvPr/>
        </p:nvSpPr>
        <p:spPr bwMode="auto">
          <a:xfrm flipV="1">
            <a:off x="5638800" y="2847975"/>
            <a:ext cx="0" cy="304800"/>
          </a:xfrm>
          <a:prstGeom prst="line">
            <a:avLst/>
          </a:prstGeom>
          <a:noFill/>
          <a:ln w="9525">
            <a:solidFill>
              <a:schemeClr val="tx1"/>
            </a:solidFill>
            <a:round/>
            <a:headEnd/>
            <a:tailEnd/>
          </a:ln>
          <a:effectLst/>
        </p:spPr>
        <p:txBody>
          <a:bodyPr/>
          <a:lstStyle/>
          <a:p>
            <a:endParaRPr lang="en-US"/>
          </a:p>
        </p:txBody>
      </p:sp>
      <p:sp>
        <p:nvSpPr>
          <p:cNvPr id="50196" name="Text Box 20"/>
          <p:cNvSpPr txBox="1">
            <a:spLocks noChangeArrowheads="1"/>
          </p:cNvSpPr>
          <p:nvPr/>
        </p:nvSpPr>
        <p:spPr bwMode="auto">
          <a:xfrm>
            <a:off x="3810000" y="375920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L</a:t>
            </a:r>
          </a:p>
        </p:txBody>
      </p:sp>
      <p:sp>
        <p:nvSpPr>
          <p:cNvPr id="50197" name="Text Box 21"/>
          <p:cNvSpPr txBox="1">
            <a:spLocks noChangeArrowheads="1"/>
          </p:cNvSpPr>
          <p:nvPr/>
        </p:nvSpPr>
        <p:spPr bwMode="auto">
          <a:xfrm>
            <a:off x="4695825" y="37433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M</a:t>
            </a:r>
          </a:p>
        </p:txBody>
      </p:sp>
      <p:sp>
        <p:nvSpPr>
          <p:cNvPr id="50198" name="Text Box 22"/>
          <p:cNvSpPr txBox="1">
            <a:spLocks noChangeArrowheads="1"/>
          </p:cNvSpPr>
          <p:nvPr/>
        </p:nvSpPr>
        <p:spPr bwMode="auto">
          <a:xfrm>
            <a:off x="5575300" y="374015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R</a:t>
            </a:r>
          </a:p>
        </p:txBody>
      </p:sp>
      <p:sp>
        <p:nvSpPr>
          <p:cNvPr id="50199" name="Text Box 23"/>
          <p:cNvSpPr txBox="1">
            <a:spLocks noChangeArrowheads="1"/>
          </p:cNvSpPr>
          <p:nvPr/>
        </p:nvSpPr>
        <p:spPr bwMode="auto">
          <a:xfrm>
            <a:off x="3124200" y="43656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C</a:t>
            </a:r>
          </a:p>
        </p:txBody>
      </p:sp>
      <p:sp>
        <p:nvSpPr>
          <p:cNvPr id="50200" name="Text Box 24"/>
          <p:cNvSpPr txBox="1">
            <a:spLocks noChangeArrowheads="1"/>
          </p:cNvSpPr>
          <p:nvPr/>
        </p:nvSpPr>
        <p:spPr bwMode="auto">
          <a:xfrm>
            <a:off x="7896225" y="393065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C</a:t>
            </a:r>
          </a:p>
        </p:txBody>
      </p:sp>
      <p:sp>
        <p:nvSpPr>
          <p:cNvPr id="50201" name="Text Box 25"/>
          <p:cNvSpPr txBox="1">
            <a:spLocks noChangeArrowheads="1"/>
          </p:cNvSpPr>
          <p:nvPr/>
        </p:nvSpPr>
        <p:spPr bwMode="auto">
          <a:xfrm>
            <a:off x="2803525" y="356870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a:t>
            </a:r>
          </a:p>
        </p:txBody>
      </p:sp>
      <p:sp>
        <p:nvSpPr>
          <p:cNvPr id="50202" name="Text Box 26"/>
          <p:cNvSpPr txBox="1">
            <a:spLocks noChangeArrowheads="1"/>
          </p:cNvSpPr>
          <p:nvPr/>
        </p:nvSpPr>
        <p:spPr bwMode="auto">
          <a:xfrm>
            <a:off x="4695825" y="31718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N</a:t>
            </a:r>
          </a:p>
        </p:txBody>
      </p:sp>
      <p:sp>
        <p:nvSpPr>
          <p:cNvPr id="50203" name="Text Box 27"/>
          <p:cNvSpPr txBox="1">
            <a:spLocks noChangeArrowheads="1"/>
          </p:cNvSpPr>
          <p:nvPr/>
        </p:nvSpPr>
        <p:spPr bwMode="auto">
          <a:xfrm>
            <a:off x="4984750" y="489267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F</a:t>
            </a:r>
          </a:p>
        </p:txBody>
      </p:sp>
      <p:sp>
        <p:nvSpPr>
          <p:cNvPr id="50204" name="Line 28"/>
          <p:cNvSpPr>
            <a:spLocks noChangeShapeType="1"/>
          </p:cNvSpPr>
          <p:nvPr/>
        </p:nvSpPr>
        <p:spPr bwMode="auto">
          <a:xfrm flipH="1" flipV="1">
            <a:off x="4013200" y="2730500"/>
            <a:ext cx="63500" cy="584200"/>
          </a:xfrm>
          <a:prstGeom prst="line">
            <a:avLst/>
          </a:prstGeom>
          <a:noFill/>
          <a:ln w="9525">
            <a:solidFill>
              <a:schemeClr val="bg1"/>
            </a:solidFill>
            <a:round/>
            <a:headEnd/>
            <a:tailEnd type="triangle" w="med" len="med"/>
          </a:ln>
          <a:effectLst/>
        </p:spPr>
        <p:txBody>
          <a:bodyPr/>
          <a:lstStyle/>
          <a:p>
            <a:endParaRPr lang="en-US"/>
          </a:p>
        </p:txBody>
      </p:sp>
      <p:sp>
        <p:nvSpPr>
          <p:cNvPr id="50205" name="Line 29"/>
          <p:cNvSpPr>
            <a:spLocks noChangeShapeType="1"/>
          </p:cNvSpPr>
          <p:nvPr/>
        </p:nvSpPr>
        <p:spPr bwMode="auto">
          <a:xfrm flipV="1">
            <a:off x="5664200" y="2730500"/>
            <a:ext cx="50800" cy="584200"/>
          </a:xfrm>
          <a:prstGeom prst="line">
            <a:avLst/>
          </a:prstGeom>
          <a:noFill/>
          <a:ln w="9525">
            <a:solidFill>
              <a:schemeClr val="bg1"/>
            </a:solidFill>
            <a:round/>
            <a:headEnd/>
            <a:tailEnd type="triangle" w="med" len="med"/>
          </a:ln>
          <a:effectLst/>
        </p:spPr>
        <p:txBody>
          <a:bodyPr/>
          <a:lstStyle/>
          <a:p>
            <a:endParaRPr lang="en-US"/>
          </a:p>
        </p:txBody>
      </p:sp>
      <p:sp>
        <p:nvSpPr>
          <p:cNvPr id="50206" name="Line 30"/>
          <p:cNvSpPr>
            <a:spLocks noChangeShapeType="1"/>
          </p:cNvSpPr>
          <p:nvPr/>
        </p:nvSpPr>
        <p:spPr bwMode="auto">
          <a:xfrm flipV="1">
            <a:off x="4914900" y="2794000"/>
            <a:ext cx="76200" cy="508000"/>
          </a:xfrm>
          <a:prstGeom prst="line">
            <a:avLst/>
          </a:prstGeom>
          <a:noFill/>
          <a:ln w="9525">
            <a:solidFill>
              <a:schemeClr val="bg1"/>
            </a:solidFill>
            <a:round/>
            <a:headEnd/>
            <a:tailEnd type="triangle" w="med" len="med"/>
          </a:ln>
          <a:effectLst/>
        </p:spPr>
        <p:txBody>
          <a:bodyPr/>
          <a:lstStyle/>
          <a:p>
            <a:endParaRPr lang="en-US"/>
          </a:p>
        </p:txBody>
      </p:sp>
      <p:sp>
        <p:nvSpPr>
          <p:cNvPr id="50207" name="Line 31"/>
          <p:cNvSpPr>
            <a:spLocks noChangeShapeType="1"/>
          </p:cNvSpPr>
          <p:nvPr/>
        </p:nvSpPr>
        <p:spPr bwMode="auto">
          <a:xfrm flipV="1">
            <a:off x="3987800" y="3619500"/>
            <a:ext cx="177800" cy="304800"/>
          </a:xfrm>
          <a:prstGeom prst="line">
            <a:avLst/>
          </a:prstGeom>
          <a:noFill/>
          <a:ln w="9525">
            <a:solidFill>
              <a:schemeClr val="bg1"/>
            </a:solidFill>
            <a:round/>
            <a:headEnd/>
            <a:tailEnd/>
          </a:ln>
          <a:effectLst/>
        </p:spPr>
        <p:txBody>
          <a:bodyPr/>
          <a:lstStyle/>
          <a:p>
            <a:endParaRPr lang="en-US"/>
          </a:p>
        </p:txBody>
      </p:sp>
      <p:sp>
        <p:nvSpPr>
          <p:cNvPr id="50208" name="Line 32"/>
          <p:cNvSpPr>
            <a:spLocks noChangeShapeType="1"/>
          </p:cNvSpPr>
          <p:nvPr/>
        </p:nvSpPr>
        <p:spPr bwMode="auto">
          <a:xfrm flipH="1" flipV="1">
            <a:off x="5562600" y="3581400"/>
            <a:ext cx="127000" cy="304800"/>
          </a:xfrm>
          <a:prstGeom prst="line">
            <a:avLst/>
          </a:prstGeom>
          <a:noFill/>
          <a:ln w="9525">
            <a:solidFill>
              <a:schemeClr val="bg1"/>
            </a:solidFill>
            <a:round/>
            <a:headEnd/>
            <a:tailEnd/>
          </a:ln>
          <a:effectLst/>
        </p:spPr>
        <p:txBody>
          <a:bodyPr/>
          <a:lstStyle/>
          <a:p>
            <a:endParaRPr lang="en-US"/>
          </a:p>
        </p:txBody>
      </p:sp>
      <p:sp>
        <p:nvSpPr>
          <p:cNvPr id="50209" name="Line 33"/>
          <p:cNvSpPr>
            <a:spLocks noChangeShapeType="1"/>
          </p:cNvSpPr>
          <p:nvPr/>
        </p:nvSpPr>
        <p:spPr bwMode="auto">
          <a:xfrm flipH="1" flipV="1">
            <a:off x="4762500" y="3556000"/>
            <a:ext cx="101600" cy="355600"/>
          </a:xfrm>
          <a:prstGeom prst="line">
            <a:avLst/>
          </a:prstGeom>
          <a:noFill/>
          <a:ln w="9525">
            <a:solidFill>
              <a:schemeClr val="bg1"/>
            </a:solidFill>
            <a:round/>
            <a:headEnd/>
            <a:tailEnd/>
          </a:ln>
          <a:effectLst/>
        </p:spPr>
        <p:txBody>
          <a:bodyPr/>
          <a:lstStyle/>
          <a:p>
            <a:endParaRPr lang="en-US"/>
          </a:p>
        </p:txBody>
      </p:sp>
      <p:sp>
        <p:nvSpPr>
          <p:cNvPr id="50210" name="Text Box 34"/>
          <p:cNvSpPr txBox="1">
            <a:spLocks noChangeArrowheads="1"/>
          </p:cNvSpPr>
          <p:nvPr/>
        </p:nvSpPr>
        <p:spPr bwMode="auto">
          <a:xfrm>
            <a:off x="977900" y="4965700"/>
            <a:ext cx="2971800" cy="641350"/>
          </a:xfrm>
          <a:prstGeom prst="rect">
            <a:avLst/>
          </a:prstGeom>
          <a:noFill/>
          <a:ln w="9525">
            <a:noFill/>
            <a:miter lim="800000"/>
            <a:headEnd/>
            <a:tailEnd/>
          </a:ln>
          <a:effectLst/>
        </p:spPr>
        <p:txBody>
          <a:bodyPr>
            <a:spAutoFit/>
          </a:bodyPr>
          <a:lstStyle/>
          <a:p>
            <a:pPr>
              <a:spcBef>
                <a:spcPct val="50000"/>
              </a:spcBef>
            </a:pPr>
            <a:r>
              <a:rPr lang="en-US">
                <a:solidFill>
                  <a:schemeClr val="bg1"/>
                </a:solidFill>
              </a:rPr>
              <a:t>Against Empty Sets we will go to our Dime Look</a:t>
            </a:r>
          </a:p>
        </p:txBody>
      </p:sp>
      <p:sp>
        <p:nvSpPr>
          <p:cNvPr id="50211" name="Text Box 35"/>
          <p:cNvSpPr txBox="1">
            <a:spLocks noChangeArrowheads="1"/>
          </p:cNvSpPr>
          <p:nvPr/>
        </p:nvSpPr>
        <p:spPr bwMode="auto">
          <a:xfrm>
            <a:off x="4686300" y="5549900"/>
            <a:ext cx="2921000" cy="466725"/>
          </a:xfrm>
          <a:prstGeom prst="rect">
            <a:avLst/>
          </a:prstGeom>
          <a:solidFill>
            <a:schemeClr val="bg1"/>
          </a:solidFill>
          <a:ln w="9525">
            <a:solidFill>
              <a:schemeClr val="tx1"/>
            </a:solidFill>
            <a:miter lim="800000"/>
            <a:headEnd/>
            <a:tailEnd/>
          </a:ln>
          <a:effectLst/>
        </p:spPr>
        <p:txBody>
          <a:bodyPr>
            <a:spAutoFit/>
          </a:bodyPr>
          <a:lstStyle/>
          <a:p>
            <a:pPr>
              <a:spcBef>
                <a:spcPct val="50000"/>
              </a:spcBef>
            </a:pPr>
            <a:r>
              <a:rPr lang="en-US" sz="2400" b="1">
                <a:effectLst>
                  <a:outerShdw blurRad="38100" dist="38100" dir="2700000" algn="tl">
                    <a:srgbClr val="C0C0C0"/>
                  </a:outerShdw>
                </a:effectLst>
              </a:rPr>
              <a:t>Vs. Twins Closed</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52400" y="165100"/>
            <a:ext cx="8839200" cy="1252538"/>
          </a:xfrm>
          <a:solidFill>
            <a:schemeClr val="accent2"/>
          </a:solidFill>
        </p:spPr>
        <p:txBody>
          <a:bodyPr/>
          <a:lstStyle/>
          <a:p>
            <a:r>
              <a:rPr lang="en-US" sz="4800" b="1">
                <a:solidFill>
                  <a:schemeClr val="bg1"/>
                </a:solidFill>
              </a:rPr>
              <a:t>Our Base Alignment</a:t>
            </a:r>
          </a:p>
        </p:txBody>
      </p:sp>
      <p:sp>
        <p:nvSpPr>
          <p:cNvPr id="52227" name="Rectangle 3"/>
          <p:cNvSpPr>
            <a:spLocks noChangeArrowheads="1"/>
          </p:cNvSpPr>
          <p:nvPr/>
        </p:nvSpPr>
        <p:spPr bwMode="auto">
          <a:xfrm>
            <a:off x="4724400" y="2847975"/>
            <a:ext cx="3048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52228" name="Oval 4"/>
          <p:cNvSpPr>
            <a:spLocks noChangeArrowheads="1"/>
          </p:cNvSpPr>
          <p:nvPr/>
        </p:nvSpPr>
        <p:spPr bwMode="auto">
          <a:xfrm>
            <a:off x="5105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52229" name="Oval 5"/>
          <p:cNvSpPr>
            <a:spLocks noChangeArrowheads="1"/>
          </p:cNvSpPr>
          <p:nvPr/>
        </p:nvSpPr>
        <p:spPr bwMode="auto">
          <a:xfrm>
            <a:off x="5486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52230" name="Oval 6"/>
          <p:cNvSpPr>
            <a:spLocks noChangeArrowheads="1"/>
          </p:cNvSpPr>
          <p:nvPr/>
        </p:nvSpPr>
        <p:spPr bwMode="auto">
          <a:xfrm>
            <a:off x="4343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52231" name="Oval 7"/>
          <p:cNvSpPr>
            <a:spLocks noChangeArrowheads="1"/>
          </p:cNvSpPr>
          <p:nvPr/>
        </p:nvSpPr>
        <p:spPr bwMode="auto">
          <a:xfrm>
            <a:off x="3962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52232" name="Oval 8"/>
          <p:cNvSpPr>
            <a:spLocks noChangeArrowheads="1"/>
          </p:cNvSpPr>
          <p:nvPr/>
        </p:nvSpPr>
        <p:spPr bwMode="auto">
          <a:xfrm>
            <a:off x="2681288" y="28352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52233" name="Oval 9"/>
          <p:cNvSpPr>
            <a:spLocks noChangeArrowheads="1"/>
          </p:cNvSpPr>
          <p:nvPr/>
        </p:nvSpPr>
        <p:spPr bwMode="auto">
          <a:xfrm>
            <a:off x="4686300" y="16287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52234" name="Oval 10"/>
          <p:cNvSpPr>
            <a:spLocks noChangeArrowheads="1"/>
          </p:cNvSpPr>
          <p:nvPr/>
        </p:nvSpPr>
        <p:spPr bwMode="auto">
          <a:xfrm>
            <a:off x="7505700" y="28225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52235" name="Oval 11"/>
          <p:cNvSpPr>
            <a:spLocks noChangeArrowheads="1"/>
          </p:cNvSpPr>
          <p:nvPr/>
        </p:nvSpPr>
        <p:spPr bwMode="auto">
          <a:xfrm>
            <a:off x="4711700" y="25050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52236" name="Oval 12"/>
          <p:cNvSpPr>
            <a:spLocks noChangeArrowheads="1"/>
          </p:cNvSpPr>
          <p:nvPr/>
        </p:nvSpPr>
        <p:spPr bwMode="auto">
          <a:xfrm>
            <a:off x="2216150" y="2508250"/>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52237" name="Oval 13"/>
          <p:cNvSpPr>
            <a:spLocks noChangeArrowheads="1"/>
          </p:cNvSpPr>
          <p:nvPr/>
        </p:nvSpPr>
        <p:spPr bwMode="auto">
          <a:xfrm>
            <a:off x="3086100" y="25304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52238" name="Text Box 14"/>
          <p:cNvSpPr txBox="1">
            <a:spLocks noChangeArrowheads="1"/>
          </p:cNvSpPr>
          <p:nvPr/>
        </p:nvSpPr>
        <p:spPr bwMode="auto">
          <a:xfrm>
            <a:off x="6324600" y="374650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H</a:t>
            </a:r>
          </a:p>
        </p:txBody>
      </p:sp>
      <p:sp>
        <p:nvSpPr>
          <p:cNvPr id="52239" name="Line 15"/>
          <p:cNvSpPr>
            <a:spLocks noChangeShapeType="1"/>
          </p:cNvSpPr>
          <p:nvPr/>
        </p:nvSpPr>
        <p:spPr bwMode="auto">
          <a:xfrm flipV="1">
            <a:off x="4876800" y="2847975"/>
            <a:ext cx="0" cy="304800"/>
          </a:xfrm>
          <a:prstGeom prst="line">
            <a:avLst/>
          </a:prstGeom>
          <a:noFill/>
          <a:ln w="9525">
            <a:solidFill>
              <a:schemeClr val="tx1"/>
            </a:solidFill>
            <a:round/>
            <a:headEnd/>
            <a:tailEnd/>
          </a:ln>
          <a:effectLst/>
        </p:spPr>
        <p:txBody>
          <a:bodyPr/>
          <a:lstStyle/>
          <a:p>
            <a:endParaRPr lang="en-US"/>
          </a:p>
        </p:txBody>
      </p:sp>
      <p:sp>
        <p:nvSpPr>
          <p:cNvPr id="52240" name="Text Box 16"/>
          <p:cNvSpPr txBox="1">
            <a:spLocks noChangeArrowheads="1"/>
          </p:cNvSpPr>
          <p:nvPr/>
        </p:nvSpPr>
        <p:spPr bwMode="auto">
          <a:xfrm>
            <a:off x="5457825" y="3176588"/>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E</a:t>
            </a:r>
          </a:p>
        </p:txBody>
      </p:sp>
      <p:sp>
        <p:nvSpPr>
          <p:cNvPr id="52241" name="Text Box 17"/>
          <p:cNvSpPr txBox="1">
            <a:spLocks noChangeArrowheads="1"/>
          </p:cNvSpPr>
          <p:nvPr/>
        </p:nvSpPr>
        <p:spPr bwMode="auto">
          <a:xfrm>
            <a:off x="3910013" y="31718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E</a:t>
            </a:r>
          </a:p>
        </p:txBody>
      </p:sp>
      <p:sp>
        <p:nvSpPr>
          <p:cNvPr id="52242" name="Line 18"/>
          <p:cNvSpPr>
            <a:spLocks noChangeShapeType="1"/>
          </p:cNvSpPr>
          <p:nvPr/>
        </p:nvSpPr>
        <p:spPr bwMode="auto">
          <a:xfrm flipV="1">
            <a:off x="4114800" y="2847975"/>
            <a:ext cx="0" cy="295275"/>
          </a:xfrm>
          <a:prstGeom prst="line">
            <a:avLst/>
          </a:prstGeom>
          <a:noFill/>
          <a:ln w="9525">
            <a:solidFill>
              <a:schemeClr val="tx1"/>
            </a:solidFill>
            <a:round/>
            <a:headEnd/>
            <a:tailEnd/>
          </a:ln>
          <a:effectLst/>
        </p:spPr>
        <p:txBody>
          <a:bodyPr/>
          <a:lstStyle/>
          <a:p>
            <a:endParaRPr lang="en-US"/>
          </a:p>
        </p:txBody>
      </p:sp>
      <p:sp>
        <p:nvSpPr>
          <p:cNvPr id="52243" name="Line 19"/>
          <p:cNvSpPr>
            <a:spLocks noChangeShapeType="1"/>
          </p:cNvSpPr>
          <p:nvPr/>
        </p:nvSpPr>
        <p:spPr bwMode="auto">
          <a:xfrm flipV="1">
            <a:off x="5638800" y="2847975"/>
            <a:ext cx="0" cy="304800"/>
          </a:xfrm>
          <a:prstGeom prst="line">
            <a:avLst/>
          </a:prstGeom>
          <a:noFill/>
          <a:ln w="9525">
            <a:solidFill>
              <a:schemeClr val="tx1"/>
            </a:solidFill>
            <a:round/>
            <a:headEnd/>
            <a:tailEnd/>
          </a:ln>
          <a:effectLst/>
        </p:spPr>
        <p:txBody>
          <a:bodyPr/>
          <a:lstStyle/>
          <a:p>
            <a:endParaRPr lang="en-US"/>
          </a:p>
        </p:txBody>
      </p:sp>
      <p:sp>
        <p:nvSpPr>
          <p:cNvPr id="52244" name="Text Box 20"/>
          <p:cNvSpPr txBox="1">
            <a:spLocks noChangeArrowheads="1"/>
          </p:cNvSpPr>
          <p:nvPr/>
        </p:nvSpPr>
        <p:spPr bwMode="auto">
          <a:xfrm>
            <a:off x="3810000" y="375920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L</a:t>
            </a:r>
          </a:p>
        </p:txBody>
      </p:sp>
      <p:sp>
        <p:nvSpPr>
          <p:cNvPr id="52245" name="Text Box 21"/>
          <p:cNvSpPr txBox="1">
            <a:spLocks noChangeArrowheads="1"/>
          </p:cNvSpPr>
          <p:nvPr/>
        </p:nvSpPr>
        <p:spPr bwMode="auto">
          <a:xfrm>
            <a:off x="4695825" y="37433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M</a:t>
            </a:r>
          </a:p>
        </p:txBody>
      </p:sp>
      <p:sp>
        <p:nvSpPr>
          <p:cNvPr id="52246" name="Text Box 22"/>
          <p:cNvSpPr txBox="1">
            <a:spLocks noChangeArrowheads="1"/>
          </p:cNvSpPr>
          <p:nvPr/>
        </p:nvSpPr>
        <p:spPr bwMode="auto">
          <a:xfrm>
            <a:off x="5575300" y="374015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R</a:t>
            </a:r>
          </a:p>
        </p:txBody>
      </p:sp>
      <p:sp>
        <p:nvSpPr>
          <p:cNvPr id="52247" name="Text Box 23"/>
          <p:cNvSpPr txBox="1">
            <a:spLocks noChangeArrowheads="1"/>
          </p:cNvSpPr>
          <p:nvPr/>
        </p:nvSpPr>
        <p:spPr bwMode="auto">
          <a:xfrm>
            <a:off x="1803400" y="39846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C</a:t>
            </a:r>
          </a:p>
        </p:txBody>
      </p:sp>
      <p:sp>
        <p:nvSpPr>
          <p:cNvPr id="52248" name="Text Box 24"/>
          <p:cNvSpPr txBox="1">
            <a:spLocks noChangeArrowheads="1"/>
          </p:cNvSpPr>
          <p:nvPr/>
        </p:nvSpPr>
        <p:spPr bwMode="auto">
          <a:xfrm>
            <a:off x="7286625" y="368935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C</a:t>
            </a:r>
          </a:p>
        </p:txBody>
      </p:sp>
      <p:sp>
        <p:nvSpPr>
          <p:cNvPr id="52249" name="Text Box 25"/>
          <p:cNvSpPr txBox="1">
            <a:spLocks noChangeArrowheads="1"/>
          </p:cNvSpPr>
          <p:nvPr/>
        </p:nvSpPr>
        <p:spPr bwMode="auto">
          <a:xfrm>
            <a:off x="2803525" y="356870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a:t>
            </a:r>
          </a:p>
        </p:txBody>
      </p:sp>
      <p:sp>
        <p:nvSpPr>
          <p:cNvPr id="52250" name="Text Box 26"/>
          <p:cNvSpPr txBox="1">
            <a:spLocks noChangeArrowheads="1"/>
          </p:cNvSpPr>
          <p:nvPr/>
        </p:nvSpPr>
        <p:spPr bwMode="auto">
          <a:xfrm>
            <a:off x="4695825" y="31718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N</a:t>
            </a:r>
          </a:p>
        </p:txBody>
      </p:sp>
      <p:sp>
        <p:nvSpPr>
          <p:cNvPr id="52251" name="Text Box 27"/>
          <p:cNvSpPr txBox="1">
            <a:spLocks noChangeArrowheads="1"/>
          </p:cNvSpPr>
          <p:nvPr/>
        </p:nvSpPr>
        <p:spPr bwMode="auto">
          <a:xfrm>
            <a:off x="3854450" y="486727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F</a:t>
            </a:r>
          </a:p>
        </p:txBody>
      </p:sp>
      <p:sp>
        <p:nvSpPr>
          <p:cNvPr id="52252" name="Line 28"/>
          <p:cNvSpPr>
            <a:spLocks noChangeShapeType="1"/>
          </p:cNvSpPr>
          <p:nvPr/>
        </p:nvSpPr>
        <p:spPr bwMode="auto">
          <a:xfrm flipH="1" flipV="1">
            <a:off x="4013200" y="2730500"/>
            <a:ext cx="63500" cy="584200"/>
          </a:xfrm>
          <a:prstGeom prst="line">
            <a:avLst/>
          </a:prstGeom>
          <a:noFill/>
          <a:ln w="9525">
            <a:solidFill>
              <a:schemeClr val="bg1"/>
            </a:solidFill>
            <a:round/>
            <a:headEnd/>
            <a:tailEnd type="triangle" w="med" len="med"/>
          </a:ln>
          <a:effectLst/>
        </p:spPr>
        <p:txBody>
          <a:bodyPr/>
          <a:lstStyle/>
          <a:p>
            <a:endParaRPr lang="en-US"/>
          </a:p>
        </p:txBody>
      </p:sp>
      <p:sp>
        <p:nvSpPr>
          <p:cNvPr id="52253" name="Line 29"/>
          <p:cNvSpPr>
            <a:spLocks noChangeShapeType="1"/>
          </p:cNvSpPr>
          <p:nvPr/>
        </p:nvSpPr>
        <p:spPr bwMode="auto">
          <a:xfrm flipV="1">
            <a:off x="5664200" y="2730500"/>
            <a:ext cx="50800" cy="584200"/>
          </a:xfrm>
          <a:prstGeom prst="line">
            <a:avLst/>
          </a:prstGeom>
          <a:noFill/>
          <a:ln w="9525">
            <a:solidFill>
              <a:schemeClr val="bg1"/>
            </a:solidFill>
            <a:round/>
            <a:headEnd/>
            <a:tailEnd type="triangle" w="med" len="med"/>
          </a:ln>
          <a:effectLst/>
        </p:spPr>
        <p:txBody>
          <a:bodyPr/>
          <a:lstStyle/>
          <a:p>
            <a:endParaRPr lang="en-US"/>
          </a:p>
        </p:txBody>
      </p:sp>
      <p:sp>
        <p:nvSpPr>
          <p:cNvPr id="52254" name="Line 30"/>
          <p:cNvSpPr>
            <a:spLocks noChangeShapeType="1"/>
          </p:cNvSpPr>
          <p:nvPr/>
        </p:nvSpPr>
        <p:spPr bwMode="auto">
          <a:xfrm flipV="1">
            <a:off x="4914900" y="2794000"/>
            <a:ext cx="76200" cy="508000"/>
          </a:xfrm>
          <a:prstGeom prst="line">
            <a:avLst/>
          </a:prstGeom>
          <a:noFill/>
          <a:ln w="9525">
            <a:solidFill>
              <a:schemeClr val="bg1"/>
            </a:solidFill>
            <a:round/>
            <a:headEnd/>
            <a:tailEnd type="triangle" w="med" len="med"/>
          </a:ln>
          <a:effectLst/>
        </p:spPr>
        <p:txBody>
          <a:bodyPr/>
          <a:lstStyle/>
          <a:p>
            <a:endParaRPr lang="en-US"/>
          </a:p>
        </p:txBody>
      </p:sp>
      <p:sp>
        <p:nvSpPr>
          <p:cNvPr id="52255" name="Line 31"/>
          <p:cNvSpPr>
            <a:spLocks noChangeShapeType="1"/>
          </p:cNvSpPr>
          <p:nvPr/>
        </p:nvSpPr>
        <p:spPr bwMode="auto">
          <a:xfrm flipV="1">
            <a:off x="3987800" y="3619500"/>
            <a:ext cx="177800" cy="304800"/>
          </a:xfrm>
          <a:prstGeom prst="line">
            <a:avLst/>
          </a:prstGeom>
          <a:noFill/>
          <a:ln w="9525">
            <a:solidFill>
              <a:schemeClr val="bg1"/>
            </a:solidFill>
            <a:round/>
            <a:headEnd/>
            <a:tailEnd/>
          </a:ln>
          <a:effectLst/>
        </p:spPr>
        <p:txBody>
          <a:bodyPr/>
          <a:lstStyle/>
          <a:p>
            <a:endParaRPr lang="en-US"/>
          </a:p>
        </p:txBody>
      </p:sp>
      <p:sp>
        <p:nvSpPr>
          <p:cNvPr id="52256" name="Line 32"/>
          <p:cNvSpPr>
            <a:spLocks noChangeShapeType="1"/>
          </p:cNvSpPr>
          <p:nvPr/>
        </p:nvSpPr>
        <p:spPr bwMode="auto">
          <a:xfrm flipH="1" flipV="1">
            <a:off x="5562600" y="3581400"/>
            <a:ext cx="127000" cy="304800"/>
          </a:xfrm>
          <a:prstGeom prst="line">
            <a:avLst/>
          </a:prstGeom>
          <a:noFill/>
          <a:ln w="9525">
            <a:solidFill>
              <a:schemeClr val="bg1"/>
            </a:solidFill>
            <a:round/>
            <a:headEnd/>
            <a:tailEnd/>
          </a:ln>
          <a:effectLst/>
        </p:spPr>
        <p:txBody>
          <a:bodyPr/>
          <a:lstStyle/>
          <a:p>
            <a:endParaRPr lang="en-US"/>
          </a:p>
        </p:txBody>
      </p:sp>
      <p:sp>
        <p:nvSpPr>
          <p:cNvPr id="52257" name="Line 33"/>
          <p:cNvSpPr>
            <a:spLocks noChangeShapeType="1"/>
          </p:cNvSpPr>
          <p:nvPr/>
        </p:nvSpPr>
        <p:spPr bwMode="auto">
          <a:xfrm flipH="1" flipV="1">
            <a:off x="4762500" y="3556000"/>
            <a:ext cx="101600" cy="355600"/>
          </a:xfrm>
          <a:prstGeom prst="line">
            <a:avLst/>
          </a:prstGeom>
          <a:noFill/>
          <a:ln w="9525">
            <a:solidFill>
              <a:schemeClr val="bg1"/>
            </a:solidFill>
            <a:round/>
            <a:headEnd/>
            <a:tailEnd/>
          </a:ln>
          <a:effectLst/>
        </p:spPr>
        <p:txBody>
          <a:bodyPr/>
          <a:lstStyle/>
          <a:p>
            <a:endParaRPr lang="en-US"/>
          </a:p>
        </p:txBody>
      </p:sp>
      <p:sp>
        <p:nvSpPr>
          <p:cNvPr id="52259" name="Text Box 35"/>
          <p:cNvSpPr txBox="1">
            <a:spLocks noChangeArrowheads="1"/>
          </p:cNvSpPr>
          <p:nvPr/>
        </p:nvSpPr>
        <p:spPr bwMode="auto">
          <a:xfrm>
            <a:off x="3505200" y="5461000"/>
            <a:ext cx="4419600" cy="466725"/>
          </a:xfrm>
          <a:prstGeom prst="rect">
            <a:avLst/>
          </a:prstGeom>
          <a:solidFill>
            <a:schemeClr val="bg1"/>
          </a:solidFill>
          <a:ln w="9525">
            <a:solidFill>
              <a:schemeClr val="tx1"/>
            </a:solidFill>
            <a:miter lim="800000"/>
            <a:headEnd/>
            <a:tailEnd/>
          </a:ln>
          <a:effectLst/>
        </p:spPr>
        <p:txBody>
          <a:bodyPr>
            <a:spAutoFit/>
          </a:bodyPr>
          <a:lstStyle/>
          <a:p>
            <a:pPr>
              <a:spcBef>
                <a:spcPct val="50000"/>
              </a:spcBef>
            </a:pPr>
            <a:r>
              <a:rPr lang="en-US" sz="2400" b="1">
                <a:effectLst>
                  <a:outerShdw blurRad="38100" dist="38100" dir="2700000" algn="tl">
                    <a:srgbClr val="C0C0C0"/>
                  </a:outerShdw>
                </a:effectLst>
              </a:rPr>
              <a:t>Vs. Intermediate Bunch</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solidFill>
                  <a:schemeClr val="bg1"/>
                </a:solidFill>
              </a:rPr>
              <a:t>Base vs. Intermediate Bunch</a:t>
            </a:r>
          </a:p>
        </p:txBody>
      </p:sp>
      <p:pic>
        <p:nvPicPr>
          <p:cNvPr id="51204" name="Picture 4" descr="Bama Vs Bunch"/>
          <p:cNvPicPr>
            <a:picLocks noChangeAspect="1" noChangeArrowheads="1"/>
          </p:cNvPicPr>
          <p:nvPr/>
        </p:nvPicPr>
        <p:blipFill>
          <a:blip r:embed="rId2"/>
          <a:srcRect/>
          <a:stretch>
            <a:fillRect/>
          </a:stretch>
        </p:blipFill>
        <p:spPr bwMode="auto">
          <a:xfrm>
            <a:off x="1511300" y="1371600"/>
            <a:ext cx="6096000" cy="4572000"/>
          </a:xfrm>
          <a:prstGeom prst="rect">
            <a:avLst/>
          </a:prstGeom>
          <a:noFill/>
          <a:ln w="9525">
            <a:solidFill>
              <a:schemeClr val="bg1"/>
            </a:solidFill>
            <a:miter lim="800000"/>
            <a:headEnd/>
            <a:tailEnd/>
          </a:ln>
        </p:spPr>
      </p:pic>
      <p:sp>
        <p:nvSpPr>
          <p:cNvPr id="51205" name="Text Box 5"/>
          <p:cNvSpPr txBox="1">
            <a:spLocks noChangeArrowheads="1"/>
          </p:cNvSpPr>
          <p:nvPr/>
        </p:nvSpPr>
        <p:spPr bwMode="auto">
          <a:xfrm>
            <a:off x="5067300" y="1866900"/>
            <a:ext cx="2324100" cy="915988"/>
          </a:xfrm>
          <a:prstGeom prst="rect">
            <a:avLst/>
          </a:prstGeom>
          <a:noFill/>
          <a:ln w="9525">
            <a:noFill/>
            <a:miter lim="800000"/>
            <a:headEnd/>
            <a:tailEnd/>
          </a:ln>
          <a:effectLst/>
        </p:spPr>
        <p:txBody>
          <a:bodyPr>
            <a:spAutoFit/>
          </a:bodyPr>
          <a:lstStyle/>
          <a:p>
            <a:pPr>
              <a:spcBef>
                <a:spcPct val="50000"/>
              </a:spcBef>
            </a:pPr>
            <a:r>
              <a:rPr lang="en-US">
                <a:solidFill>
                  <a:schemeClr val="bg1"/>
                </a:solidFill>
              </a:rPr>
              <a:t>BS Corner makes a lock call and takes the inside away</a:t>
            </a:r>
            <a:r>
              <a:rPr lang="en-US"/>
              <a:t>.</a:t>
            </a:r>
          </a:p>
        </p:txBody>
      </p:sp>
      <p:sp>
        <p:nvSpPr>
          <p:cNvPr id="51206" name="Line 6"/>
          <p:cNvSpPr>
            <a:spLocks noChangeShapeType="1"/>
          </p:cNvSpPr>
          <p:nvPr/>
        </p:nvSpPr>
        <p:spPr bwMode="auto">
          <a:xfrm flipH="1">
            <a:off x="4813300" y="2222500"/>
            <a:ext cx="317500" cy="63500"/>
          </a:xfrm>
          <a:prstGeom prst="line">
            <a:avLst/>
          </a:prstGeom>
          <a:noFill/>
          <a:ln w="9525">
            <a:solidFill>
              <a:schemeClr val="accent1"/>
            </a:solidFill>
            <a:round/>
            <a:headEnd/>
            <a:tailEnd type="triangle" w="med" len="med"/>
          </a:ln>
          <a:effectLst/>
        </p:spPr>
        <p:txBody>
          <a:bodyPr/>
          <a:lstStyle/>
          <a:p>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52400" y="165100"/>
            <a:ext cx="8839200" cy="1252538"/>
          </a:xfrm>
          <a:solidFill>
            <a:schemeClr val="accent2"/>
          </a:solidFill>
        </p:spPr>
        <p:txBody>
          <a:bodyPr/>
          <a:lstStyle/>
          <a:p>
            <a:r>
              <a:rPr lang="en-US" sz="4800" b="1">
                <a:solidFill>
                  <a:schemeClr val="bg1"/>
                </a:solidFill>
              </a:rPr>
              <a:t>Our Base Alignment</a:t>
            </a:r>
          </a:p>
        </p:txBody>
      </p:sp>
      <p:sp>
        <p:nvSpPr>
          <p:cNvPr id="63491" name="Rectangle 3"/>
          <p:cNvSpPr>
            <a:spLocks noChangeArrowheads="1"/>
          </p:cNvSpPr>
          <p:nvPr/>
        </p:nvSpPr>
        <p:spPr bwMode="auto">
          <a:xfrm>
            <a:off x="4724400" y="2847975"/>
            <a:ext cx="3048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63492" name="Oval 4"/>
          <p:cNvSpPr>
            <a:spLocks noChangeArrowheads="1"/>
          </p:cNvSpPr>
          <p:nvPr/>
        </p:nvSpPr>
        <p:spPr bwMode="auto">
          <a:xfrm>
            <a:off x="5105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3493" name="Oval 5"/>
          <p:cNvSpPr>
            <a:spLocks noChangeArrowheads="1"/>
          </p:cNvSpPr>
          <p:nvPr/>
        </p:nvSpPr>
        <p:spPr bwMode="auto">
          <a:xfrm>
            <a:off x="5486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3494" name="Oval 6"/>
          <p:cNvSpPr>
            <a:spLocks noChangeArrowheads="1"/>
          </p:cNvSpPr>
          <p:nvPr/>
        </p:nvSpPr>
        <p:spPr bwMode="auto">
          <a:xfrm>
            <a:off x="4343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3495" name="Oval 7"/>
          <p:cNvSpPr>
            <a:spLocks noChangeArrowheads="1"/>
          </p:cNvSpPr>
          <p:nvPr/>
        </p:nvSpPr>
        <p:spPr bwMode="auto">
          <a:xfrm>
            <a:off x="3962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3496" name="Oval 8"/>
          <p:cNvSpPr>
            <a:spLocks noChangeArrowheads="1"/>
          </p:cNvSpPr>
          <p:nvPr/>
        </p:nvSpPr>
        <p:spPr bwMode="auto">
          <a:xfrm>
            <a:off x="3354388" y="28606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3497" name="Oval 9"/>
          <p:cNvSpPr>
            <a:spLocks noChangeArrowheads="1"/>
          </p:cNvSpPr>
          <p:nvPr/>
        </p:nvSpPr>
        <p:spPr bwMode="auto">
          <a:xfrm>
            <a:off x="4686300" y="16287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3498" name="Oval 10"/>
          <p:cNvSpPr>
            <a:spLocks noChangeArrowheads="1"/>
          </p:cNvSpPr>
          <p:nvPr/>
        </p:nvSpPr>
        <p:spPr bwMode="auto">
          <a:xfrm>
            <a:off x="7505700" y="28225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3499" name="Oval 11"/>
          <p:cNvSpPr>
            <a:spLocks noChangeArrowheads="1"/>
          </p:cNvSpPr>
          <p:nvPr/>
        </p:nvSpPr>
        <p:spPr bwMode="auto">
          <a:xfrm>
            <a:off x="4711700" y="25050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3500" name="Oval 12"/>
          <p:cNvSpPr>
            <a:spLocks noChangeArrowheads="1"/>
          </p:cNvSpPr>
          <p:nvPr/>
        </p:nvSpPr>
        <p:spPr bwMode="auto">
          <a:xfrm>
            <a:off x="3079750" y="2444750"/>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3501" name="Oval 13"/>
          <p:cNvSpPr>
            <a:spLocks noChangeArrowheads="1"/>
          </p:cNvSpPr>
          <p:nvPr/>
        </p:nvSpPr>
        <p:spPr bwMode="auto">
          <a:xfrm>
            <a:off x="3657600" y="24415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63502" name="Text Box 14"/>
          <p:cNvSpPr txBox="1">
            <a:spLocks noChangeArrowheads="1"/>
          </p:cNvSpPr>
          <p:nvPr/>
        </p:nvSpPr>
        <p:spPr bwMode="auto">
          <a:xfrm>
            <a:off x="6324600" y="374650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H</a:t>
            </a:r>
          </a:p>
        </p:txBody>
      </p:sp>
      <p:sp>
        <p:nvSpPr>
          <p:cNvPr id="63503" name="Line 15"/>
          <p:cNvSpPr>
            <a:spLocks noChangeShapeType="1"/>
          </p:cNvSpPr>
          <p:nvPr/>
        </p:nvSpPr>
        <p:spPr bwMode="auto">
          <a:xfrm flipV="1">
            <a:off x="4876800" y="2847975"/>
            <a:ext cx="0" cy="304800"/>
          </a:xfrm>
          <a:prstGeom prst="line">
            <a:avLst/>
          </a:prstGeom>
          <a:noFill/>
          <a:ln w="9525">
            <a:solidFill>
              <a:schemeClr val="tx1"/>
            </a:solidFill>
            <a:round/>
            <a:headEnd/>
            <a:tailEnd/>
          </a:ln>
          <a:effectLst/>
        </p:spPr>
        <p:txBody>
          <a:bodyPr/>
          <a:lstStyle/>
          <a:p>
            <a:endParaRPr lang="en-US"/>
          </a:p>
        </p:txBody>
      </p:sp>
      <p:sp>
        <p:nvSpPr>
          <p:cNvPr id="63504" name="Text Box 16"/>
          <p:cNvSpPr txBox="1">
            <a:spLocks noChangeArrowheads="1"/>
          </p:cNvSpPr>
          <p:nvPr/>
        </p:nvSpPr>
        <p:spPr bwMode="auto">
          <a:xfrm>
            <a:off x="5457825" y="3176588"/>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E</a:t>
            </a:r>
          </a:p>
        </p:txBody>
      </p:sp>
      <p:sp>
        <p:nvSpPr>
          <p:cNvPr id="63505" name="Text Box 17"/>
          <p:cNvSpPr txBox="1">
            <a:spLocks noChangeArrowheads="1"/>
          </p:cNvSpPr>
          <p:nvPr/>
        </p:nvSpPr>
        <p:spPr bwMode="auto">
          <a:xfrm>
            <a:off x="3910013" y="31718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E</a:t>
            </a:r>
          </a:p>
        </p:txBody>
      </p:sp>
      <p:sp>
        <p:nvSpPr>
          <p:cNvPr id="63506" name="Line 18"/>
          <p:cNvSpPr>
            <a:spLocks noChangeShapeType="1"/>
          </p:cNvSpPr>
          <p:nvPr/>
        </p:nvSpPr>
        <p:spPr bwMode="auto">
          <a:xfrm flipV="1">
            <a:off x="4114800" y="2847975"/>
            <a:ext cx="0" cy="295275"/>
          </a:xfrm>
          <a:prstGeom prst="line">
            <a:avLst/>
          </a:prstGeom>
          <a:noFill/>
          <a:ln w="9525">
            <a:solidFill>
              <a:schemeClr val="tx1"/>
            </a:solidFill>
            <a:round/>
            <a:headEnd/>
            <a:tailEnd/>
          </a:ln>
          <a:effectLst/>
        </p:spPr>
        <p:txBody>
          <a:bodyPr/>
          <a:lstStyle/>
          <a:p>
            <a:endParaRPr lang="en-US"/>
          </a:p>
        </p:txBody>
      </p:sp>
      <p:sp>
        <p:nvSpPr>
          <p:cNvPr id="63507" name="Line 19"/>
          <p:cNvSpPr>
            <a:spLocks noChangeShapeType="1"/>
          </p:cNvSpPr>
          <p:nvPr/>
        </p:nvSpPr>
        <p:spPr bwMode="auto">
          <a:xfrm flipV="1">
            <a:off x="5638800" y="2847975"/>
            <a:ext cx="0" cy="304800"/>
          </a:xfrm>
          <a:prstGeom prst="line">
            <a:avLst/>
          </a:prstGeom>
          <a:noFill/>
          <a:ln w="9525">
            <a:solidFill>
              <a:schemeClr val="tx1"/>
            </a:solidFill>
            <a:round/>
            <a:headEnd/>
            <a:tailEnd/>
          </a:ln>
          <a:effectLst/>
        </p:spPr>
        <p:txBody>
          <a:bodyPr/>
          <a:lstStyle/>
          <a:p>
            <a:endParaRPr lang="en-US"/>
          </a:p>
        </p:txBody>
      </p:sp>
      <p:sp>
        <p:nvSpPr>
          <p:cNvPr id="63508" name="Text Box 20"/>
          <p:cNvSpPr txBox="1">
            <a:spLocks noChangeArrowheads="1"/>
          </p:cNvSpPr>
          <p:nvPr/>
        </p:nvSpPr>
        <p:spPr bwMode="auto">
          <a:xfrm>
            <a:off x="3810000" y="375920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L</a:t>
            </a:r>
          </a:p>
        </p:txBody>
      </p:sp>
      <p:sp>
        <p:nvSpPr>
          <p:cNvPr id="63509" name="Text Box 21"/>
          <p:cNvSpPr txBox="1">
            <a:spLocks noChangeArrowheads="1"/>
          </p:cNvSpPr>
          <p:nvPr/>
        </p:nvSpPr>
        <p:spPr bwMode="auto">
          <a:xfrm>
            <a:off x="4695825" y="37433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M</a:t>
            </a:r>
          </a:p>
        </p:txBody>
      </p:sp>
      <p:sp>
        <p:nvSpPr>
          <p:cNvPr id="63510" name="Text Box 22"/>
          <p:cNvSpPr txBox="1">
            <a:spLocks noChangeArrowheads="1"/>
          </p:cNvSpPr>
          <p:nvPr/>
        </p:nvSpPr>
        <p:spPr bwMode="auto">
          <a:xfrm>
            <a:off x="5575300" y="374015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R</a:t>
            </a:r>
          </a:p>
        </p:txBody>
      </p:sp>
      <p:sp>
        <p:nvSpPr>
          <p:cNvPr id="63511" name="Text Box 23"/>
          <p:cNvSpPr txBox="1">
            <a:spLocks noChangeArrowheads="1"/>
          </p:cNvSpPr>
          <p:nvPr/>
        </p:nvSpPr>
        <p:spPr bwMode="auto">
          <a:xfrm>
            <a:off x="2298700" y="41751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C</a:t>
            </a:r>
          </a:p>
        </p:txBody>
      </p:sp>
      <p:sp>
        <p:nvSpPr>
          <p:cNvPr id="63512" name="Text Box 24"/>
          <p:cNvSpPr txBox="1">
            <a:spLocks noChangeArrowheads="1"/>
          </p:cNvSpPr>
          <p:nvPr/>
        </p:nvSpPr>
        <p:spPr bwMode="auto">
          <a:xfrm>
            <a:off x="7286625" y="368935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C</a:t>
            </a:r>
          </a:p>
        </p:txBody>
      </p:sp>
      <p:sp>
        <p:nvSpPr>
          <p:cNvPr id="63513" name="Text Box 25"/>
          <p:cNvSpPr txBox="1">
            <a:spLocks noChangeArrowheads="1"/>
          </p:cNvSpPr>
          <p:nvPr/>
        </p:nvSpPr>
        <p:spPr bwMode="auto">
          <a:xfrm>
            <a:off x="2905125" y="349250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a:t>
            </a:r>
          </a:p>
        </p:txBody>
      </p:sp>
      <p:sp>
        <p:nvSpPr>
          <p:cNvPr id="63514" name="Text Box 26"/>
          <p:cNvSpPr txBox="1">
            <a:spLocks noChangeArrowheads="1"/>
          </p:cNvSpPr>
          <p:nvPr/>
        </p:nvSpPr>
        <p:spPr bwMode="auto">
          <a:xfrm>
            <a:off x="4695825" y="31718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N</a:t>
            </a:r>
          </a:p>
        </p:txBody>
      </p:sp>
      <p:sp>
        <p:nvSpPr>
          <p:cNvPr id="63515" name="Text Box 27"/>
          <p:cNvSpPr txBox="1">
            <a:spLocks noChangeArrowheads="1"/>
          </p:cNvSpPr>
          <p:nvPr/>
        </p:nvSpPr>
        <p:spPr bwMode="auto">
          <a:xfrm>
            <a:off x="3854450" y="486727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F</a:t>
            </a:r>
          </a:p>
        </p:txBody>
      </p:sp>
      <p:sp>
        <p:nvSpPr>
          <p:cNvPr id="63516" name="Line 28"/>
          <p:cNvSpPr>
            <a:spLocks noChangeShapeType="1"/>
          </p:cNvSpPr>
          <p:nvPr/>
        </p:nvSpPr>
        <p:spPr bwMode="auto">
          <a:xfrm flipH="1" flipV="1">
            <a:off x="4013200" y="2730500"/>
            <a:ext cx="63500" cy="584200"/>
          </a:xfrm>
          <a:prstGeom prst="line">
            <a:avLst/>
          </a:prstGeom>
          <a:noFill/>
          <a:ln w="9525">
            <a:solidFill>
              <a:schemeClr val="bg1"/>
            </a:solidFill>
            <a:round/>
            <a:headEnd/>
            <a:tailEnd type="triangle" w="med" len="med"/>
          </a:ln>
          <a:effectLst/>
        </p:spPr>
        <p:txBody>
          <a:bodyPr/>
          <a:lstStyle/>
          <a:p>
            <a:endParaRPr lang="en-US"/>
          </a:p>
        </p:txBody>
      </p:sp>
      <p:sp>
        <p:nvSpPr>
          <p:cNvPr id="63517" name="Line 29"/>
          <p:cNvSpPr>
            <a:spLocks noChangeShapeType="1"/>
          </p:cNvSpPr>
          <p:nvPr/>
        </p:nvSpPr>
        <p:spPr bwMode="auto">
          <a:xfrm flipV="1">
            <a:off x="5664200" y="2730500"/>
            <a:ext cx="50800" cy="584200"/>
          </a:xfrm>
          <a:prstGeom prst="line">
            <a:avLst/>
          </a:prstGeom>
          <a:noFill/>
          <a:ln w="9525">
            <a:solidFill>
              <a:schemeClr val="bg1"/>
            </a:solidFill>
            <a:round/>
            <a:headEnd/>
            <a:tailEnd type="triangle" w="med" len="med"/>
          </a:ln>
          <a:effectLst/>
        </p:spPr>
        <p:txBody>
          <a:bodyPr/>
          <a:lstStyle/>
          <a:p>
            <a:endParaRPr lang="en-US"/>
          </a:p>
        </p:txBody>
      </p:sp>
      <p:sp>
        <p:nvSpPr>
          <p:cNvPr id="63518" name="Line 30"/>
          <p:cNvSpPr>
            <a:spLocks noChangeShapeType="1"/>
          </p:cNvSpPr>
          <p:nvPr/>
        </p:nvSpPr>
        <p:spPr bwMode="auto">
          <a:xfrm flipV="1">
            <a:off x="4914900" y="2794000"/>
            <a:ext cx="76200" cy="508000"/>
          </a:xfrm>
          <a:prstGeom prst="line">
            <a:avLst/>
          </a:prstGeom>
          <a:noFill/>
          <a:ln w="9525">
            <a:solidFill>
              <a:schemeClr val="bg1"/>
            </a:solidFill>
            <a:round/>
            <a:headEnd/>
            <a:tailEnd type="triangle" w="med" len="med"/>
          </a:ln>
          <a:effectLst/>
        </p:spPr>
        <p:txBody>
          <a:bodyPr/>
          <a:lstStyle/>
          <a:p>
            <a:endParaRPr lang="en-US"/>
          </a:p>
        </p:txBody>
      </p:sp>
      <p:sp>
        <p:nvSpPr>
          <p:cNvPr id="63519" name="Line 31"/>
          <p:cNvSpPr>
            <a:spLocks noChangeShapeType="1"/>
          </p:cNvSpPr>
          <p:nvPr/>
        </p:nvSpPr>
        <p:spPr bwMode="auto">
          <a:xfrm flipV="1">
            <a:off x="3987800" y="3619500"/>
            <a:ext cx="177800" cy="304800"/>
          </a:xfrm>
          <a:prstGeom prst="line">
            <a:avLst/>
          </a:prstGeom>
          <a:noFill/>
          <a:ln w="9525">
            <a:solidFill>
              <a:schemeClr val="bg1"/>
            </a:solidFill>
            <a:round/>
            <a:headEnd/>
            <a:tailEnd/>
          </a:ln>
          <a:effectLst/>
        </p:spPr>
        <p:txBody>
          <a:bodyPr/>
          <a:lstStyle/>
          <a:p>
            <a:endParaRPr lang="en-US"/>
          </a:p>
        </p:txBody>
      </p:sp>
      <p:sp>
        <p:nvSpPr>
          <p:cNvPr id="63520" name="Line 32"/>
          <p:cNvSpPr>
            <a:spLocks noChangeShapeType="1"/>
          </p:cNvSpPr>
          <p:nvPr/>
        </p:nvSpPr>
        <p:spPr bwMode="auto">
          <a:xfrm flipH="1" flipV="1">
            <a:off x="5562600" y="3581400"/>
            <a:ext cx="127000" cy="304800"/>
          </a:xfrm>
          <a:prstGeom prst="line">
            <a:avLst/>
          </a:prstGeom>
          <a:noFill/>
          <a:ln w="9525">
            <a:solidFill>
              <a:schemeClr val="bg1"/>
            </a:solidFill>
            <a:round/>
            <a:headEnd/>
            <a:tailEnd/>
          </a:ln>
          <a:effectLst/>
        </p:spPr>
        <p:txBody>
          <a:bodyPr/>
          <a:lstStyle/>
          <a:p>
            <a:endParaRPr lang="en-US"/>
          </a:p>
        </p:txBody>
      </p:sp>
      <p:sp>
        <p:nvSpPr>
          <p:cNvPr id="63521" name="Line 33"/>
          <p:cNvSpPr>
            <a:spLocks noChangeShapeType="1"/>
          </p:cNvSpPr>
          <p:nvPr/>
        </p:nvSpPr>
        <p:spPr bwMode="auto">
          <a:xfrm flipH="1" flipV="1">
            <a:off x="4762500" y="3556000"/>
            <a:ext cx="101600" cy="355600"/>
          </a:xfrm>
          <a:prstGeom prst="line">
            <a:avLst/>
          </a:prstGeom>
          <a:noFill/>
          <a:ln w="9525">
            <a:solidFill>
              <a:schemeClr val="bg1"/>
            </a:solidFill>
            <a:round/>
            <a:headEnd/>
            <a:tailEnd/>
          </a:ln>
          <a:effectLst/>
        </p:spPr>
        <p:txBody>
          <a:bodyPr/>
          <a:lstStyle/>
          <a:p>
            <a:endParaRPr lang="en-US"/>
          </a:p>
        </p:txBody>
      </p:sp>
      <p:sp>
        <p:nvSpPr>
          <p:cNvPr id="63522" name="Text Box 34"/>
          <p:cNvSpPr txBox="1">
            <a:spLocks noChangeArrowheads="1"/>
          </p:cNvSpPr>
          <p:nvPr/>
        </p:nvSpPr>
        <p:spPr bwMode="auto">
          <a:xfrm>
            <a:off x="3505200" y="5461000"/>
            <a:ext cx="4419600" cy="466725"/>
          </a:xfrm>
          <a:prstGeom prst="rect">
            <a:avLst/>
          </a:prstGeom>
          <a:solidFill>
            <a:schemeClr val="bg1"/>
          </a:solidFill>
          <a:ln w="9525">
            <a:solidFill>
              <a:schemeClr val="tx1"/>
            </a:solidFill>
            <a:miter lim="800000"/>
            <a:headEnd/>
            <a:tailEnd/>
          </a:ln>
          <a:effectLst/>
        </p:spPr>
        <p:txBody>
          <a:bodyPr>
            <a:spAutoFit/>
          </a:bodyPr>
          <a:lstStyle/>
          <a:p>
            <a:pPr>
              <a:spcBef>
                <a:spcPct val="50000"/>
              </a:spcBef>
            </a:pPr>
            <a:r>
              <a:rPr lang="en-US" sz="2400" b="1">
                <a:effectLst>
                  <a:outerShdw blurRad="38100" dist="38100" dir="2700000" algn="tl">
                    <a:srgbClr val="C0C0C0"/>
                  </a:outerShdw>
                </a:effectLst>
              </a:rPr>
              <a:t>Vs. Tight Bunch</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152400" y="165100"/>
            <a:ext cx="8839200" cy="1252538"/>
          </a:xfrm>
          <a:solidFill>
            <a:schemeClr val="accent2"/>
          </a:solidFill>
        </p:spPr>
        <p:txBody>
          <a:bodyPr/>
          <a:lstStyle/>
          <a:p>
            <a:r>
              <a:rPr lang="en-US" sz="4800" b="1">
                <a:solidFill>
                  <a:schemeClr val="bg1"/>
                </a:solidFill>
              </a:rPr>
              <a:t>Our Base Alignment</a:t>
            </a:r>
          </a:p>
        </p:txBody>
      </p:sp>
      <p:sp>
        <p:nvSpPr>
          <p:cNvPr id="78851" name="Rectangle 3"/>
          <p:cNvSpPr>
            <a:spLocks noChangeArrowheads="1"/>
          </p:cNvSpPr>
          <p:nvPr/>
        </p:nvSpPr>
        <p:spPr bwMode="auto">
          <a:xfrm>
            <a:off x="4724400" y="2847975"/>
            <a:ext cx="3048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8852" name="Oval 4"/>
          <p:cNvSpPr>
            <a:spLocks noChangeArrowheads="1"/>
          </p:cNvSpPr>
          <p:nvPr/>
        </p:nvSpPr>
        <p:spPr bwMode="auto">
          <a:xfrm>
            <a:off x="5105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8853" name="Oval 5"/>
          <p:cNvSpPr>
            <a:spLocks noChangeArrowheads="1"/>
          </p:cNvSpPr>
          <p:nvPr/>
        </p:nvSpPr>
        <p:spPr bwMode="auto">
          <a:xfrm>
            <a:off x="5486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8854" name="Oval 6"/>
          <p:cNvSpPr>
            <a:spLocks noChangeArrowheads="1"/>
          </p:cNvSpPr>
          <p:nvPr/>
        </p:nvSpPr>
        <p:spPr bwMode="auto">
          <a:xfrm>
            <a:off x="4343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8855" name="Oval 7"/>
          <p:cNvSpPr>
            <a:spLocks noChangeArrowheads="1"/>
          </p:cNvSpPr>
          <p:nvPr/>
        </p:nvSpPr>
        <p:spPr bwMode="auto">
          <a:xfrm>
            <a:off x="3962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8856" name="Oval 8"/>
          <p:cNvSpPr>
            <a:spLocks noChangeArrowheads="1"/>
          </p:cNvSpPr>
          <p:nvPr/>
        </p:nvSpPr>
        <p:spPr bwMode="auto">
          <a:xfrm>
            <a:off x="3519488"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8857" name="Oval 9"/>
          <p:cNvSpPr>
            <a:spLocks noChangeArrowheads="1"/>
          </p:cNvSpPr>
          <p:nvPr/>
        </p:nvSpPr>
        <p:spPr bwMode="auto">
          <a:xfrm>
            <a:off x="4686300" y="19208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8858" name="Oval 10"/>
          <p:cNvSpPr>
            <a:spLocks noChangeArrowheads="1"/>
          </p:cNvSpPr>
          <p:nvPr/>
        </p:nvSpPr>
        <p:spPr bwMode="auto">
          <a:xfrm>
            <a:off x="7505700" y="28225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8859" name="Oval 11"/>
          <p:cNvSpPr>
            <a:spLocks noChangeArrowheads="1"/>
          </p:cNvSpPr>
          <p:nvPr/>
        </p:nvSpPr>
        <p:spPr bwMode="auto">
          <a:xfrm>
            <a:off x="4711700" y="25050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8860" name="Oval 12"/>
          <p:cNvSpPr>
            <a:spLocks noChangeArrowheads="1"/>
          </p:cNvSpPr>
          <p:nvPr/>
        </p:nvSpPr>
        <p:spPr bwMode="auto">
          <a:xfrm>
            <a:off x="3257550" y="2444750"/>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8861" name="Oval 13"/>
          <p:cNvSpPr>
            <a:spLocks noChangeArrowheads="1"/>
          </p:cNvSpPr>
          <p:nvPr/>
        </p:nvSpPr>
        <p:spPr bwMode="auto">
          <a:xfrm>
            <a:off x="5346700" y="19208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8862" name="Text Box 14"/>
          <p:cNvSpPr txBox="1">
            <a:spLocks noChangeArrowheads="1"/>
          </p:cNvSpPr>
          <p:nvPr/>
        </p:nvSpPr>
        <p:spPr bwMode="auto">
          <a:xfrm>
            <a:off x="6324600" y="374650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H</a:t>
            </a:r>
          </a:p>
        </p:txBody>
      </p:sp>
      <p:sp>
        <p:nvSpPr>
          <p:cNvPr id="78863" name="Line 15"/>
          <p:cNvSpPr>
            <a:spLocks noChangeShapeType="1"/>
          </p:cNvSpPr>
          <p:nvPr/>
        </p:nvSpPr>
        <p:spPr bwMode="auto">
          <a:xfrm flipV="1">
            <a:off x="4876800" y="2847975"/>
            <a:ext cx="0" cy="304800"/>
          </a:xfrm>
          <a:prstGeom prst="line">
            <a:avLst/>
          </a:prstGeom>
          <a:noFill/>
          <a:ln w="9525">
            <a:solidFill>
              <a:schemeClr val="tx1"/>
            </a:solidFill>
            <a:round/>
            <a:headEnd/>
            <a:tailEnd/>
          </a:ln>
          <a:effectLst/>
        </p:spPr>
        <p:txBody>
          <a:bodyPr/>
          <a:lstStyle/>
          <a:p>
            <a:endParaRPr lang="en-US"/>
          </a:p>
        </p:txBody>
      </p:sp>
      <p:sp>
        <p:nvSpPr>
          <p:cNvPr id="78864" name="Text Box 16"/>
          <p:cNvSpPr txBox="1">
            <a:spLocks noChangeArrowheads="1"/>
          </p:cNvSpPr>
          <p:nvPr/>
        </p:nvSpPr>
        <p:spPr bwMode="auto">
          <a:xfrm>
            <a:off x="5457825" y="3176588"/>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E</a:t>
            </a:r>
          </a:p>
        </p:txBody>
      </p:sp>
      <p:sp>
        <p:nvSpPr>
          <p:cNvPr id="78865" name="Text Box 17"/>
          <p:cNvSpPr txBox="1">
            <a:spLocks noChangeArrowheads="1"/>
          </p:cNvSpPr>
          <p:nvPr/>
        </p:nvSpPr>
        <p:spPr bwMode="auto">
          <a:xfrm>
            <a:off x="3910013" y="31718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E</a:t>
            </a:r>
          </a:p>
        </p:txBody>
      </p:sp>
      <p:sp>
        <p:nvSpPr>
          <p:cNvPr id="78866" name="Line 18"/>
          <p:cNvSpPr>
            <a:spLocks noChangeShapeType="1"/>
          </p:cNvSpPr>
          <p:nvPr/>
        </p:nvSpPr>
        <p:spPr bwMode="auto">
          <a:xfrm flipV="1">
            <a:off x="4114800" y="2847975"/>
            <a:ext cx="0" cy="295275"/>
          </a:xfrm>
          <a:prstGeom prst="line">
            <a:avLst/>
          </a:prstGeom>
          <a:noFill/>
          <a:ln w="9525">
            <a:solidFill>
              <a:schemeClr val="tx1"/>
            </a:solidFill>
            <a:round/>
            <a:headEnd/>
            <a:tailEnd/>
          </a:ln>
          <a:effectLst/>
        </p:spPr>
        <p:txBody>
          <a:bodyPr/>
          <a:lstStyle/>
          <a:p>
            <a:endParaRPr lang="en-US"/>
          </a:p>
        </p:txBody>
      </p:sp>
      <p:sp>
        <p:nvSpPr>
          <p:cNvPr id="78867" name="Line 19"/>
          <p:cNvSpPr>
            <a:spLocks noChangeShapeType="1"/>
          </p:cNvSpPr>
          <p:nvPr/>
        </p:nvSpPr>
        <p:spPr bwMode="auto">
          <a:xfrm flipV="1">
            <a:off x="5638800" y="2847975"/>
            <a:ext cx="0" cy="304800"/>
          </a:xfrm>
          <a:prstGeom prst="line">
            <a:avLst/>
          </a:prstGeom>
          <a:noFill/>
          <a:ln w="9525">
            <a:solidFill>
              <a:schemeClr val="tx1"/>
            </a:solidFill>
            <a:round/>
            <a:headEnd/>
            <a:tailEnd/>
          </a:ln>
          <a:effectLst/>
        </p:spPr>
        <p:txBody>
          <a:bodyPr/>
          <a:lstStyle/>
          <a:p>
            <a:endParaRPr lang="en-US"/>
          </a:p>
        </p:txBody>
      </p:sp>
      <p:sp>
        <p:nvSpPr>
          <p:cNvPr id="78868" name="Text Box 20"/>
          <p:cNvSpPr txBox="1">
            <a:spLocks noChangeArrowheads="1"/>
          </p:cNvSpPr>
          <p:nvPr/>
        </p:nvSpPr>
        <p:spPr bwMode="auto">
          <a:xfrm>
            <a:off x="3810000" y="375920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L</a:t>
            </a:r>
          </a:p>
        </p:txBody>
      </p:sp>
      <p:sp>
        <p:nvSpPr>
          <p:cNvPr id="78869" name="Text Box 21"/>
          <p:cNvSpPr txBox="1">
            <a:spLocks noChangeArrowheads="1"/>
          </p:cNvSpPr>
          <p:nvPr/>
        </p:nvSpPr>
        <p:spPr bwMode="auto">
          <a:xfrm>
            <a:off x="4695825" y="37433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M</a:t>
            </a:r>
          </a:p>
        </p:txBody>
      </p:sp>
      <p:sp>
        <p:nvSpPr>
          <p:cNvPr id="78870" name="Text Box 22"/>
          <p:cNvSpPr txBox="1">
            <a:spLocks noChangeArrowheads="1"/>
          </p:cNvSpPr>
          <p:nvPr/>
        </p:nvSpPr>
        <p:spPr bwMode="auto">
          <a:xfrm>
            <a:off x="5575300" y="374015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R</a:t>
            </a:r>
          </a:p>
        </p:txBody>
      </p:sp>
      <p:sp>
        <p:nvSpPr>
          <p:cNvPr id="78871" name="Text Box 23"/>
          <p:cNvSpPr txBox="1">
            <a:spLocks noChangeArrowheads="1"/>
          </p:cNvSpPr>
          <p:nvPr/>
        </p:nvSpPr>
        <p:spPr bwMode="auto">
          <a:xfrm>
            <a:off x="2857500" y="43783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C</a:t>
            </a:r>
          </a:p>
        </p:txBody>
      </p:sp>
      <p:sp>
        <p:nvSpPr>
          <p:cNvPr id="78872" name="Text Box 24"/>
          <p:cNvSpPr txBox="1">
            <a:spLocks noChangeArrowheads="1"/>
          </p:cNvSpPr>
          <p:nvPr/>
        </p:nvSpPr>
        <p:spPr bwMode="auto">
          <a:xfrm>
            <a:off x="7286625" y="368935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C</a:t>
            </a:r>
          </a:p>
        </p:txBody>
      </p:sp>
      <p:sp>
        <p:nvSpPr>
          <p:cNvPr id="78873" name="Text Box 25"/>
          <p:cNvSpPr txBox="1">
            <a:spLocks noChangeArrowheads="1"/>
          </p:cNvSpPr>
          <p:nvPr/>
        </p:nvSpPr>
        <p:spPr bwMode="auto">
          <a:xfrm>
            <a:off x="2511425" y="369570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a:t>
            </a:r>
          </a:p>
        </p:txBody>
      </p:sp>
      <p:sp>
        <p:nvSpPr>
          <p:cNvPr id="78874" name="Text Box 26"/>
          <p:cNvSpPr txBox="1">
            <a:spLocks noChangeArrowheads="1"/>
          </p:cNvSpPr>
          <p:nvPr/>
        </p:nvSpPr>
        <p:spPr bwMode="auto">
          <a:xfrm>
            <a:off x="4695825" y="31718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N</a:t>
            </a:r>
          </a:p>
        </p:txBody>
      </p:sp>
      <p:sp>
        <p:nvSpPr>
          <p:cNvPr id="78875" name="Text Box 27"/>
          <p:cNvSpPr txBox="1">
            <a:spLocks noChangeArrowheads="1"/>
          </p:cNvSpPr>
          <p:nvPr/>
        </p:nvSpPr>
        <p:spPr bwMode="auto">
          <a:xfrm>
            <a:off x="4222750" y="468947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F</a:t>
            </a:r>
          </a:p>
        </p:txBody>
      </p:sp>
      <p:sp>
        <p:nvSpPr>
          <p:cNvPr id="78876" name="Line 28"/>
          <p:cNvSpPr>
            <a:spLocks noChangeShapeType="1"/>
          </p:cNvSpPr>
          <p:nvPr/>
        </p:nvSpPr>
        <p:spPr bwMode="auto">
          <a:xfrm flipH="1" flipV="1">
            <a:off x="4013200" y="2730500"/>
            <a:ext cx="63500" cy="584200"/>
          </a:xfrm>
          <a:prstGeom prst="line">
            <a:avLst/>
          </a:prstGeom>
          <a:noFill/>
          <a:ln w="9525">
            <a:solidFill>
              <a:schemeClr val="bg1"/>
            </a:solidFill>
            <a:round/>
            <a:headEnd/>
            <a:tailEnd type="triangle" w="med" len="med"/>
          </a:ln>
          <a:effectLst/>
        </p:spPr>
        <p:txBody>
          <a:bodyPr/>
          <a:lstStyle/>
          <a:p>
            <a:endParaRPr lang="en-US"/>
          </a:p>
        </p:txBody>
      </p:sp>
      <p:sp>
        <p:nvSpPr>
          <p:cNvPr id="78877" name="Line 29"/>
          <p:cNvSpPr>
            <a:spLocks noChangeShapeType="1"/>
          </p:cNvSpPr>
          <p:nvPr/>
        </p:nvSpPr>
        <p:spPr bwMode="auto">
          <a:xfrm flipV="1">
            <a:off x="5664200" y="2730500"/>
            <a:ext cx="50800" cy="584200"/>
          </a:xfrm>
          <a:prstGeom prst="line">
            <a:avLst/>
          </a:prstGeom>
          <a:noFill/>
          <a:ln w="9525">
            <a:solidFill>
              <a:schemeClr val="bg1"/>
            </a:solidFill>
            <a:round/>
            <a:headEnd/>
            <a:tailEnd type="triangle" w="med" len="med"/>
          </a:ln>
          <a:effectLst/>
        </p:spPr>
        <p:txBody>
          <a:bodyPr/>
          <a:lstStyle/>
          <a:p>
            <a:endParaRPr lang="en-US"/>
          </a:p>
        </p:txBody>
      </p:sp>
      <p:sp>
        <p:nvSpPr>
          <p:cNvPr id="78878" name="Line 30"/>
          <p:cNvSpPr>
            <a:spLocks noChangeShapeType="1"/>
          </p:cNvSpPr>
          <p:nvPr/>
        </p:nvSpPr>
        <p:spPr bwMode="auto">
          <a:xfrm flipV="1">
            <a:off x="4914900" y="2794000"/>
            <a:ext cx="76200" cy="508000"/>
          </a:xfrm>
          <a:prstGeom prst="line">
            <a:avLst/>
          </a:prstGeom>
          <a:noFill/>
          <a:ln w="9525">
            <a:solidFill>
              <a:schemeClr val="bg1"/>
            </a:solidFill>
            <a:round/>
            <a:headEnd/>
            <a:tailEnd type="triangle" w="med" len="med"/>
          </a:ln>
          <a:effectLst/>
        </p:spPr>
        <p:txBody>
          <a:bodyPr/>
          <a:lstStyle/>
          <a:p>
            <a:endParaRPr lang="en-US"/>
          </a:p>
        </p:txBody>
      </p:sp>
      <p:sp>
        <p:nvSpPr>
          <p:cNvPr id="78879" name="Line 31"/>
          <p:cNvSpPr>
            <a:spLocks noChangeShapeType="1"/>
          </p:cNvSpPr>
          <p:nvPr/>
        </p:nvSpPr>
        <p:spPr bwMode="auto">
          <a:xfrm flipV="1">
            <a:off x="3987800" y="3619500"/>
            <a:ext cx="177800" cy="304800"/>
          </a:xfrm>
          <a:prstGeom prst="line">
            <a:avLst/>
          </a:prstGeom>
          <a:noFill/>
          <a:ln w="9525">
            <a:solidFill>
              <a:schemeClr val="bg1"/>
            </a:solidFill>
            <a:round/>
            <a:headEnd/>
            <a:tailEnd/>
          </a:ln>
          <a:effectLst/>
        </p:spPr>
        <p:txBody>
          <a:bodyPr/>
          <a:lstStyle/>
          <a:p>
            <a:endParaRPr lang="en-US"/>
          </a:p>
        </p:txBody>
      </p:sp>
      <p:sp>
        <p:nvSpPr>
          <p:cNvPr id="78880" name="Line 32"/>
          <p:cNvSpPr>
            <a:spLocks noChangeShapeType="1"/>
          </p:cNvSpPr>
          <p:nvPr/>
        </p:nvSpPr>
        <p:spPr bwMode="auto">
          <a:xfrm flipH="1" flipV="1">
            <a:off x="5562600" y="3581400"/>
            <a:ext cx="127000" cy="304800"/>
          </a:xfrm>
          <a:prstGeom prst="line">
            <a:avLst/>
          </a:prstGeom>
          <a:noFill/>
          <a:ln w="9525">
            <a:solidFill>
              <a:schemeClr val="bg1"/>
            </a:solidFill>
            <a:round/>
            <a:headEnd/>
            <a:tailEnd/>
          </a:ln>
          <a:effectLst/>
        </p:spPr>
        <p:txBody>
          <a:bodyPr/>
          <a:lstStyle/>
          <a:p>
            <a:endParaRPr lang="en-US"/>
          </a:p>
        </p:txBody>
      </p:sp>
      <p:sp>
        <p:nvSpPr>
          <p:cNvPr id="78881" name="Line 33"/>
          <p:cNvSpPr>
            <a:spLocks noChangeShapeType="1"/>
          </p:cNvSpPr>
          <p:nvPr/>
        </p:nvSpPr>
        <p:spPr bwMode="auto">
          <a:xfrm flipH="1" flipV="1">
            <a:off x="4762500" y="3556000"/>
            <a:ext cx="101600" cy="355600"/>
          </a:xfrm>
          <a:prstGeom prst="line">
            <a:avLst/>
          </a:prstGeom>
          <a:noFill/>
          <a:ln w="9525">
            <a:solidFill>
              <a:schemeClr val="bg1"/>
            </a:solidFill>
            <a:round/>
            <a:headEnd/>
            <a:tailEnd/>
          </a:ln>
          <a:effectLst/>
        </p:spPr>
        <p:txBody>
          <a:bodyPr/>
          <a:lstStyle/>
          <a:p>
            <a:endParaRPr lang="en-US"/>
          </a:p>
        </p:txBody>
      </p:sp>
      <p:sp>
        <p:nvSpPr>
          <p:cNvPr id="78882" name="Text Box 34"/>
          <p:cNvSpPr txBox="1">
            <a:spLocks noChangeArrowheads="1"/>
          </p:cNvSpPr>
          <p:nvPr/>
        </p:nvSpPr>
        <p:spPr bwMode="auto">
          <a:xfrm>
            <a:off x="3505200" y="5461000"/>
            <a:ext cx="4419600" cy="466725"/>
          </a:xfrm>
          <a:prstGeom prst="rect">
            <a:avLst/>
          </a:prstGeom>
          <a:solidFill>
            <a:schemeClr val="bg1"/>
          </a:solidFill>
          <a:ln w="9525">
            <a:solidFill>
              <a:schemeClr val="tx1"/>
            </a:solidFill>
            <a:miter lim="800000"/>
            <a:headEnd/>
            <a:tailEnd/>
          </a:ln>
          <a:effectLst/>
        </p:spPr>
        <p:txBody>
          <a:bodyPr>
            <a:spAutoFit/>
          </a:bodyPr>
          <a:lstStyle/>
          <a:p>
            <a:pPr>
              <a:spcBef>
                <a:spcPct val="50000"/>
              </a:spcBef>
            </a:pPr>
            <a:r>
              <a:rPr lang="en-US" sz="2400" b="1">
                <a:effectLst>
                  <a:outerShdw blurRad="38100" dist="38100" dir="2700000" algn="tl">
                    <a:srgbClr val="C0C0C0"/>
                  </a:outerShdw>
                </a:effectLst>
              </a:rPr>
              <a:t>Vs. Delaware Wing</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152400" y="165100"/>
            <a:ext cx="8839200" cy="1252538"/>
          </a:xfrm>
          <a:solidFill>
            <a:schemeClr val="accent2"/>
          </a:solidFill>
        </p:spPr>
        <p:txBody>
          <a:bodyPr/>
          <a:lstStyle/>
          <a:p>
            <a:r>
              <a:rPr lang="en-US" sz="4800" b="1">
                <a:solidFill>
                  <a:schemeClr val="bg1"/>
                </a:solidFill>
              </a:rPr>
              <a:t>Our Base Alignment</a:t>
            </a:r>
          </a:p>
        </p:txBody>
      </p:sp>
      <p:sp>
        <p:nvSpPr>
          <p:cNvPr id="79875" name="Rectangle 3"/>
          <p:cNvSpPr>
            <a:spLocks noChangeArrowheads="1"/>
          </p:cNvSpPr>
          <p:nvPr/>
        </p:nvSpPr>
        <p:spPr bwMode="auto">
          <a:xfrm>
            <a:off x="4724400" y="2847975"/>
            <a:ext cx="3048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9876" name="Oval 4"/>
          <p:cNvSpPr>
            <a:spLocks noChangeArrowheads="1"/>
          </p:cNvSpPr>
          <p:nvPr/>
        </p:nvSpPr>
        <p:spPr bwMode="auto">
          <a:xfrm>
            <a:off x="5105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877" name="Oval 5"/>
          <p:cNvSpPr>
            <a:spLocks noChangeArrowheads="1"/>
          </p:cNvSpPr>
          <p:nvPr/>
        </p:nvSpPr>
        <p:spPr bwMode="auto">
          <a:xfrm>
            <a:off x="5486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878" name="Oval 6"/>
          <p:cNvSpPr>
            <a:spLocks noChangeArrowheads="1"/>
          </p:cNvSpPr>
          <p:nvPr/>
        </p:nvSpPr>
        <p:spPr bwMode="auto">
          <a:xfrm>
            <a:off x="4343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879" name="Oval 7"/>
          <p:cNvSpPr>
            <a:spLocks noChangeArrowheads="1"/>
          </p:cNvSpPr>
          <p:nvPr/>
        </p:nvSpPr>
        <p:spPr bwMode="auto">
          <a:xfrm>
            <a:off x="3962400"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880" name="Oval 8"/>
          <p:cNvSpPr>
            <a:spLocks noChangeArrowheads="1"/>
          </p:cNvSpPr>
          <p:nvPr/>
        </p:nvSpPr>
        <p:spPr bwMode="auto">
          <a:xfrm>
            <a:off x="3519488" y="28479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881" name="Oval 9"/>
          <p:cNvSpPr>
            <a:spLocks noChangeArrowheads="1"/>
          </p:cNvSpPr>
          <p:nvPr/>
        </p:nvSpPr>
        <p:spPr bwMode="auto">
          <a:xfrm>
            <a:off x="4686300" y="19208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882" name="Oval 10"/>
          <p:cNvSpPr>
            <a:spLocks noChangeArrowheads="1"/>
          </p:cNvSpPr>
          <p:nvPr/>
        </p:nvSpPr>
        <p:spPr bwMode="auto">
          <a:xfrm>
            <a:off x="7505700" y="28225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883" name="Oval 11"/>
          <p:cNvSpPr>
            <a:spLocks noChangeArrowheads="1"/>
          </p:cNvSpPr>
          <p:nvPr/>
        </p:nvSpPr>
        <p:spPr bwMode="auto">
          <a:xfrm>
            <a:off x="4711700" y="25050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884" name="Oval 12"/>
          <p:cNvSpPr>
            <a:spLocks noChangeArrowheads="1"/>
          </p:cNvSpPr>
          <p:nvPr/>
        </p:nvSpPr>
        <p:spPr bwMode="auto">
          <a:xfrm>
            <a:off x="3917950" y="1911350"/>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885" name="Oval 13"/>
          <p:cNvSpPr>
            <a:spLocks noChangeArrowheads="1"/>
          </p:cNvSpPr>
          <p:nvPr/>
        </p:nvSpPr>
        <p:spPr bwMode="auto">
          <a:xfrm>
            <a:off x="5854700" y="2479675"/>
            <a:ext cx="304800" cy="304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9886" name="Text Box 14"/>
          <p:cNvSpPr txBox="1">
            <a:spLocks noChangeArrowheads="1"/>
          </p:cNvSpPr>
          <p:nvPr/>
        </p:nvSpPr>
        <p:spPr bwMode="auto">
          <a:xfrm>
            <a:off x="6400800" y="375920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H</a:t>
            </a:r>
          </a:p>
        </p:txBody>
      </p:sp>
      <p:sp>
        <p:nvSpPr>
          <p:cNvPr id="79887" name="Line 15"/>
          <p:cNvSpPr>
            <a:spLocks noChangeShapeType="1"/>
          </p:cNvSpPr>
          <p:nvPr/>
        </p:nvSpPr>
        <p:spPr bwMode="auto">
          <a:xfrm flipV="1">
            <a:off x="4876800" y="2847975"/>
            <a:ext cx="0" cy="304800"/>
          </a:xfrm>
          <a:prstGeom prst="line">
            <a:avLst/>
          </a:prstGeom>
          <a:noFill/>
          <a:ln w="9525">
            <a:solidFill>
              <a:schemeClr val="tx1"/>
            </a:solidFill>
            <a:round/>
            <a:headEnd/>
            <a:tailEnd/>
          </a:ln>
          <a:effectLst/>
        </p:spPr>
        <p:txBody>
          <a:bodyPr/>
          <a:lstStyle/>
          <a:p>
            <a:endParaRPr lang="en-US"/>
          </a:p>
        </p:txBody>
      </p:sp>
      <p:sp>
        <p:nvSpPr>
          <p:cNvPr id="79888" name="Text Box 16"/>
          <p:cNvSpPr txBox="1">
            <a:spLocks noChangeArrowheads="1"/>
          </p:cNvSpPr>
          <p:nvPr/>
        </p:nvSpPr>
        <p:spPr bwMode="auto">
          <a:xfrm>
            <a:off x="5457825" y="3176588"/>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E</a:t>
            </a:r>
          </a:p>
        </p:txBody>
      </p:sp>
      <p:sp>
        <p:nvSpPr>
          <p:cNvPr id="79889" name="Text Box 17"/>
          <p:cNvSpPr txBox="1">
            <a:spLocks noChangeArrowheads="1"/>
          </p:cNvSpPr>
          <p:nvPr/>
        </p:nvSpPr>
        <p:spPr bwMode="auto">
          <a:xfrm>
            <a:off x="3910013" y="31718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E</a:t>
            </a:r>
          </a:p>
        </p:txBody>
      </p:sp>
      <p:sp>
        <p:nvSpPr>
          <p:cNvPr id="79890" name="Line 18"/>
          <p:cNvSpPr>
            <a:spLocks noChangeShapeType="1"/>
          </p:cNvSpPr>
          <p:nvPr/>
        </p:nvSpPr>
        <p:spPr bwMode="auto">
          <a:xfrm flipV="1">
            <a:off x="4114800" y="2847975"/>
            <a:ext cx="0" cy="295275"/>
          </a:xfrm>
          <a:prstGeom prst="line">
            <a:avLst/>
          </a:prstGeom>
          <a:noFill/>
          <a:ln w="9525">
            <a:solidFill>
              <a:schemeClr val="tx1"/>
            </a:solidFill>
            <a:round/>
            <a:headEnd/>
            <a:tailEnd/>
          </a:ln>
          <a:effectLst/>
        </p:spPr>
        <p:txBody>
          <a:bodyPr/>
          <a:lstStyle/>
          <a:p>
            <a:endParaRPr lang="en-US"/>
          </a:p>
        </p:txBody>
      </p:sp>
      <p:sp>
        <p:nvSpPr>
          <p:cNvPr id="79891" name="Line 19"/>
          <p:cNvSpPr>
            <a:spLocks noChangeShapeType="1"/>
          </p:cNvSpPr>
          <p:nvPr/>
        </p:nvSpPr>
        <p:spPr bwMode="auto">
          <a:xfrm flipV="1">
            <a:off x="5638800" y="2847975"/>
            <a:ext cx="0" cy="304800"/>
          </a:xfrm>
          <a:prstGeom prst="line">
            <a:avLst/>
          </a:prstGeom>
          <a:noFill/>
          <a:ln w="9525">
            <a:solidFill>
              <a:schemeClr val="tx1"/>
            </a:solidFill>
            <a:round/>
            <a:headEnd/>
            <a:tailEnd/>
          </a:ln>
          <a:effectLst/>
        </p:spPr>
        <p:txBody>
          <a:bodyPr/>
          <a:lstStyle/>
          <a:p>
            <a:endParaRPr lang="en-US"/>
          </a:p>
        </p:txBody>
      </p:sp>
      <p:sp>
        <p:nvSpPr>
          <p:cNvPr id="79892" name="Text Box 20"/>
          <p:cNvSpPr txBox="1">
            <a:spLocks noChangeArrowheads="1"/>
          </p:cNvSpPr>
          <p:nvPr/>
        </p:nvSpPr>
        <p:spPr bwMode="auto">
          <a:xfrm>
            <a:off x="3810000" y="375920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L</a:t>
            </a:r>
          </a:p>
        </p:txBody>
      </p:sp>
      <p:sp>
        <p:nvSpPr>
          <p:cNvPr id="79893" name="Text Box 21"/>
          <p:cNvSpPr txBox="1">
            <a:spLocks noChangeArrowheads="1"/>
          </p:cNvSpPr>
          <p:nvPr/>
        </p:nvSpPr>
        <p:spPr bwMode="auto">
          <a:xfrm>
            <a:off x="4695825" y="37433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M</a:t>
            </a:r>
          </a:p>
        </p:txBody>
      </p:sp>
      <p:sp>
        <p:nvSpPr>
          <p:cNvPr id="79894" name="Text Box 22"/>
          <p:cNvSpPr txBox="1">
            <a:spLocks noChangeArrowheads="1"/>
          </p:cNvSpPr>
          <p:nvPr/>
        </p:nvSpPr>
        <p:spPr bwMode="auto">
          <a:xfrm>
            <a:off x="5575300" y="374015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R</a:t>
            </a:r>
          </a:p>
        </p:txBody>
      </p:sp>
      <p:sp>
        <p:nvSpPr>
          <p:cNvPr id="79895" name="Text Box 23"/>
          <p:cNvSpPr txBox="1">
            <a:spLocks noChangeArrowheads="1"/>
          </p:cNvSpPr>
          <p:nvPr/>
        </p:nvSpPr>
        <p:spPr bwMode="auto">
          <a:xfrm>
            <a:off x="2959100" y="43656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C</a:t>
            </a:r>
          </a:p>
        </p:txBody>
      </p:sp>
      <p:sp>
        <p:nvSpPr>
          <p:cNvPr id="79896" name="Text Box 24"/>
          <p:cNvSpPr txBox="1">
            <a:spLocks noChangeArrowheads="1"/>
          </p:cNvSpPr>
          <p:nvPr/>
        </p:nvSpPr>
        <p:spPr bwMode="auto">
          <a:xfrm>
            <a:off x="7286625" y="368935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C</a:t>
            </a:r>
          </a:p>
        </p:txBody>
      </p:sp>
      <p:sp>
        <p:nvSpPr>
          <p:cNvPr id="79897" name="Text Box 25"/>
          <p:cNvSpPr txBox="1">
            <a:spLocks noChangeArrowheads="1"/>
          </p:cNvSpPr>
          <p:nvPr/>
        </p:nvSpPr>
        <p:spPr bwMode="auto">
          <a:xfrm>
            <a:off x="2765425" y="3644900"/>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a:t>
            </a:r>
          </a:p>
        </p:txBody>
      </p:sp>
      <p:sp>
        <p:nvSpPr>
          <p:cNvPr id="79898" name="Text Box 26"/>
          <p:cNvSpPr txBox="1">
            <a:spLocks noChangeArrowheads="1"/>
          </p:cNvSpPr>
          <p:nvPr/>
        </p:nvSpPr>
        <p:spPr bwMode="auto">
          <a:xfrm>
            <a:off x="4695825" y="317182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N</a:t>
            </a:r>
          </a:p>
        </p:txBody>
      </p:sp>
      <p:sp>
        <p:nvSpPr>
          <p:cNvPr id="79899" name="Text Box 27"/>
          <p:cNvSpPr txBox="1">
            <a:spLocks noChangeArrowheads="1"/>
          </p:cNvSpPr>
          <p:nvPr/>
        </p:nvSpPr>
        <p:spPr bwMode="auto">
          <a:xfrm>
            <a:off x="4222750" y="4689475"/>
            <a:ext cx="381000" cy="457200"/>
          </a:xfrm>
          <a:prstGeom prst="rect">
            <a:avLst/>
          </a:prstGeom>
          <a:noFill/>
          <a:ln w="9525">
            <a:noFill/>
            <a:miter lim="800000"/>
            <a:headEnd/>
            <a:tailEnd/>
          </a:ln>
          <a:effectLst/>
        </p:spPr>
        <p:txBody>
          <a:bodyPr>
            <a:spAutoFit/>
          </a:bodyPr>
          <a:lstStyle/>
          <a:p>
            <a:pPr>
              <a:spcBef>
                <a:spcPct val="50000"/>
              </a:spcBef>
            </a:pPr>
            <a:r>
              <a:rPr lang="en-US" sz="2400" b="1">
                <a:solidFill>
                  <a:schemeClr val="bg1"/>
                </a:solidFill>
              </a:rPr>
              <a:t>F</a:t>
            </a:r>
          </a:p>
        </p:txBody>
      </p:sp>
      <p:sp>
        <p:nvSpPr>
          <p:cNvPr id="79900" name="Line 28"/>
          <p:cNvSpPr>
            <a:spLocks noChangeShapeType="1"/>
          </p:cNvSpPr>
          <p:nvPr/>
        </p:nvSpPr>
        <p:spPr bwMode="auto">
          <a:xfrm flipH="1" flipV="1">
            <a:off x="4013200" y="2730500"/>
            <a:ext cx="63500" cy="584200"/>
          </a:xfrm>
          <a:prstGeom prst="line">
            <a:avLst/>
          </a:prstGeom>
          <a:noFill/>
          <a:ln w="9525">
            <a:solidFill>
              <a:schemeClr val="bg1"/>
            </a:solidFill>
            <a:round/>
            <a:headEnd/>
            <a:tailEnd type="triangle" w="med" len="med"/>
          </a:ln>
          <a:effectLst/>
        </p:spPr>
        <p:txBody>
          <a:bodyPr/>
          <a:lstStyle/>
          <a:p>
            <a:endParaRPr lang="en-US"/>
          </a:p>
        </p:txBody>
      </p:sp>
      <p:sp>
        <p:nvSpPr>
          <p:cNvPr id="79901" name="Line 29"/>
          <p:cNvSpPr>
            <a:spLocks noChangeShapeType="1"/>
          </p:cNvSpPr>
          <p:nvPr/>
        </p:nvSpPr>
        <p:spPr bwMode="auto">
          <a:xfrm flipV="1">
            <a:off x="5664200" y="2730500"/>
            <a:ext cx="50800" cy="584200"/>
          </a:xfrm>
          <a:prstGeom prst="line">
            <a:avLst/>
          </a:prstGeom>
          <a:noFill/>
          <a:ln w="9525">
            <a:solidFill>
              <a:schemeClr val="bg1"/>
            </a:solidFill>
            <a:round/>
            <a:headEnd/>
            <a:tailEnd type="triangle" w="med" len="med"/>
          </a:ln>
          <a:effectLst/>
        </p:spPr>
        <p:txBody>
          <a:bodyPr/>
          <a:lstStyle/>
          <a:p>
            <a:endParaRPr lang="en-US"/>
          </a:p>
        </p:txBody>
      </p:sp>
      <p:sp>
        <p:nvSpPr>
          <p:cNvPr id="79902" name="Line 30"/>
          <p:cNvSpPr>
            <a:spLocks noChangeShapeType="1"/>
          </p:cNvSpPr>
          <p:nvPr/>
        </p:nvSpPr>
        <p:spPr bwMode="auto">
          <a:xfrm flipV="1">
            <a:off x="4914900" y="2794000"/>
            <a:ext cx="76200" cy="508000"/>
          </a:xfrm>
          <a:prstGeom prst="line">
            <a:avLst/>
          </a:prstGeom>
          <a:noFill/>
          <a:ln w="9525">
            <a:solidFill>
              <a:schemeClr val="bg1"/>
            </a:solidFill>
            <a:round/>
            <a:headEnd/>
            <a:tailEnd type="triangle" w="med" len="med"/>
          </a:ln>
          <a:effectLst/>
        </p:spPr>
        <p:txBody>
          <a:bodyPr/>
          <a:lstStyle/>
          <a:p>
            <a:endParaRPr lang="en-US"/>
          </a:p>
        </p:txBody>
      </p:sp>
      <p:sp>
        <p:nvSpPr>
          <p:cNvPr id="79903" name="Line 31"/>
          <p:cNvSpPr>
            <a:spLocks noChangeShapeType="1"/>
          </p:cNvSpPr>
          <p:nvPr/>
        </p:nvSpPr>
        <p:spPr bwMode="auto">
          <a:xfrm flipV="1">
            <a:off x="3987800" y="3619500"/>
            <a:ext cx="177800" cy="304800"/>
          </a:xfrm>
          <a:prstGeom prst="line">
            <a:avLst/>
          </a:prstGeom>
          <a:noFill/>
          <a:ln w="9525">
            <a:solidFill>
              <a:schemeClr val="bg1"/>
            </a:solidFill>
            <a:round/>
            <a:headEnd/>
            <a:tailEnd/>
          </a:ln>
          <a:effectLst/>
        </p:spPr>
        <p:txBody>
          <a:bodyPr/>
          <a:lstStyle/>
          <a:p>
            <a:endParaRPr lang="en-US"/>
          </a:p>
        </p:txBody>
      </p:sp>
      <p:sp>
        <p:nvSpPr>
          <p:cNvPr id="79904" name="Line 32"/>
          <p:cNvSpPr>
            <a:spLocks noChangeShapeType="1"/>
          </p:cNvSpPr>
          <p:nvPr/>
        </p:nvSpPr>
        <p:spPr bwMode="auto">
          <a:xfrm flipH="1" flipV="1">
            <a:off x="5562600" y="3581400"/>
            <a:ext cx="127000" cy="304800"/>
          </a:xfrm>
          <a:prstGeom prst="line">
            <a:avLst/>
          </a:prstGeom>
          <a:noFill/>
          <a:ln w="9525">
            <a:solidFill>
              <a:schemeClr val="bg1"/>
            </a:solidFill>
            <a:round/>
            <a:headEnd/>
            <a:tailEnd/>
          </a:ln>
          <a:effectLst/>
        </p:spPr>
        <p:txBody>
          <a:bodyPr/>
          <a:lstStyle/>
          <a:p>
            <a:endParaRPr lang="en-US"/>
          </a:p>
        </p:txBody>
      </p:sp>
      <p:sp>
        <p:nvSpPr>
          <p:cNvPr id="79905" name="Line 33"/>
          <p:cNvSpPr>
            <a:spLocks noChangeShapeType="1"/>
          </p:cNvSpPr>
          <p:nvPr/>
        </p:nvSpPr>
        <p:spPr bwMode="auto">
          <a:xfrm flipH="1" flipV="1">
            <a:off x="4762500" y="3556000"/>
            <a:ext cx="101600" cy="355600"/>
          </a:xfrm>
          <a:prstGeom prst="line">
            <a:avLst/>
          </a:prstGeom>
          <a:noFill/>
          <a:ln w="9525">
            <a:solidFill>
              <a:schemeClr val="bg1"/>
            </a:solidFill>
            <a:round/>
            <a:headEnd/>
            <a:tailEnd/>
          </a:ln>
          <a:effectLst/>
        </p:spPr>
        <p:txBody>
          <a:bodyPr/>
          <a:lstStyle/>
          <a:p>
            <a:endParaRPr lang="en-US"/>
          </a:p>
        </p:txBody>
      </p:sp>
      <p:sp>
        <p:nvSpPr>
          <p:cNvPr id="79906" name="Text Box 34"/>
          <p:cNvSpPr txBox="1">
            <a:spLocks noChangeArrowheads="1"/>
          </p:cNvSpPr>
          <p:nvPr/>
        </p:nvSpPr>
        <p:spPr bwMode="auto">
          <a:xfrm>
            <a:off x="3505200" y="5461000"/>
            <a:ext cx="4419600" cy="466725"/>
          </a:xfrm>
          <a:prstGeom prst="rect">
            <a:avLst/>
          </a:prstGeom>
          <a:solidFill>
            <a:schemeClr val="bg1"/>
          </a:solidFill>
          <a:ln w="9525">
            <a:solidFill>
              <a:schemeClr val="tx1"/>
            </a:solidFill>
            <a:miter lim="800000"/>
            <a:headEnd/>
            <a:tailEnd/>
          </a:ln>
          <a:effectLst/>
        </p:spPr>
        <p:txBody>
          <a:bodyPr>
            <a:spAutoFit/>
          </a:bodyPr>
          <a:lstStyle/>
          <a:p>
            <a:pPr>
              <a:spcBef>
                <a:spcPct val="50000"/>
              </a:spcBef>
            </a:pPr>
            <a:r>
              <a:rPr lang="en-US" sz="2400" b="1">
                <a:effectLst>
                  <a:outerShdw blurRad="38100" dist="38100" dir="2700000" algn="tl">
                    <a:srgbClr val="C0C0C0"/>
                  </a:outerShdw>
                </a:effectLst>
              </a:rPr>
              <a:t>Vs. Delaware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solidFill>
                  <a:schemeClr val="bg1"/>
                </a:solidFill>
                <a:effectLst>
                  <a:outerShdw blurRad="38100" dist="38100" dir="2700000" algn="tl">
                    <a:srgbClr val="000000"/>
                  </a:outerShdw>
                </a:effectLst>
              </a:rPr>
              <a:t>Why The 30 Stack?</a:t>
            </a:r>
          </a:p>
        </p:txBody>
      </p:sp>
      <p:sp>
        <p:nvSpPr>
          <p:cNvPr id="6147" name="Rectangle 3"/>
          <p:cNvSpPr>
            <a:spLocks noGrp="1" noChangeArrowheads="1"/>
          </p:cNvSpPr>
          <p:nvPr>
            <p:ph type="body" idx="1"/>
          </p:nvPr>
        </p:nvSpPr>
        <p:spPr>
          <a:xfrm>
            <a:off x="457200" y="1447800"/>
            <a:ext cx="8229600" cy="4678363"/>
          </a:xfrm>
        </p:spPr>
        <p:txBody>
          <a:bodyPr/>
          <a:lstStyle/>
          <a:p>
            <a:r>
              <a:rPr lang="en-US" sz="3000">
                <a:solidFill>
                  <a:schemeClr val="bg1"/>
                </a:solidFill>
                <a:effectLst>
                  <a:outerShdw blurRad="38100" dist="38100" dir="2700000" algn="tl">
                    <a:srgbClr val="000000"/>
                  </a:outerShdw>
                </a:effectLst>
              </a:rPr>
              <a:t>Multiple-Front, Stunt, and Coverage Opportunities </a:t>
            </a:r>
          </a:p>
          <a:p>
            <a:r>
              <a:rPr lang="en-US" sz="3000">
                <a:solidFill>
                  <a:schemeClr val="bg1"/>
                </a:solidFill>
                <a:effectLst>
                  <a:outerShdw blurRad="38100" dist="38100" dir="2700000" algn="tl">
                    <a:srgbClr val="000000"/>
                  </a:outerShdw>
                </a:effectLst>
              </a:rPr>
              <a:t>Stacked Players Cause Confusion On O-Line</a:t>
            </a:r>
          </a:p>
          <a:p>
            <a:r>
              <a:rPr lang="en-US" sz="3000">
                <a:solidFill>
                  <a:schemeClr val="bg1"/>
                </a:solidFill>
                <a:effectLst>
                  <a:outerShdw blurRad="38100" dist="38100" dir="2700000" algn="tl">
                    <a:srgbClr val="000000"/>
                  </a:outerShdw>
                </a:effectLst>
              </a:rPr>
              <a:t>Great versus all offenses and easily adjusted to any formation</a:t>
            </a:r>
          </a:p>
          <a:p>
            <a:r>
              <a:rPr lang="en-US" sz="3000">
                <a:solidFill>
                  <a:schemeClr val="bg1"/>
                </a:solidFill>
                <a:effectLst>
                  <a:outerShdw blurRad="38100" dist="38100" dir="2700000" algn="tl">
                    <a:srgbClr val="000000"/>
                  </a:outerShdw>
                </a:effectLst>
              </a:rPr>
              <a:t>Defense Emphasizes Speed Over Size</a:t>
            </a:r>
          </a:p>
          <a:p>
            <a:r>
              <a:rPr lang="en-US" sz="3000">
                <a:solidFill>
                  <a:schemeClr val="bg1"/>
                </a:solidFill>
                <a:effectLst>
                  <a:outerShdw blurRad="38100" dist="38100" dir="2700000" algn="tl">
                    <a:srgbClr val="000000"/>
                  </a:outerShdw>
                </a:effectLst>
              </a:rPr>
              <a:t>Can create personnel match-up advantages</a:t>
            </a:r>
          </a:p>
        </p:txBody>
      </p:sp>
      <p:sp>
        <p:nvSpPr>
          <p:cNvPr id="6148" name="Line 4"/>
          <p:cNvSpPr>
            <a:spLocks noChangeShapeType="1"/>
          </p:cNvSpPr>
          <p:nvPr/>
        </p:nvSpPr>
        <p:spPr bwMode="auto">
          <a:xfrm>
            <a:off x="533400" y="1295400"/>
            <a:ext cx="8153400" cy="0"/>
          </a:xfrm>
          <a:prstGeom prst="line">
            <a:avLst/>
          </a:prstGeom>
          <a:noFill/>
          <a:ln w="9525">
            <a:solidFill>
              <a:schemeClr val="bg1"/>
            </a:solidFill>
            <a:round/>
            <a:headEnd/>
            <a:tailEnd/>
          </a:ln>
          <a:effectLst/>
        </p:spPr>
        <p:txBody>
          <a:bodyPr/>
          <a:lstStyle/>
          <a:p>
            <a:endParaRPr lang="en-US"/>
          </a:p>
        </p:txBody>
      </p:sp>
      <p:sp>
        <p:nvSpPr>
          <p:cNvPr id="6149" name="Line 5"/>
          <p:cNvSpPr>
            <a:spLocks noChangeShapeType="1"/>
          </p:cNvSpPr>
          <p:nvPr/>
        </p:nvSpPr>
        <p:spPr bwMode="auto">
          <a:xfrm>
            <a:off x="4419600" y="1219200"/>
            <a:ext cx="0" cy="0"/>
          </a:xfrm>
          <a:prstGeom prst="line">
            <a:avLst/>
          </a:prstGeom>
          <a:noFill/>
          <a:ln w="9525">
            <a:solidFill>
              <a:schemeClr val="tx1"/>
            </a:solidFill>
            <a:round/>
            <a:headEnd/>
            <a:tailEnd/>
          </a:ln>
          <a:effectLst/>
        </p:spPr>
        <p:txBody>
          <a:bodyPr/>
          <a:lstStyle/>
          <a:p>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406400" y="566738"/>
            <a:ext cx="8229600" cy="1143000"/>
          </a:xfrm>
        </p:spPr>
        <p:txBody>
          <a:bodyPr/>
          <a:lstStyle/>
          <a:p>
            <a:r>
              <a:rPr lang="en-US" sz="6000" b="1">
                <a:solidFill>
                  <a:schemeClr val="bg1"/>
                </a:solidFill>
              </a:rPr>
              <a:t>PURSUIT</a:t>
            </a:r>
          </a:p>
        </p:txBody>
      </p:sp>
      <p:sp>
        <p:nvSpPr>
          <p:cNvPr id="55300" name="Text Box 4"/>
          <p:cNvSpPr txBox="1">
            <a:spLocks noChangeArrowheads="1"/>
          </p:cNvSpPr>
          <p:nvPr/>
        </p:nvSpPr>
        <p:spPr bwMode="auto">
          <a:xfrm>
            <a:off x="1066800" y="2489200"/>
            <a:ext cx="7048500" cy="701675"/>
          </a:xfrm>
          <a:prstGeom prst="rect">
            <a:avLst/>
          </a:prstGeom>
          <a:noFill/>
          <a:ln w="9525">
            <a:noFill/>
            <a:miter lim="800000"/>
            <a:headEnd/>
            <a:tailEnd/>
          </a:ln>
          <a:effectLst/>
        </p:spPr>
        <p:txBody>
          <a:bodyPr>
            <a:spAutoFit/>
          </a:bodyPr>
          <a:lstStyle/>
          <a:p>
            <a:pPr>
              <a:spcBef>
                <a:spcPct val="50000"/>
              </a:spcBef>
            </a:pPr>
            <a:r>
              <a:rPr lang="en-US" sz="4000" b="1">
                <a:solidFill>
                  <a:schemeClr val="bg1"/>
                </a:solidFill>
              </a:rPr>
              <a:t>The Key To Great Defense</a:t>
            </a:r>
          </a:p>
        </p:txBody>
      </p:sp>
      <p:sp>
        <p:nvSpPr>
          <p:cNvPr id="55301" name="Text Box 5"/>
          <p:cNvSpPr txBox="1">
            <a:spLocks noChangeArrowheads="1"/>
          </p:cNvSpPr>
          <p:nvPr/>
        </p:nvSpPr>
        <p:spPr bwMode="auto">
          <a:xfrm>
            <a:off x="1181100" y="4025900"/>
            <a:ext cx="6375400" cy="701675"/>
          </a:xfrm>
          <a:prstGeom prst="rect">
            <a:avLst/>
          </a:prstGeom>
          <a:noFill/>
          <a:ln w="9525">
            <a:noFill/>
            <a:miter lim="800000"/>
            <a:headEnd/>
            <a:tailEnd/>
          </a:ln>
          <a:effectLst/>
        </p:spPr>
        <p:txBody>
          <a:bodyPr>
            <a:spAutoFit/>
          </a:bodyPr>
          <a:lstStyle/>
          <a:p>
            <a:pPr algn="ctr">
              <a:spcBef>
                <a:spcPct val="50000"/>
              </a:spcBef>
            </a:pPr>
            <a:r>
              <a:rPr lang="en-US" sz="4000" b="1">
                <a:solidFill>
                  <a:schemeClr val="bg1"/>
                </a:solidFill>
              </a:rPr>
              <a:t>30 Stack Pursuit Rules</a:t>
            </a:r>
          </a:p>
        </p:txBody>
      </p:sp>
      <p:sp>
        <p:nvSpPr>
          <p:cNvPr id="55302" name="Rectangle 6"/>
          <p:cNvSpPr>
            <a:spLocks noChangeArrowheads="1"/>
          </p:cNvSpPr>
          <p:nvPr/>
        </p:nvSpPr>
        <p:spPr bwMode="auto">
          <a:xfrm>
            <a:off x="723900" y="558800"/>
            <a:ext cx="7467600" cy="5295900"/>
          </a:xfrm>
          <a:prstGeom prst="rect">
            <a:avLst/>
          </a:prstGeom>
          <a:noFill/>
          <a:ln w="38100">
            <a:solidFill>
              <a:schemeClr val="accent1"/>
            </a:solidFill>
            <a:miter lim="800000"/>
            <a:headEnd/>
            <a:tailEnd/>
          </a:ln>
          <a:effectLst/>
        </p:spPr>
        <p:txBody>
          <a:bodyPr wrap="none" anchor="ctr"/>
          <a:lstStyle/>
          <a:p>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b="1">
                <a:solidFill>
                  <a:schemeClr val="bg1"/>
                </a:solidFill>
                <a:effectLst>
                  <a:outerShdw blurRad="38100" dist="38100" dir="2700000" algn="tl">
                    <a:srgbClr val="000000"/>
                  </a:outerShdw>
                </a:effectLst>
              </a:rPr>
              <a:t>Understanding Pursuit Rules</a:t>
            </a:r>
          </a:p>
        </p:txBody>
      </p:sp>
      <p:sp>
        <p:nvSpPr>
          <p:cNvPr id="23555" name="Rectangle 3"/>
          <p:cNvSpPr>
            <a:spLocks noGrp="1" noChangeArrowheads="1"/>
          </p:cNvSpPr>
          <p:nvPr>
            <p:ph type="body" idx="1"/>
          </p:nvPr>
        </p:nvSpPr>
        <p:spPr/>
        <p:txBody>
          <a:bodyPr/>
          <a:lstStyle/>
          <a:p>
            <a:pPr>
              <a:lnSpc>
                <a:spcPct val="90000"/>
              </a:lnSpc>
            </a:pPr>
            <a:r>
              <a:rPr lang="en-US" sz="2800">
                <a:solidFill>
                  <a:schemeClr val="bg1"/>
                </a:solidFill>
                <a:effectLst>
                  <a:outerShdw blurRad="38100" dist="38100" dir="2700000" algn="tl">
                    <a:srgbClr val="000000"/>
                  </a:outerShdw>
                </a:effectLst>
              </a:rPr>
              <a:t>Dogs are force players on most fronts.  They attack the OS shoulder of the ball carrier and keep everything inside of them while making plays.  They must make a force call</a:t>
            </a:r>
          </a:p>
          <a:p>
            <a:pPr>
              <a:lnSpc>
                <a:spcPct val="90000"/>
              </a:lnSpc>
            </a:pPr>
            <a:r>
              <a:rPr lang="en-US" sz="2800">
                <a:solidFill>
                  <a:schemeClr val="bg1"/>
                </a:solidFill>
                <a:effectLst>
                  <a:outerShdw blurRad="38100" dist="38100" dir="2700000" algn="tl">
                    <a:srgbClr val="000000"/>
                  </a:outerShdw>
                </a:effectLst>
              </a:rPr>
              <a:t>The backside dog must play cutback, boot and reverse before pursuing across the B Gap.  He is the second level chase player.</a:t>
            </a:r>
          </a:p>
          <a:p>
            <a:pPr>
              <a:lnSpc>
                <a:spcPct val="90000"/>
              </a:lnSpc>
            </a:pPr>
            <a:r>
              <a:rPr lang="en-US" sz="2800">
                <a:solidFill>
                  <a:schemeClr val="bg1"/>
                </a:solidFill>
                <a:effectLst>
                  <a:outerShdw blurRad="38100" dist="38100" dir="2700000" algn="tl">
                    <a:srgbClr val="000000"/>
                  </a:outerShdw>
                </a:effectLst>
              </a:rPr>
              <a:t>If you have an I’m here player, you can be aggressive on flow away. </a:t>
            </a:r>
          </a:p>
          <a:p>
            <a:pPr>
              <a:lnSpc>
                <a:spcPct val="90000"/>
              </a:lnSpc>
            </a:pPr>
            <a:r>
              <a:rPr lang="en-US" sz="2800">
                <a:solidFill>
                  <a:schemeClr val="bg1"/>
                </a:solidFill>
                <a:effectLst>
                  <a:outerShdw blurRad="38100" dist="38100" dir="2700000" algn="tl">
                    <a:srgbClr val="000000"/>
                  </a:outerShdw>
                </a:effectLst>
              </a:rPr>
              <a:t>We must declare a force player each play. </a:t>
            </a:r>
          </a:p>
          <a:p>
            <a:pPr>
              <a:lnSpc>
                <a:spcPct val="90000"/>
              </a:lnSpc>
              <a:buFontTx/>
              <a:buNone/>
            </a:pPr>
            <a:endParaRPr lang="en-US" sz="2800">
              <a:solidFill>
                <a:schemeClr val="bg1"/>
              </a:solidFill>
              <a:effectLst>
                <a:outerShdw blurRad="38100" dist="38100" dir="2700000" algn="tl">
                  <a:srgbClr val="000000"/>
                </a:outerShdw>
              </a:effectLst>
            </a:endParaRPr>
          </a:p>
        </p:txBody>
      </p:sp>
      <p:sp>
        <p:nvSpPr>
          <p:cNvPr id="23556" name="Line 4"/>
          <p:cNvSpPr>
            <a:spLocks noChangeShapeType="1"/>
          </p:cNvSpPr>
          <p:nvPr/>
        </p:nvSpPr>
        <p:spPr bwMode="auto">
          <a:xfrm>
            <a:off x="533400" y="1295400"/>
            <a:ext cx="8153400" cy="0"/>
          </a:xfrm>
          <a:prstGeom prst="line">
            <a:avLst/>
          </a:prstGeom>
          <a:noFill/>
          <a:ln w="9525">
            <a:solidFill>
              <a:schemeClr val="bg1"/>
            </a:solidFill>
            <a:round/>
            <a:headEnd/>
            <a:tailEnd/>
          </a:ln>
          <a:effectLst/>
        </p:spPr>
        <p:txBody>
          <a:bodyPr/>
          <a:lstStyle/>
          <a:p>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solidFill>
                  <a:schemeClr val="bg1"/>
                </a:solidFill>
                <a:effectLst>
                  <a:outerShdw blurRad="38100" dist="38100" dir="2700000" algn="tl">
                    <a:srgbClr val="000000"/>
                  </a:outerShdw>
                </a:effectLst>
              </a:rPr>
              <a:t>Attack, Collapse, Chase</a:t>
            </a:r>
          </a:p>
        </p:txBody>
      </p:sp>
      <p:sp>
        <p:nvSpPr>
          <p:cNvPr id="25603" name="Rectangle 3"/>
          <p:cNvSpPr>
            <a:spLocks noGrp="1" noChangeArrowheads="1"/>
          </p:cNvSpPr>
          <p:nvPr>
            <p:ph type="body" idx="1"/>
          </p:nvPr>
        </p:nvSpPr>
        <p:spPr/>
        <p:txBody>
          <a:bodyPr/>
          <a:lstStyle/>
          <a:p>
            <a:pPr>
              <a:lnSpc>
                <a:spcPct val="90000"/>
              </a:lnSpc>
            </a:pPr>
            <a:r>
              <a:rPr lang="en-US" sz="2800">
                <a:solidFill>
                  <a:schemeClr val="bg1"/>
                </a:solidFill>
                <a:effectLst>
                  <a:outerShdw blurRad="38100" dist="38100" dir="2700000" algn="tl">
                    <a:srgbClr val="000000"/>
                  </a:outerShdw>
                </a:effectLst>
              </a:rPr>
              <a:t>Attack players aim across the belt of the ball carrier.  They must fill space when the ball is forced inside.</a:t>
            </a:r>
          </a:p>
          <a:p>
            <a:pPr>
              <a:lnSpc>
                <a:spcPct val="90000"/>
              </a:lnSpc>
            </a:pPr>
            <a:r>
              <a:rPr lang="en-US" sz="2800">
                <a:solidFill>
                  <a:schemeClr val="bg1"/>
                </a:solidFill>
                <a:effectLst>
                  <a:outerShdw blurRad="38100" dist="38100" dir="2700000" algn="tl">
                    <a:srgbClr val="000000"/>
                  </a:outerShdw>
                </a:effectLst>
              </a:rPr>
              <a:t>The collapse players aim one yard inside the inside number of the ball player to play the cutback.  They can’t over pursue.</a:t>
            </a:r>
          </a:p>
          <a:p>
            <a:pPr>
              <a:lnSpc>
                <a:spcPct val="90000"/>
              </a:lnSpc>
            </a:pPr>
            <a:r>
              <a:rPr lang="en-US" sz="2800">
                <a:solidFill>
                  <a:schemeClr val="bg1"/>
                </a:solidFill>
                <a:effectLst>
                  <a:outerShdw blurRad="38100" dist="38100" dir="2700000" algn="tl">
                    <a:srgbClr val="000000"/>
                  </a:outerShdw>
                </a:effectLst>
              </a:rPr>
              <a:t>The Chase players are backside players.  They must play trap, counter, and reverse.  The Chase end must get as deep as the ball and take reverse away.  The chase backer and dog must not cross the A gap until they are sure.</a:t>
            </a:r>
          </a:p>
        </p:txBody>
      </p:sp>
      <p:sp>
        <p:nvSpPr>
          <p:cNvPr id="25604" name="Line 4"/>
          <p:cNvSpPr>
            <a:spLocks noChangeShapeType="1"/>
          </p:cNvSpPr>
          <p:nvPr/>
        </p:nvSpPr>
        <p:spPr bwMode="auto">
          <a:xfrm>
            <a:off x="533400" y="1371600"/>
            <a:ext cx="8153400" cy="0"/>
          </a:xfrm>
          <a:prstGeom prst="line">
            <a:avLst/>
          </a:prstGeom>
          <a:noFill/>
          <a:ln w="9525">
            <a:solidFill>
              <a:schemeClr val="bg1"/>
            </a:solidFill>
            <a:round/>
            <a:headEnd/>
            <a:tailEnd/>
          </a:ln>
          <a:effectLst/>
        </p:spPr>
        <p:txBody>
          <a:bodyPr/>
          <a:lstStyle/>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solidFill>
                  <a:schemeClr val="bg1"/>
                </a:solidFill>
              </a:rPr>
              <a:t>Making an I’m here call</a:t>
            </a:r>
          </a:p>
        </p:txBody>
      </p:sp>
      <p:pic>
        <p:nvPicPr>
          <p:cNvPr id="24580" name="Picture 4" descr="Bama"/>
          <p:cNvPicPr>
            <a:picLocks noGrp="1" noChangeAspect="1" noChangeArrowheads="1"/>
          </p:cNvPicPr>
          <p:nvPr>
            <p:ph type="body" idx="1"/>
          </p:nvPr>
        </p:nvPicPr>
        <p:blipFill>
          <a:blip r:embed="rId2"/>
          <a:srcRect/>
          <a:stretch>
            <a:fillRect/>
          </a:stretch>
        </p:blipFill>
        <p:spPr>
          <a:xfrm>
            <a:off x="1524000" y="1371600"/>
            <a:ext cx="6034088" cy="4525963"/>
          </a:xfrm>
          <a:noFill/>
          <a:ln>
            <a:solidFill>
              <a:schemeClr val="accent1"/>
            </a:solidFill>
          </a:ln>
        </p:spPr>
      </p:pic>
      <p:sp>
        <p:nvSpPr>
          <p:cNvPr id="24581" name="Oval 5"/>
          <p:cNvSpPr>
            <a:spLocks noChangeArrowheads="1"/>
          </p:cNvSpPr>
          <p:nvPr/>
        </p:nvSpPr>
        <p:spPr bwMode="auto">
          <a:xfrm>
            <a:off x="3429000" y="3810000"/>
            <a:ext cx="609600" cy="762000"/>
          </a:xfrm>
          <a:prstGeom prst="ellipse">
            <a:avLst/>
          </a:prstGeom>
          <a:noFill/>
          <a:ln w="9525">
            <a:solidFill>
              <a:schemeClr val="bg1"/>
            </a:solidFill>
            <a:round/>
            <a:headEnd/>
            <a:tailEnd/>
          </a:ln>
          <a:effectLst/>
        </p:spPr>
        <p:txBody>
          <a:bodyPr wrap="none" anchor="ctr"/>
          <a:lstStyle/>
          <a:p>
            <a:endParaRPr lang="en-US"/>
          </a:p>
        </p:txBody>
      </p:sp>
      <p:sp>
        <p:nvSpPr>
          <p:cNvPr id="24582" name="Line 6"/>
          <p:cNvSpPr>
            <a:spLocks noChangeShapeType="1"/>
          </p:cNvSpPr>
          <p:nvPr/>
        </p:nvSpPr>
        <p:spPr bwMode="auto">
          <a:xfrm flipV="1">
            <a:off x="3886200" y="3733800"/>
            <a:ext cx="685800" cy="381000"/>
          </a:xfrm>
          <a:prstGeom prst="line">
            <a:avLst/>
          </a:prstGeom>
          <a:noFill/>
          <a:ln w="9525">
            <a:solidFill>
              <a:schemeClr val="bg1"/>
            </a:solidFill>
            <a:round/>
            <a:headEnd/>
            <a:tailEnd type="triangle" w="med" len="med"/>
          </a:ln>
          <a:effectLst/>
        </p:spPr>
        <p:txBody>
          <a:bodyPr/>
          <a:lstStyle/>
          <a:p>
            <a:endParaRPr lang="en-US"/>
          </a:p>
        </p:txBody>
      </p:sp>
      <p:sp>
        <p:nvSpPr>
          <p:cNvPr id="24583" name="Text Box 7"/>
          <p:cNvSpPr txBox="1">
            <a:spLocks noChangeArrowheads="1"/>
          </p:cNvSpPr>
          <p:nvPr/>
        </p:nvSpPr>
        <p:spPr bwMode="auto">
          <a:xfrm>
            <a:off x="4292600" y="4229100"/>
            <a:ext cx="3124200" cy="925513"/>
          </a:xfrm>
          <a:prstGeom prst="rect">
            <a:avLst/>
          </a:prstGeom>
          <a:solidFill>
            <a:schemeClr val="bg1"/>
          </a:solidFill>
          <a:ln w="9525">
            <a:solidFill>
              <a:schemeClr val="tx1"/>
            </a:solidFill>
            <a:miter lim="800000"/>
            <a:headEnd/>
            <a:tailEnd/>
          </a:ln>
          <a:effectLst/>
        </p:spPr>
        <p:txBody>
          <a:bodyPr>
            <a:spAutoFit/>
          </a:bodyPr>
          <a:lstStyle/>
          <a:p>
            <a:pPr>
              <a:spcBef>
                <a:spcPct val="50000"/>
              </a:spcBef>
            </a:pPr>
            <a:r>
              <a:rPr lang="en-US"/>
              <a:t>The Hero alerts the Lou backer that he is an “I’m here player”</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b="1">
                <a:solidFill>
                  <a:schemeClr val="bg1"/>
                </a:solidFill>
                <a:effectLst>
                  <a:outerShdw blurRad="38100" dist="38100" dir="2700000" algn="tl">
                    <a:srgbClr val="000000"/>
                  </a:outerShdw>
                </a:effectLst>
              </a:rPr>
              <a:t>Understand Pursuit Rules</a:t>
            </a:r>
          </a:p>
        </p:txBody>
      </p:sp>
      <p:sp>
        <p:nvSpPr>
          <p:cNvPr id="28675" name="Rectangle 3"/>
          <p:cNvSpPr>
            <a:spLocks noGrp="1" noChangeArrowheads="1"/>
          </p:cNvSpPr>
          <p:nvPr>
            <p:ph type="body" idx="1"/>
          </p:nvPr>
        </p:nvSpPr>
        <p:spPr/>
        <p:txBody>
          <a:bodyPr/>
          <a:lstStyle/>
          <a:p>
            <a:pPr>
              <a:lnSpc>
                <a:spcPct val="80000"/>
              </a:lnSpc>
            </a:pPr>
            <a:r>
              <a:rPr lang="en-US" sz="2800">
                <a:solidFill>
                  <a:schemeClr val="bg1"/>
                </a:solidFill>
                <a:effectLst>
                  <a:outerShdw blurRad="38100" dist="38100" dir="2700000" algn="tl">
                    <a:srgbClr val="000000"/>
                  </a:outerShdw>
                </a:effectLst>
              </a:rPr>
              <a:t>The frontside backer and DE are the attack players.</a:t>
            </a:r>
          </a:p>
          <a:p>
            <a:pPr>
              <a:lnSpc>
                <a:spcPct val="80000"/>
              </a:lnSpc>
            </a:pPr>
            <a:r>
              <a:rPr lang="en-US" sz="2800">
                <a:solidFill>
                  <a:schemeClr val="bg1"/>
                </a:solidFill>
                <a:effectLst>
                  <a:outerShdw blurRad="38100" dist="38100" dir="2700000" algn="tl">
                    <a:srgbClr val="000000"/>
                  </a:outerShdw>
                </a:effectLst>
              </a:rPr>
              <a:t>The Nose and Mac play Collapse </a:t>
            </a:r>
          </a:p>
          <a:p>
            <a:pPr>
              <a:lnSpc>
                <a:spcPct val="80000"/>
              </a:lnSpc>
            </a:pPr>
            <a:r>
              <a:rPr lang="en-US" sz="2800">
                <a:solidFill>
                  <a:schemeClr val="bg1"/>
                </a:solidFill>
                <a:effectLst>
                  <a:outerShdw blurRad="38100" dist="38100" dir="2700000" algn="tl">
                    <a:srgbClr val="000000"/>
                  </a:outerShdw>
                </a:effectLst>
              </a:rPr>
              <a:t>The Backside Backer and End are the chase players.</a:t>
            </a:r>
          </a:p>
          <a:p>
            <a:pPr>
              <a:lnSpc>
                <a:spcPct val="80000"/>
              </a:lnSpc>
            </a:pPr>
            <a:r>
              <a:rPr lang="en-US" sz="2800">
                <a:solidFill>
                  <a:schemeClr val="bg1"/>
                </a:solidFill>
                <a:effectLst>
                  <a:outerShdw blurRad="38100" dist="38100" dir="2700000" algn="tl">
                    <a:srgbClr val="000000"/>
                  </a:outerShdw>
                </a:effectLst>
              </a:rPr>
              <a:t>We practice pursuit 10 minutes each day with no exceptions</a:t>
            </a:r>
          </a:p>
          <a:p>
            <a:pPr>
              <a:lnSpc>
                <a:spcPct val="80000"/>
              </a:lnSpc>
            </a:pPr>
            <a:r>
              <a:rPr lang="en-US" sz="2800">
                <a:solidFill>
                  <a:schemeClr val="bg1"/>
                </a:solidFill>
                <a:effectLst>
                  <a:outerShdw blurRad="38100" dist="38100" dir="2700000" algn="tl">
                    <a:srgbClr val="000000"/>
                  </a:outerShdw>
                </a:effectLst>
              </a:rPr>
              <a:t>We work sweep pursuit, power pursuit, and draw pursuit</a:t>
            </a:r>
          </a:p>
          <a:p>
            <a:pPr>
              <a:lnSpc>
                <a:spcPct val="80000"/>
              </a:lnSpc>
            </a:pPr>
            <a:r>
              <a:rPr lang="en-US" sz="2800">
                <a:solidFill>
                  <a:schemeClr val="bg1"/>
                </a:solidFill>
                <a:effectLst>
                  <a:outerShdw blurRad="38100" dist="38100" dir="2700000" algn="tl">
                    <a:srgbClr val="000000"/>
                  </a:outerShdw>
                </a:effectLst>
              </a:rPr>
              <a:t>Never run into or follow a player with your colored jersey!</a:t>
            </a:r>
          </a:p>
        </p:txBody>
      </p:sp>
      <p:sp>
        <p:nvSpPr>
          <p:cNvPr id="28676" name="Line 4"/>
          <p:cNvSpPr>
            <a:spLocks noChangeShapeType="1"/>
          </p:cNvSpPr>
          <p:nvPr/>
        </p:nvSpPr>
        <p:spPr bwMode="auto">
          <a:xfrm>
            <a:off x="457200" y="1524000"/>
            <a:ext cx="8153400" cy="0"/>
          </a:xfrm>
          <a:prstGeom prst="line">
            <a:avLst/>
          </a:prstGeom>
          <a:noFill/>
          <a:ln w="9525">
            <a:solidFill>
              <a:schemeClr val="bg1"/>
            </a:solidFill>
            <a:round/>
            <a:headEnd/>
            <a:tailEnd/>
          </a:ln>
          <a:effectLst/>
        </p:spPr>
        <p:txBody>
          <a:bodyPr/>
          <a:lstStyle/>
          <a:p>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b="1">
                <a:solidFill>
                  <a:schemeClr val="bg1"/>
                </a:solidFill>
                <a:effectLst>
                  <a:outerShdw blurRad="38100" dist="38100" dir="2700000" algn="tl">
                    <a:srgbClr val="000000"/>
                  </a:outerShdw>
                </a:effectLst>
              </a:rPr>
              <a:t>Pursuit Rules Illustrated</a:t>
            </a:r>
          </a:p>
        </p:txBody>
      </p:sp>
      <p:sp>
        <p:nvSpPr>
          <p:cNvPr id="41987" name="Text Box 3"/>
          <p:cNvSpPr txBox="1">
            <a:spLocks noChangeArrowheads="1"/>
          </p:cNvSpPr>
          <p:nvPr/>
        </p:nvSpPr>
        <p:spPr bwMode="auto">
          <a:xfrm>
            <a:off x="5715000" y="2971800"/>
            <a:ext cx="533400"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rPr>
              <a:t>E</a:t>
            </a:r>
          </a:p>
        </p:txBody>
      </p:sp>
      <p:sp>
        <p:nvSpPr>
          <p:cNvPr id="41988" name="Text Box 4"/>
          <p:cNvSpPr txBox="1">
            <a:spLocks noChangeArrowheads="1"/>
          </p:cNvSpPr>
          <p:nvPr/>
        </p:nvSpPr>
        <p:spPr bwMode="auto">
          <a:xfrm>
            <a:off x="2590800" y="2971800"/>
            <a:ext cx="533400"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rPr>
              <a:t>E</a:t>
            </a:r>
          </a:p>
        </p:txBody>
      </p:sp>
      <p:sp>
        <p:nvSpPr>
          <p:cNvPr id="41989" name="Text Box 5"/>
          <p:cNvSpPr txBox="1">
            <a:spLocks noChangeArrowheads="1"/>
          </p:cNvSpPr>
          <p:nvPr/>
        </p:nvSpPr>
        <p:spPr bwMode="auto">
          <a:xfrm>
            <a:off x="4191000" y="2971800"/>
            <a:ext cx="533400"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rPr>
              <a:t>N</a:t>
            </a:r>
          </a:p>
        </p:txBody>
      </p:sp>
      <p:sp>
        <p:nvSpPr>
          <p:cNvPr id="41990" name="Text Box 6"/>
          <p:cNvSpPr txBox="1">
            <a:spLocks noChangeArrowheads="1"/>
          </p:cNvSpPr>
          <p:nvPr/>
        </p:nvSpPr>
        <p:spPr bwMode="auto">
          <a:xfrm>
            <a:off x="5791200" y="3962400"/>
            <a:ext cx="533400"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rPr>
              <a:t>R</a:t>
            </a:r>
          </a:p>
        </p:txBody>
      </p:sp>
      <p:sp>
        <p:nvSpPr>
          <p:cNvPr id="41991" name="Text Box 7"/>
          <p:cNvSpPr txBox="1">
            <a:spLocks noChangeArrowheads="1"/>
          </p:cNvSpPr>
          <p:nvPr/>
        </p:nvSpPr>
        <p:spPr bwMode="auto">
          <a:xfrm>
            <a:off x="2438400" y="3962400"/>
            <a:ext cx="533400"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rPr>
              <a:t>L</a:t>
            </a:r>
          </a:p>
        </p:txBody>
      </p:sp>
      <p:sp>
        <p:nvSpPr>
          <p:cNvPr id="41992" name="Text Box 8"/>
          <p:cNvSpPr txBox="1">
            <a:spLocks noChangeArrowheads="1"/>
          </p:cNvSpPr>
          <p:nvPr/>
        </p:nvSpPr>
        <p:spPr bwMode="auto">
          <a:xfrm>
            <a:off x="4191000" y="3962400"/>
            <a:ext cx="533400"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rPr>
              <a:t>M</a:t>
            </a:r>
          </a:p>
        </p:txBody>
      </p:sp>
      <p:sp>
        <p:nvSpPr>
          <p:cNvPr id="41993" name="Oval 9"/>
          <p:cNvSpPr>
            <a:spLocks noChangeArrowheads="1"/>
          </p:cNvSpPr>
          <p:nvPr/>
        </p:nvSpPr>
        <p:spPr bwMode="auto">
          <a:xfrm>
            <a:off x="4191000" y="1447800"/>
            <a:ext cx="533400" cy="6858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1994" name="Line 10"/>
          <p:cNvSpPr>
            <a:spLocks noChangeShapeType="1"/>
          </p:cNvSpPr>
          <p:nvPr/>
        </p:nvSpPr>
        <p:spPr bwMode="auto">
          <a:xfrm>
            <a:off x="4724400" y="1752600"/>
            <a:ext cx="2438400" cy="381000"/>
          </a:xfrm>
          <a:prstGeom prst="line">
            <a:avLst/>
          </a:prstGeom>
          <a:noFill/>
          <a:ln w="9525">
            <a:solidFill>
              <a:srgbClr val="FFFF00"/>
            </a:solidFill>
            <a:round/>
            <a:headEnd/>
            <a:tailEnd type="triangle" w="med" len="med"/>
          </a:ln>
          <a:effectLst/>
        </p:spPr>
        <p:txBody>
          <a:bodyPr/>
          <a:lstStyle/>
          <a:p>
            <a:endParaRPr lang="en-US"/>
          </a:p>
        </p:txBody>
      </p:sp>
      <p:sp>
        <p:nvSpPr>
          <p:cNvPr id="41995" name="Text Box 11"/>
          <p:cNvSpPr txBox="1">
            <a:spLocks noChangeArrowheads="1"/>
          </p:cNvSpPr>
          <p:nvPr/>
        </p:nvSpPr>
        <p:spPr bwMode="auto">
          <a:xfrm>
            <a:off x="7391400" y="3962400"/>
            <a:ext cx="533400"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rPr>
              <a:t>H</a:t>
            </a:r>
          </a:p>
        </p:txBody>
      </p:sp>
      <p:sp>
        <p:nvSpPr>
          <p:cNvPr id="41996" name="Text Box 12"/>
          <p:cNvSpPr txBox="1">
            <a:spLocks noChangeArrowheads="1"/>
          </p:cNvSpPr>
          <p:nvPr/>
        </p:nvSpPr>
        <p:spPr bwMode="auto">
          <a:xfrm>
            <a:off x="1143000" y="3886200"/>
            <a:ext cx="533400"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rPr>
              <a:t>$</a:t>
            </a:r>
          </a:p>
        </p:txBody>
      </p:sp>
      <p:sp>
        <p:nvSpPr>
          <p:cNvPr id="41997" name="Line 13"/>
          <p:cNvSpPr>
            <a:spLocks noChangeShapeType="1"/>
          </p:cNvSpPr>
          <p:nvPr/>
        </p:nvSpPr>
        <p:spPr bwMode="auto">
          <a:xfrm flipH="1" flipV="1">
            <a:off x="7543800" y="2362200"/>
            <a:ext cx="152400" cy="1828800"/>
          </a:xfrm>
          <a:prstGeom prst="line">
            <a:avLst/>
          </a:prstGeom>
          <a:noFill/>
          <a:ln w="9525">
            <a:solidFill>
              <a:schemeClr val="bg1"/>
            </a:solidFill>
            <a:round/>
            <a:headEnd/>
            <a:tailEnd type="triangle" w="med" len="med"/>
          </a:ln>
          <a:effectLst/>
        </p:spPr>
        <p:txBody>
          <a:bodyPr/>
          <a:lstStyle/>
          <a:p>
            <a:endParaRPr lang="en-US"/>
          </a:p>
        </p:txBody>
      </p:sp>
      <p:sp>
        <p:nvSpPr>
          <p:cNvPr id="41998" name="Line 14"/>
          <p:cNvSpPr>
            <a:spLocks noChangeShapeType="1"/>
          </p:cNvSpPr>
          <p:nvPr/>
        </p:nvSpPr>
        <p:spPr bwMode="auto">
          <a:xfrm flipV="1">
            <a:off x="6019800" y="2819400"/>
            <a:ext cx="0" cy="304800"/>
          </a:xfrm>
          <a:prstGeom prst="line">
            <a:avLst/>
          </a:prstGeom>
          <a:noFill/>
          <a:ln w="9525">
            <a:solidFill>
              <a:schemeClr val="bg1"/>
            </a:solidFill>
            <a:round/>
            <a:headEnd/>
            <a:tailEnd/>
          </a:ln>
          <a:effectLst/>
        </p:spPr>
        <p:txBody>
          <a:bodyPr/>
          <a:lstStyle/>
          <a:p>
            <a:endParaRPr lang="en-US"/>
          </a:p>
        </p:txBody>
      </p:sp>
      <p:sp>
        <p:nvSpPr>
          <p:cNvPr id="41999" name="Line 15"/>
          <p:cNvSpPr>
            <a:spLocks noChangeShapeType="1"/>
          </p:cNvSpPr>
          <p:nvPr/>
        </p:nvSpPr>
        <p:spPr bwMode="auto">
          <a:xfrm flipV="1">
            <a:off x="6019800" y="2514600"/>
            <a:ext cx="685800" cy="304800"/>
          </a:xfrm>
          <a:prstGeom prst="line">
            <a:avLst/>
          </a:prstGeom>
          <a:noFill/>
          <a:ln w="9525">
            <a:solidFill>
              <a:schemeClr val="bg1"/>
            </a:solidFill>
            <a:round/>
            <a:headEnd/>
            <a:tailEnd type="triangle" w="med" len="med"/>
          </a:ln>
          <a:effectLst/>
        </p:spPr>
        <p:txBody>
          <a:bodyPr/>
          <a:lstStyle/>
          <a:p>
            <a:endParaRPr lang="en-US"/>
          </a:p>
        </p:txBody>
      </p:sp>
      <p:sp>
        <p:nvSpPr>
          <p:cNvPr id="42000" name="Line 16"/>
          <p:cNvSpPr>
            <a:spLocks noChangeShapeType="1"/>
          </p:cNvSpPr>
          <p:nvPr/>
        </p:nvSpPr>
        <p:spPr bwMode="auto">
          <a:xfrm flipH="1" flipV="1">
            <a:off x="5867400" y="3810000"/>
            <a:ext cx="76200" cy="304800"/>
          </a:xfrm>
          <a:prstGeom prst="line">
            <a:avLst/>
          </a:prstGeom>
          <a:noFill/>
          <a:ln w="9525">
            <a:solidFill>
              <a:schemeClr val="bg1"/>
            </a:solidFill>
            <a:round/>
            <a:headEnd/>
            <a:tailEnd/>
          </a:ln>
          <a:effectLst/>
        </p:spPr>
        <p:txBody>
          <a:bodyPr/>
          <a:lstStyle/>
          <a:p>
            <a:endParaRPr lang="en-US"/>
          </a:p>
        </p:txBody>
      </p:sp>
      <p:sp>
        <p:nvSpPr>
          <p:cNvPr id="42001" name="Line 17"/>
          <p:cNvSpPr>
            <a:spLocks noChangeShapeType="1"/>
          </p:cNvSpPr>
          <p:nvPr/>
        </p:nvSpPr>
        <p:spPr bwMode="auto">
          <a:xfrm flipV="1">
            <a:off x="5867400" y="3048000"/>
            <a:ext cx="990600" cy="762000"/>
          </a:xfrm>
          <a:prstGeom prst="line">
            <a:avLst/>
          </a:prstGeom>
          <a:noFill/>
          <a:ln w="9525">
            <a:solidFill>
              <a:schemeClr val="bg1"/>
            </a:solidFill>
            <a:round/>
            <a:headEnd/>
            <a:tailEnd type="triangle" w="med" len="med"/>
          </a:ln>
          <a:effectLst/>
        </p:spPr>
        <p:txBody>
          <a:bodyPr/>
          <a:lstStyle/>
          <a:p>
            <a:endParaRPr lang="en-US"/>
          </a:p>
        </p:txBody>
      </p:sp>
      <p:sp>
        <p:nvSpPr>
          <p:cNvPr id="42002" name="Line 18"/>
          <p:cNvSpPr>
            <a:spLocks noChangeShapeType="1"/>
          </p:cNvSpPr>
          <p:nvPr/>
        </p:nvSpPr>
        <p:spPr bwMode="auto">
          <a:xfrm flipV="1">
            <a:off x="4419600" y="2895600"/>
            <a:ext cx="0" cy="304800"/>
          </a:xfrm>
          <a:prstGeom prst="line">
            <a:avLst/>
          </a:prstGeom>
          <a:noFill/>
          <a:ln w="9525">
            <a:solidFill>
              <a:schemeClr val="bg1"/>
            </a:solidFill>
            <a:round/>
            <a:headEnd/>
            <a:tailEnd/>
          </a:ln>
          <a:effectLst/>
        </p:spPr>
        <p:txBody>
          <a:bodyPr/>
          <a:lstStyle/>
          <a:p>
            <a:endParaRPr lang="en-US"/>
          </a:p>
        </p:txBody>
      </p:sp>
      <p:sp>
        <p:nvSpPr>
          <p:cNvPr id="42003" name="Line 19"/>
          <p:cNvSpPr>
            <a:spLocks noChangeShapeType="1"/>
          </p:cNvSpPr>
          <p:nvPr/>
        </p:nvSpPr>
        <p:spPr bwMode="auto">
          <a:xfrm flipV="1">
            <a:off x="4419600" y="2667000"/>
            <a:ext cx="1143000" cy="228600"/>
          </a:xfrm>
          <a:prstGeom prst="line">
            <a:avLst/>
          </a:prstGeom>
          <a:noFill/>
          <a:ln w="9525">
            <a:solidFill>
              <a:schemeClr val="bg1"/>
            </a:solidFill>
            <a:round/>
            <a:headEnd/>
            <a:tailEnd type="triangle" w="med" len="med"/>
          </a:ln>
          <a:effectLst/>
        </p:spPr>
        <p:txBody>
          <a:bodyPr/>
          <a:lstStyle/>
          <a:p>
            <a:endParaRPr lang="en-US"/>
          </a:p>
        </p:txBody>
      </p:sp>
      <p:sp>
        <p:nvSpPr>
          <p:cNvPr id="42004" name="Line 20"/>
          <p:cNvSpPr>
            <a:spLocks noChangeShapeType="1"/>
          </p:cNvSpPr>
          <p:nvPr/>
        </p:nvSpPr>
        <p:spPr bwMode="auto">
          <a:xfrm flipV="1">
            <a:off x="4419600" y="3810000"/>
            <a:ext cx="0" cy="304800"/>
          </a:xfrm>
          <a:prstGeom prst="line">
            <a:avLst/>
          </a:prstGeom>
          <a:noFill/>
          <a:ln w="9525">
            <a:solidFill>
              <a:schemeClr val="bg1"/>
            </a:solidFill>
            <a:round/>
            <a:headEnd/>
            <a:tailEnd/>
          </a:ln>
          <a:effectLst/>
        </p:spPr>
        <p:txBody>
          <a:bodyPr/>
          <a:lstStyle/>
          <a:p>
            <a:endParaRPr lang="en-US"/>
          </a:p>
        </p:txBody>
      </p:sp>
      <p:sp>
        <p:nvSpPr>
          <p:cNvPr id="42005" name="Line 21"/>
          <p:cNvSpPr>
            <a:spLocks noChangeShapeType="1"/>
          </p:cNvSpPr>
          <p:nvPr/>
        </p:nvSpPr>
        <p:spPr bwMode="auto">
          <a:xfrm flipV="1">
            <a:off x="4419600" y="3505200"/>
            <a:ext cx="1219200" cy="304800"/>
          </a:xfrm>
          <a:prstGeom prst="line">
            <a:avLst/>
          </a:prstGeom>
          <a:noFill/>
          <a:ln w="9525">
            <a:solidFill>
              <a:schemeClr val="bg1"/>
            </a:solidFill>
            <a:round/>
            <a:headEnd/>
            <a:tailEnd type="triangle" w="med" len="med"/>
          </a:ln>
          <a:effectLst/>
        </p:spPr>
        <p:txBody>
          <a:bodyPr/>
          <a:lstStyle/>
          <a:p>
            <a:endParaRPr lang="en-US"/>
          </a:p>
        </p:txBody>
      </p:sp>
      <p:sp>
        <p:nvSpPr>
          <p:cNvPr id="42006" name="Line 22"/>
          <p:cNvSpPr>
            <a:spLocks noChangeShapeType="1"/>
          </p:cNvSpPr>
          <p:nvPr/>
        </p:nvSpPr>
        <p:spPr bwMode="auto">
          <a:xfrm flipV="1">
            <a:off x="2819400" y="2743200"/>
            <a:ext cx="0" cy="381000"/>
          </a:xfrm>
          <a:prstGeom prst="line">
            <a:avLst/>
          </a:prstGeom>
          <a:noFill/>
          <a:ln w="9525">
            <a:solidFill>
              <a:schemeClr val="bg1"/>
            </a:solidFill>
            <a:round/>
            <a:headEnd/>
            <a:tailEnd/>
          </a:ln>
          <a:effectLst/>
        </p:spPr>
        <p:txBody>
          <a:bodyPr/>
          <a:lstStyle/>
          <a:p>
            <a:endParaRPr lang="en-US"/>
          </a:p>
        </p:txBody>
      </p:sp>
      <p:sp>
        <p:nvSpPr>
          <p:cNvPr id="42007" name="Line 23"/>
          <p:cNvSpPr>
            <a:spLocks noChangeShapeType="1"/>
          </p:cNvSpPr>
          <p:nvPr/>
        </p:nvSpPr>
        <p:spPr bwMode="auto">
          <a:xfrm flipV="1">
            <a:off x="2819400" y="2209800"/>
            <a:ext cx="609600" cy="533400"/>
          </a:xfrm>
          <a:prstGeom prst="line">
            <a:avLst/>
          </a:prstGeom>
          <a:noFill/>
          <a:ln w="9525">
            <a:solidFill>
              <a:schemeClr val="bg1"/>
            </a:solidFill>
            <a:round/>
            <a:headEnd/>
            <a:tailEnd/>
          </a:ln>
          <a:effectLst/>
        </p:spPr>
        <p:txBody>
          <a:bodyPr/>
          <a:lstStyle/>
          <a:p>
            <a:endParaRPr lang="en-US"/>
          </a:p>
        </p:txBody>
      </p:sp>
      <p:sp>
        <p:nvSpPr>
          <p:cNvPr id="42008" name="Line 24"/>
          <p:cNvSpPr>
            <a:spLocks noChangeShapeType="1"/>
          </p:cNvSpPr>
          <p:nvPr/>
        </p:nvSpPr>
        <p:spPr bwMode="auto">
          <a:xfrm>
            <a:off x="3416300" y="2209800"/>
            <a:ext cx="990600" cy="76200"/>
          </a:xfrm>
          <a:prstGeom prst="line">
            <a:avLst/>
          </a:prstGeom>
          <a:noFill/>
          <a:ln w="9525">
            <a:solidFill>
              <a:schemeClr val="bg1"/>
            </a:solidFill>
            <a:round/>
            <a:headEnd/>
            <a:tailEnd type="triangle" w="med" len="med"/>
          </a:ln>
          <a:effectLst/>
        </p:spPr>
        <p:txBody>
          <a:bodyPr/>
          <a:lstStyle/>
          <a:p>
            <a:endParaRPr lang="en-US"/>
          </a:p>
        </p:txBody>
      </p:sp>
      <p:sp>
        <p:nvSpPr>
          <p:cNvPr id="42009" name="Line 25"/>
          <p:cNvSpPr>
            <a:spLocks noChangeShapeType="1"/>
          </p:cNvSpPr>
          <p:nvPr/>
        </p:nvSpPr>
        <p:spPr bwMode="auto">
          <a:xfrm flipV="1">
            <a:off x="2667000" y="3810000"/>
            <a:ext cx="228600" cy="381000"/>
          </a:xfrm>
          <a:prstGeom prst="line">
            <a:avLst/>
          </a:prstGeom>
          <a:noFill/>
          <a:ln w="9525">
            <a:solidFill>
              <a:schemeClr val="bg1"/>
            </a:solidFill>
            <a:round/>
            <a:headEnd/>
            <a:tailEnd/>
          </a:ln>
          <a:effectLst/>
        </p:spPr>
        <p:txBody>
          <a:bodyPr/>
          <a:lstStyle/>
          <a:p>
            <a:endParaRPr lang="en-US"/>
          </a:p>
        </p:txBody>
      </p:sp>
      <p:sp>
        <p:nvSpPr>
          <p:cNvPr id="42010" name="Line 26"/>
          <p:cNvSpPr>
            <a:spLocks noChangeShapeType="1"/>
          </p:cNvSpPr>
          <p:nvPr/>
        </p:nvSpPr>
        <p:spPr bwMode="auto">
          <a:xfrm flipV="1">
            <a:off x="2895600" y="3581400"/>
            <a:ext cx="914400" cy="228600"/>
          </a:xfrm>
          <a:prstGeom prst="line">
            <a:avLst/>
          </a:prstGeom>
          <a:noFill/>
          <a:ln w="9525">
            <a:solidFill>
              <a:schemeClr val="bg1"/>
            </a:solidFill>
            <a:round/>
            <a:headEnd/>
            <a:tailEnd/>
          </a:ln>
          <a:effectLst/>
        </p:spPr>
        <p:txBody>
          <a:bodyPr/>
          <a:lstStyle/>
          <a:p>
            <a:endParaRPr lang="en-US"/>
          </a:p>
        </p:txBody>
      </p:sp>
      <p:sp>
        <p:nvSpPr>
          <p:cNvPr id="42011" name="Line 27"/>
          <p:cNvSpPr>
            <a:spLocks noChangeShapeType="1"/>
          </p:cNvSpPr>
          <p:nvPr/>
        </p:nvSpPr>
        <p:spPr bwMode="auto">
          <a:xfrm>
            <a:off x="3810000" y="3581400"/>
            <a:ext cx="533400" cy="0"/>
          </a:xfrm>
          <a:prstGeom prst="line">
            <a:avLst/>
          </a:prstGeom>
          <a:noFill/>
          <a:ln w="9525">
            <a:solidFill>
              <a:schemeClr val="bg1"/>
            </a:solidFill>
            <a:round/>
            <a:headEnd/>
            <a:tailEnd type="triangle" w="med" len="med"/>
          </a:ln>
          <a:effectLst/>
        </p:spPr>
        <p:txBody>
          <a:bodyPr/>
          <a:lstStyle/>
          <a:p>
            <a:endParaRPr lang="en-US"/>
          </a:p>
        </p:txBody>
      </p:sp>
      <p:sp>
        <p:nvSpPr>
          <p:cNvPr id="42012" name="Line 28"/>
          <p:cNvSpPr>
            <a:spLocks noChangeShapeType="1"/>
          </p:cNvSpPr>
          <p:nvPr/>
        </p:nvSpPr>
        <p:spPr bwMode="auto">
          <a:xfrm flipV="1">
            <a:off x="1371600" y="3632200"/>
            <a:ext cx="50800" cy="406400"/>
          </a:xfrm>
          <a:prstGeom prst="line">
            <a:avLst/>
          </a:prstGeom>
          <a:noFill/>
          <a:ln w="9525">
            <a:solidFill>
              <a:schemeClr val="bg1"/>
            </a:solidFill>
            <a:round/>
            <a:headEnd/>
            <a:tailEnd/>
          </a:ln>
          <a:effectLst/>
        </p:spPr>
        <p:txBody>
          <a:bodyPr/>
          <a:lstStyle/>
          <a:p>
            <a:endParaRPr lang="en-US"/>
          </a:p>
        </p:txBody>
      </p:sp>
      <p:sp>
        <p:nvSpPr>
          <p:cNvPr id="42013" name="Line 29"/>
          <p:cNvSpPr>
            <a:spLocks noChangeShapeType="1"/>
          </p:cNvSpPr>
          <p:nvPr/>
        </p:nvSpPr>
        <p:spPr bwMode="auto">
          <a:xfrm flipV="1">
            <a:off x="1409700" y="3492500"/>
            <a:ext cx="787400" cy="127000"/>
          </a:xfrm>
          <a:prstGeom prst="line">
            <a:avLst/>
          </a:prstGeom>
          <a:noFill/>
          <a:ln w="9525">
            <a:solidFill>
              <a:schemeClr val="bg1"/>
            </a:solidFill>
            <a:round/>
            <a:headEnd/>
            <a:tailEnd/>
          </a:ln>
          <a:effectLst/>
        </p:spPr>
        <p:txBody>
          <a:bodyPr/>
          <a:lstStyle/>
          <a:p>
            <a:endParaRPr lang="en-US"/>
          </a:p>
        </p:txBody>
      </p:sp>
      <p:sp>
        <p:nvSpPr>
          <p:cNvPr id="42014" name="Line 30"/>
          <p:cNvSpPr>
            <a:spLocks noChangeShapeType="1"/>
          </p:cNvSpPr>
          <p:nvPr/>
        </p:nvSpPr>
        <p:spPr bwMode="auto">
          <a:xfrm>
            <a:off x="2197100" y="3492500"/>
            <a:ext cx="838200" cy="215900"/>
          </a:xfrm>
          <a:prstGeom prst="line">
            <a:avLst/>
          </a:prstGeom>
          <a:noFill/>
          <a:ln w="9525">
            <a:solidFill>
              <a:schemeClr val="bg1"/>
            </a:solidFill>
            <a:round/>
            <a:headEnd/>
            <a:tailEnd type="triangle" w="med" len="med"/>
          </a:ln>
          <a:effectLst/>
        </p:spPr>
        <p:txBody>
          <a:bodyPr/>
          <a:lstStyle/>
          <a:p>
            <a:endParaRPr lang="en-US"/>
          </a:p>
        </p:txBody>
      </p:sp>
      <p:sp>
        <p:nvSpPr>
          <p:cNvPr id="42015" name="Text Box 31"/>
          <p:cNvSpPr txBox="1">
            <a:spLocks noChangeArrowheads="1"/>
          </p:cNvSpPr>
          <p:nvPr/>
        </p:nvSpPr>
        <p:spPr bwMode="auto">
          <a:xfrm>
            <a:off x="1447800" y="5105400"/>
            <a:ext cx="6858000" cy="822325"/>
          </a:xfrm>
          <a:prstGeom prst="rect">
            <a:avLst/>
          </a:prstGeom>
          <a:noFill/>
          <a:ln w="9525">
            <a:noFill/>
            <a:miter lim="800000"/>
            <a:headEnd/>
            <a:tailEnd/>
          </a:ln>
          <a:effectLst/>
        </p:spPr>
        <p:txBody>
          <a:bodyPr>
            <a:spAutoFit/>
          </a:bodyPr>
          <a:lstStyle/>
          <a:p>
            <a:pPr>
              <a:spcBef>
                <a:spcPct val="50000"/>
              </a:spcBef>
            </a:pPr>
            <a:r>
              <a:rPr lang="en-US" sz="2400">
                <a:solidFill>
                  <a:schemeClr val="bg1"/>
                </a:solidFill>
              </a:rPr>
              <a:t>This Illustration gives you a look at the angles for a sweep/edge run.</a:t>
            </a:r>
          </a:p>
        </p:txBody>
      </p:sp>
      <p:sp>
        <p:nvSpPr>
          <p:cNvPr id="42016" name="Rectangle 32"/>
          <p:cNvSpPr>
            <a:spLocks noChangeArrowheads="1"/>
          </p:cNvSpPr>
          <p:nvPr/>
        </p:nvSpPr>
        <p:spPr bwMode="auto">
          <a:xfrm>
            <a:off x="1066800" y="1295400"/>
            <a:ext cx="7315200" cy="3581400"/>
          </a:xfrm>
          <a:prstGeom prst="rect">
            <a:avLst/>
          </a:prstGeom>
          <a:noFill/>
          <a:ln w="9525">
            <a:solidFill>
              <a:schemeClr val="bg1"/>
            </a:solidFill>
            <a:miter lim="800000"/>
            <a:headEnd/>
            <a:tailEnd/>
          </a:ln>
          <a:effectLst/>
        </p:spPr>
        <p:txBody>
          <a:bodyPr wrap="none" anchor="ctr"/>
          <a:lstStyle/>
          <a:p>
            <a:endParaRPr lang="en-US"/>
          </a:p>
        </p:txBody>
      </p:sp>
      <p:sp>
        <p:nvSpPr>
          <p:cNvPr id="42017" name="Text Box 33"/>
          <p:cNvSpPr txBox="1">
            <a:spLocks noChangeArrowheads="1"/>
          </p:cNvSpPr>
          <p:nvPr/>
        </p:nvSpPr>
        <p:spPr bwMode="auto">
          <a:xfrm>
            <a:off x="6248400" y="2209800"/>
            <a:ext cx="914400" cy="366713"/>
          </a:xfrm>
          <a:prstGeom prst="rect">
            <a:avLst/>
          </a:prstGeom>
          <a:noFill/>
          <a:ln w="9525">
            <a:noFill/>
            <a:miter lim="800000"/>
            <a:headEnd/>
            <a:tailEnd/>
          </a:ln>
          <a:effectLst/>
        </p:spPr>
        <p:txBody>
          <a:bodyPr>
            <a:spAutoFit/>
          </a:bodyPr>
          <a:lstStyle/>
          <a:p>
            <a:pPr>
              <a:spcBef>
                <a:spcPct val="50000"/>
              </a:spcBef>
            </a:pPr>
            <a:r>
              <a:rPr lang="en-US">
                <a:solidFill>
                  <a:schemeClr val="bg1"/>
                </a:solidFill>
              </a:rPr>
              <a:t>Attack</a:t>
            </a:r>
          </a:p>
        </p:txBody>
      </p:sp>
      <p:sp>
        <p:nvSpPr>
          <p:cNvPr id="42018" name="Text Box 34"/>
          <p:cNvSpPr txBox="1">
            <a:spLocks noChangeArrowheads="1"/>
          </p:cNvSpPr>
          <p:nvPr/>
        </p:nvSpPr>
        <p:spPr bwMode="auto">
          <a:xfrm>
            <a:off x="6019800" y="3733800"/>
            <a:ext cx="914400" cy="366713"/>
          </a:xfrm>
          <a:prstGeom prst="rect">
            <a:avLst/>
          </a:prstGeom>
          <a:noFill/>
          <a:ln w="9525">
            <a:noFill/>
            <a:miter lim="800000"/>
            <a:headEnd/>
            <a:tailEnd/>
          </a:ln>
          <a:effectLst/>
        </p:spPr>
        <p:txBody>
          <a:bodyPr>
            <a:spAutoFit/>
          </a:bodyPr>
          <a:lstStyle/>
          <a:p>
            <a:pPr>
              <a:spcBef>
                <a:spcPct val="50000"/>
              </a:spcBef>
            </a:pPr>
            <a:r>
              <a:rPr lang="en-US">
                <a:solidFill>
                  <a:schemeClr val="bg1"/>
                </a:solidFill>
              </a:rPr>
              <a:t>Attack</a:t>
            </a:r>
          </a:p>
        </p:txBody>
      </p:sp>
      <p:sp>
        <p:nvSpPr>
          <p:cNvPr id="42019" name="Text Box 35"/>
          <p:cNvSpPr txBox="1">
            <a:spLocks noChangeArrowheads="1"/>
          </p:cNvSpPr>
          <p:nvPr/>
        </p:nvSpPr>
        <p:spPr bwMode="auto">
          <a:xfrm>
            <a:off x="3860800" y="2514600"/>
            <a:ext cx="1143000" cy="366713"/>
          </a:xfrm>
          <a:prstGeom prst="rect">
            <a:avLst/>
          </a:prstGeom>
          <a:noFill/>
          <a:ln w="9525">
            <a:noFill/>
            <a:miter lim="800000"/>
            <a:headEnd/>
            <a:tailEnd/>
          </a:ln>
          <a:effectLst/>
        </p:spPr>
        <p:txBody>
          <a:bodyPr>
            <a:spAutoFit/>
          </a:bodyPr>
          <a:lstStyle/>
          <a:p>
            <a:pPr>
              <a:spcBef>
                <a:spcPct val="50000"/>
              </a:spcBef>
            </a:pPr>
            <a:r>
              <a:rPr lang="en-US">
                <a:solidFill>
                  <a:schemeClr val="bg1"/>
                </a:solidFill>
              </a:rPr>
              <a:t>Collapse</a:t>
            </a:r>
          </a:p>
        </p:txBody>
      </p:sp>
      <p:sp>
        <p:nvSpPr>
          <p:cNvPr id="42020" name="Text Box 36"/>
          <p:cNvSpPr txBox="1">
            <a:spLocks noChangeArrowheads="1"/>
          </p:cNvSpPr>
          <p:nvPr/>
        </p:nvSpPr>
        <p:spPr bwMode="auto">
          <a:xfrm>
            <a:off x="4038600" y="4419600"/>
            <a:ext cx="1219200" cy="366713"/>
          </a:xfrm>
          <a:prstGeom prst="rect">
            <a:avLst/>
          </a:prstGeom>
          <a:noFill/>
          <a:ln w="9525">
            <a:noFill/>
            <a:miter lim="800000"/>
            <a:headEnd/>
            <a:tailEnd/>
          </a:ln>
          <a:effectLst/>
        </p:spPr>
        <p:txBody>
          <a:bodyPr>
            <a:spAutoFit/>
          </a:bodyPr>
          <a:lstStyle/>
          <a:p>
            <a:pPr>
              <a:spcBef>
                <a:spcPct val="50000"/>
              </a:spcBef>
            </a:pPr>
            <a:r>
              <a:rPr lang="en-US">
                <a:solidFill>
                  <a:schemeClr val="bg1"/>
                </a:solidFill>
              </a:rPr>
              <a:t>Collapse</a:t>
            </a:r>
          </a:p>
        </p:txBody>
      </p:sp>
      <p:sp>
        <p:nvSpPr>
          <p:cNvPr id="42021" name="Text Box 37"/>
          <p:cNvSpPr txBox="1">
            <a:spLocks noChangeArrowheads="1"/>
          </p:cNvSpPr>
          <p:nvPr/>
        </p:nvSpPr>
        <p:spPr bwMode="auto">
          <a:xfrm>
            <a:off x="1447800" y="2590800"/>
            <a:ext cx="1752600" cy="366713"/>
          </a:xfrm>
          <a:prstGeom prst="rect">
            <a:avLst/>
          </a:prstGeom>
          <a:noFill/>
          <a:ln w="9525">
            <a:noFill/>
            <a:miter lim="800000"/>
            <a:headEnd/>
            <a:tailEnd/>
          </a:ln>
          <a:effectLst/>
        </p:spPr>
        <p:txBody>
          <a:bodyPr>
            <a:spAutoFit/>
          </a:bodyPr>
          <a:lstStyle/>
          <a:p>
            <a:pPr>
              <a:spcBef>
                <a:spcPct val="50000"/>
              </a:spcBef>
            </a:pPr>
            <a:r>
              <a:rPr lang="en-US">
                <a:solidFill>
                  <a:schemeClr val="bg1"/>
                </a:solidFill>
              </a:rPr>
              <a:t>Chase Contain</a:t>
            </a:r>
          </a:p>
        </p:txBody>
      </p:sp>
      <p:sp>
        <p:nvSpPr>
          <p:cNvPr id="42022" name="Text Box 38"/>
          <p:cNvSpPr txBox="1">
            <a:spLocks noChangeArrowheads="1"/>
          </p:cNvSpPr>
          <p:nvPr/>
        </p:nvSpPr>
        <p:spPr bwMode="auto">
          <a:xfrm>
            <a:off x="1447800" y="3733800"/>
            <a:ext cx="1371600" cy="641350"/>
          </a:xfrm>
          <a:prstGeom prst="rect">
            <a:avLst/>
          </a:prstGeom>
          <a:noFill/>
          <a:ln w="9525">
            <a:noFill/>
            <a:miter lim="800000"/>
            <a:headEnd/>
            <a:tailEnd/>
          </a:ln>
          <a:effectLst/>
        </p:spPr>
        <p:txBody>
          <a:bodyPr>
            <a:spAutoFit/>
          </a:bodyPr>
          <a:lstStyle/>
          <a:p>
            <a:pPr>
              <a:spcBef>
                <a:spcPct val="50000"/>
              </a:spcBef>
            </a:pPr>
            <a:r>
              <a:rPr lang="en-US">
                <a:solidFill>
                  <a:schemeClr val="bg1"/>
                </a:solidFill>
              </a:rPr>
              <a:t>2</a:t>
            </a:r>
            <a:r>
              <a:rPr lang="en-US" baseline="30000">
                <a:solidFill>
                  <a:schemeClr val="bg1"/>
                </a:solidFill>
              </a:rPr>
              <a:t>nd</a:t>
            </a:r>
            <a:r>
              <a:rPr lang="en-US">
                <a:solidFill>
                  <a:schemeClr val="bg1"/>
                </a:solidFill>
              </a:rPr>
              <a:t> level Chase</a:t>
            </a:r>
          </a:p>
        </p:txBody>
      </p:sp>
      <p:sp>
        <p:nvSpPr>
          <p:cNvPr id="42023" name="Text Box 39"/>
          <p:cNvSpPr txBox="1">
            <a:spLocks noChangeArrowheads="1"/>
          </p:cNvSpPr>
          <p:nvPr/>
        </p:nvSpPr>
        <p:spPr bwMode="auto">
          <a:xfrm>
            <a:off x="2667000" y="4267200"/>
            <a:ext cx="990600" cy="366713"/>
          </a:xfrm>
          <a:prstGeom prst="rect">
            <a:avLst/>
          </a:prstGeom>
          <a:noFill/>
          <a:ln w="9525">
            <a:noFill/>
            <a:miter lim="800000"/>
            <a:headEnd/>
            <a:tailEnd/>
          </a:ln>
          <a:effectLst/>
        </p:spPr>
        <p:txBody>
          <a:bodyPr>
            <a:spAutoFit/>
          </a:bodyPr>
          <a:lstStyle/>
          <a:p>
            <a:pPr>
              <a:spcBef>
                <a:spcPct val="50000"/>
              </a:spcBef>
            </a:pPr>
            <a:r>
              <a:rPr lang="en-US">
                <a:solidFill>
                  <a:schemeClr val="bg1"/>
                </a:solidFill>
              </a:rPr>
              <a:t>Chase</a:t>
            </a:r>
          </a:p>
        </p:txBody>
      </p:sp>
      <p:sp>
        <p:nvSpPr>
          <p:cNvPr id="42024" name="Text Box 40"/>
          <p:cNvSpPr txBox="1">
            <a:spLocks noChangeArrowheads="1"/>
          </p:cNvSpPr>
          <p:nvPr/>
        </p:nvSpPr>
        <p:spPr bwMode="auto">
          <a:xfrm>
            <a:off x="7391400" y="2895600"/>
            <a:ext cx="914400" cy="366713"/>
          </a:xfrm>
          <a:prstGeom prst="rect">
            <a:avLst/>
          </a:prstGeom>
          <a:noFill/>
          <a:ln w="9525">
            <a:noFill/>
            <a:miter lim="800000"/>
            <a:headEnd/>
            <a:tailEnd/>
          </a:ln>
          <a:effectLst/>
        </p:spPr>
        <p:txBody>
          <a:bodyPr>
            <a:spAutoFit/>
          </a:bodyPr>
          <a:lstStyle/>
          <a:p>
            <a:pPr>
              <a:spcBef>
                <a:spcPct val="50000"/>
              </a:spcBef>
            </a:pPr>
            <a:r>
              <a:rPr lang="en-US">
                <a:solidFill>
                  <a:schemeClr val="bg1"/>
                </a:solidFill>
              </a:rPr>
              <a:t>Force</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b="1">
                <a:solidFill>
                  <a:schemeClr val="bg1"/>
                </a:solidFill>
                <a:effectLst>
                  <a:outerShdw blurRad="38100" dist="38100" dir="2700000" algn="tl">
                    <a:srgbClr val="000000"/>
                  </a:outerShdw>
                </a:effectLst>
              </a:rPr>
              <a:t>Team Sweep Pursuit</a:t>
            </a:r>
          </a:p>
        </p:txBody>
      </p:sp>
      <p:sp>
        <p:nvSpPr>
          <p:cNvPr id="44035" name="Text Box 3"/>
          <p:cNvSpPr txBox="1">
            <a:spLocks noChangeArrowheads="1"/>
          </p:cNvSpPr>
          <p:nvPr/>
        </p:nvSpPr>
        <p:spPr bwMode="auto">
          <a:xfrm>
            <a:off x="5424488" y="3057525"/>
            <a:ext cx="419100"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rPr>
              <a:t>E</a:t>
            </a:r>
          </a:p>
        </p:txBody>
      </p:sp>
      <p:sp>
        <p:nvSpPr>
          <p:cNvPr id="44036" name="Text Box 4"/>
          <p:cNvSpPr txBox="1">
            <a:spLocks noChangeArrowheads="1"/>
          </p:cNvSpPr>
          <p:nvPr/>
        </p:nvSpPr>
        <p:spPr bwMode="auto">
          <a:xfrm>
            <a:off x="2967038" y="3057525"/>
            <a:ext cx="420687"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rPr>
              <a:t>E</a:t>
            </a:r>
          </a:p>
        </p:txBody>
      </p:sp>
      <p:sp>
        <p:nvSpPr>
          <p:cNvPr id="44037" name="Text Box 5"/>
          <p:cNvSpPr txBox="1">
            <a:spLocks noChangeArrowheads="1"/>
          </p:cNvSpPr>
          <p:nvPr/>
        </p:nvSpPr>
        <p:spPr bwMode="auto">
          <a:xfrm>
            <a:off x="4227513" y="3057525"/>
            <a:ext cx="417512"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rPr>
              <a:t>N</a:t>
            </a:r>
          </a:p>
        </p:txBody>
      </p:sp>
      <p:sp>
        <p:nvSpPr>
          <p:cNvPr id="44038" name="Text Box 6"/>
          <p:cNvSpPr txBox="1">
            <a:spLocks noChangeArrowheads="1"/>
          </p:cNvSpPr>
          <p:nvPr/>
        </p:nvSpPr>
        <p:spPr bwMode="auto">
          <a:xfrm>
            <a:off x="5486400" y="3808413"/>
            <a:ext cx="417513"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rPr>
              <a:t>R</a:t>
            </a:r>
          </a:p>
        </p:txBody>
      </p:sp>
      <p:sp>
        <p:nvSpPr>
          <p:cNvPr id="44039" name="Text Box 7"/>
          <p:cNvSpPr txBox="1">
            <a:spLocks noChangeArrowheads="1"/>
          </p:cNvSpPr>
          <p:nvPr/>
        </p:nvSpPr>
        <p:spPr bwMode="auto">
          <a:xfrm>
            <a:off x="2847975" y="3808413"/>
            <a:ext cx="419100"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rPr>
              <a:t>L</a:t>
            </a:r>
          </a:p>
        </p:txBody>
      </p:sp>
      <p:sp>
        <p:nvSpPr>
          <p:cNvPr id="44040" name="Text Box 8"/>
          <p:cNvSpPr txBox="1">
            <a:spLocks noChangeArrowheads="1"/>
          </p:cNvSpPr>
          <p:nvPr/>
        </p:nvSpPr>
        <p:spPr bwMode="auto">
          <a:xfrm>
            <a:off x="4227513" y="3808413"/>
            <a:ext cx="417512"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rPr>
              <a:t>M</a:t>
            </a:r>
          </a:p>
        </p:txBody>
      </p:sp>
      <p:sp>
        <p:nvSpPr>
          <p:cNvPr id="44041" name="Oval 9"/>
          <p:cNvSpPr>
            <a:spLocks noChangeArrowheads="1"/>
          </p:cNvSpPr>
          <p:nvPr/>
        </p:nvSpPr>
        <p:spPr bwMode="auto">
          <a:xfrm>
            <a:off x="4225925" y="1905000"/>
            <a:ext cx="419100" cy="519113"/>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44042" name="Text Box 10"/>
          <p:cNvSpPr txBox="1">
            <a:spLocks noChangeArrowheads="1"/>
          </p:cNvSpPr>
          <p:nvPr/>
        </p:nvSpPr>
        <p:spPr bwMode="auto">
          <a:xfrm>
            <a:off x="6743700" y="3808413"/>
            <a:ext cx="419100"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rPr>
              <a:t>H</a:t>
            </a:r>
          </a:p>
        </p:txBody>
      </p:sp>
      <p:sp>
        <p:nvSpPr>
          <p:cNvPr id="44043" name="Text Box 11"/>
          <p:cNvSpPr txBox="1">
            <a:spLocks noChangeArrowheads="1"/>
          </p:cNvSpPr>
          <p:nvPr/>
        </p:nvSpPr>
        <p:spPr bwMode="auto">
          <a:xfrm>
            <a:off x="1828800" y="3749675"/>
            <a:ext cx="419100"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rPr>
              <a:t>$</a:t>
            </a:r>
          </a:p>
        </p:txBody>
      </p:sp>
      <p:sp>
        <p:nvSpPr>
          <p:cNvPr id="44044" name="Line 12"/>
          <p:cNvSpPr>
            <a:spLocks noChangeShapeType="1"/>
          </p:cNvSpPr>
          <p:nvPr/>
        </p:nvSpPr>
        <p:spPr bwMode="auto">
          <a:xfrm flipV="1">
            <a:off x="6983413" y="2057400"/>
            <a:ext cx="179387" cy="1924050"/>
          </a:xfrm>
          <a:prstGeom prst="line">
            <a:avLst/>
          </a:prstGeom>
          <a:noFill/>
          <a:ln w="9525">
            <a:solidFill>
              <a:schemeClr val="bg1"/>
            </a:solidFill>
            <a:round/>
            <a:headEnd/>
            <a:tailEnd type="triangle" w="med" len="med"/>
          </a:ln>
          <a:effectLst/>
        </p:spPr>
        <p:txBody>
          <a:bodyPr/>
          <a:lstStyle/>
          <a:p>
            <a:endParaRPr lang="en-US"/>
          </a:p>
        </p:txBody>
      </p:sp>
      <p:sp>
        <p:nvSpPr>
          <p:cNvPr id="44045" name="Line 13"/>
          <p:cNvSpPr>
            <a:spLocks noChangeShapeType="1"/>
          </p:cNvSpPr>
          <p:nvPr/>
        </p:nvSpPr>
        <p:spPr bwMode="auto">
          <a:xfrm flipV="1">
            <a:off x="5664200" y="2943225"/>
            <a:ext cx="0" cy="231775"/>
          </a:xfrm>
          <a:prstGeom prst="line">
            <a:avLst/>
          </a:prstGeom>
          <a:noFill/>
          <a:ln w="9525">
            <a:solidFill>
              <a:schemeClr val="bg1"/>
            </a:solidFill>
            <a:round/>
            <a:headEnd/>
            <a:tailEnd/>
          </a:ln>
          <a:effectLst/>
        </p:spPr>
        <p:txBody>
          <a:bodyPr/>
          <a:lstStyle/>
          <a:p>
            <a:endParaRPr lang="en-US"/>
          </a:p>
        </p:txBody>
      </p:sp>
      <p:sp>
        <p:nvSpPr>
          <p:cNvPr id="44046" name="Line 14"/>
          <p:cNvSpPr>
            <a:spLocks noChangeShapeType="1"/>
          </p:cNvSpPr>
          <p:nvPr/>
        </p:nvSpPr>
        <p:spPr bwMode="auto">
          <a:xfrm flipV="1">
            <a:off x="5664200" y="1981200"/>
            <a:ext cx="1117600" cy="962025"/>
          </a:xfrm>
          <a:prstGeom prst="line">
            <a:avLst/>
          </a:prstGeom>
          <a:noFill/>
          <a:ln w="9525">
            <a:solidFill>
              <a:schemeClr val="bg1"/>
            </a:solidFill>
            <a:round/>
            <a:headEnd/>
            <a:tailEnd type="triangle" w="med" len="med"/>
          </a:ln>
          <a:effectLst/>
        </p:spPr>
        <p:txBody>
          <a:bodyPr/>
          <a:lstStyle/>
          <a:p>
            <a:endParaRPr lang="en-US"/>
          </a:p>
        </p:txBody>
      </p:sp>
      <p:sp>
        <p:nvSpPr>
          <p:cNvPr id="44047" name="Line 15"/>
          <p:cNvSpPr>
            <a:spLocks noChangeShapeType="1"/>
          </p:cNvSpPr>
          <p:nvPr/>
        </p:nvSpPr>
        <p:spPr bwMode="auto">
          <a:xfrm flipH="1" flipV="1">
            <a:off x="5545138" y="3694113"/>
            <a:ext cx="58737" cy="230187"/>
          </a:xfrm>
          <a:prstGeom prst="line">
            <a:avLst/>
          </a:prstGeom>
          <a:noFill/>
          <a:ln w="9525">
            <a:solidFill>
              <a:schemeClr val="bg1"/>
            </a:solidFill>
            <a:round/>
            <a:headEnd/>
            <a:tailEnd/>
          </a:ln>
          <a:effectLst/>
        </p:spPr>
        <p:txBody>
          <a:bodyPr/>
          <a:lstStyle/>
          <a:p>
            <a:endParaRPr lang="en-US"/>
          </a:p>
        </p:txBody>
      </p:sp>
      <p:sp>
        <p:nvSpPr>
          <p:cNvPr id="44048" name="Line 16"/>
          <p:cNvSpPr>
            <a:spLocks noChangeShapeType="1"/>
          </p:cNvSpPr>
          <p:nvPr/>
        </p:nvSpPr>
        <p:spPr bwMode="auto">
          <a:xfrm flipV="1">
            <a:off x="5545138" y="2286000"/>
            <a:ext cx="1998662" cy="1408113"/>
          </a:xfrm>
          <a:prstGeom prst="line">
            <a:avLst/>
          </a:prstGeom>
          <a:noFill/>
          <a:ln w="9525">
            <a:solidFill>
              <a:schemeClr val="bg1"/>
            </a:solidFill>
            <a:round/>
            <a:headEnd/>
            <a:tailEnd type="triangle" w="med" len="med"/>
          </a:ln>
          <a:effectLst/>
        </p:spPr>
        <p:txBody>
          <a:bodyPr/>
          <a:lstStyle/>
          <a:p>
            <a:endParaRPr lang="en-US"/>
          </a:p>
        </p:txBody>
      </p:sp>
      <p:sp>
        <p:nvSpPr>
          <p:cNvPr id="44049" name="Line 17"/>
          <p:cNvSpPr>
            <a:spLocks noChangeShapeType="1"/>
          </p:cNvSpPr>
          <p:nvPr/>
        </p:nvSpPr>
        <p:spPr bwMode="auto">
          <a:xfrm flipV="1">
            <a:off x="4405313" y="3001963"/>
            <a:ext cx="0" cy="230187"/>
          </a:xfrm>
          <a:prstGeom prst="line">
            <a:avLst/>
          </a:prstGeom>
          <a:noFill/>
          <a:ln w="9525">
            <a:solidFill>
              <a:schemeClr val="bg1"/>
            </a:solidFill>
            <a:round/>
            <a:headEnd/>
            <a:tailEnd/>
          </a:ln>
          <a:effectLst/>
        </p:spPr>
        <p:txBody>
          <a:bodyPr/>
          <a:lstStyle/>
          <a:p>
            <a:endParaRPr lang="en-US"/>
          </a:p>
        </p:txBody>
      </p:sp>
      <p:sp>
        <p:nvSpPr>
          <p:cNvPr id="44050" name="Line 18"/>
          <p:cNvSpPr>
            <a:spLocks noChangeShapeType="1"/>
          </p:cNvSpPr>
          <p:nvPr/>
        </p:nvSpPr>
        <p:spPr bwMode="auto">
          <a:xfrm flipV="1">
            <a:off x="4495800" y="3733800"/>
            <a:ext cx="0" cy="230188"/>
          </a:xfrm>
          <a:prstGeom prst="line">
            <a:avLst/>
          </a:prstGeom>
          <a:noFill/>
          <a:ln w="9525">
            <a:solidFill>
              <a:schemeClr val="bg1"/>
            </a:solidFill>
            <a:round/>
            <a:headEnd/>
            <a:tailEnd/>
          </a:ln>
          <a:effectLst/>
        </p:spPr>
        <p:txBody>
          <a:bodyPr/>
          <a:lstStyle/>
          <a:p>
            <a:endParaRPr lang="en-US"/>
          </a:p>
        </p:txBody>
      </p:sp>
      <p:sp>
        <p:nvSpPr>
          <p:cNvPr id="44051" name="Line 19"/>
          <p:cNvSpPr>
            <a:spLocks noChangeShapeType="1"/>
          </p:cNvSpPr>
          <p:nvPr/>
        </p:nvSpPr>
        <p:spPr bwMode="auto">
          <a:xfrm flipV="1">
            <a:off x="3148013" y="2886075"/>
            <a:ext cx="0" cy="288925"/>
          </a:xfrm>
          <a:prstGeom prst="line">
            <a:avLst/>
          </a:prstGeom>
          <a:noFill/>
          <a:ln w="9525">
            <a:solidFill>
              <a:schemeClr val="bg1"/>
            </a:solidFill>
            <a:round/>
            <a:headEnd/>
            <a:tailEnd/>
          </a:ln>
          <a:effectLst/>
        </p:spPr>
        <p:txBody>
          <a:bodyPr/>
          <a:lstStyle/>
          <a:p>
            <a:endParaRPr lang="en-US"/>
          </a:p>
        </p:txBody>
      </p:sp>
      <p:sp>
        <p:nvSpPr>
          <p:cNvPr id="44052" name="Line 20"/>
          <p:cNvSpPr>
            <a:spLocks noChangeShapeType="1"/>
          </p:cNvSpPr>
          <p:nvPr/>
        </p:nvSpPr>
        <p:spPr bwMode="auto">
          <a:xfrm flipV="1">
            <a:off x="3148013" y="2366963"/>
            <a:ext cx="598487" cy="519112"/>
          </a:xfrm>
          <a:prstGeom prst="line">
            <a:avLst/>
          </a:prstGeom>
          <a:noFill/>
          <a:ln w="9525">
            <a:solidFill>
              <a:schemeClr val="bg1"/>
            </a:solidFill>
            <a:round/>
            <a:headEnd/>
            <a:tailEnd/>
          </a:ln>
          <a:effectLst/>
        </p:spPr>
        <p:txBody>
          <a:bodyPr/>
          <a:lstStyle/>
          <a:p>
            <a:endParaRPr lang="en-US"/>
          </a:p>
        </p:txBody>
      </p:sp>
      <p:sp>
        <p:nvSpPr>
          <p:cNvPr id="44053" name="Line 21"/>
          <p:cNvSpPr>
            <a:spLocks noChangeShapeType="1"/>
          </p:cNvSpPr>
          <p:nvPr/>
        </p:nvSpPr>
        <p:spPr bwMode="auto">
          <a:xfrm flipV="1">
            <a:off x="3027363" y="3694113"/>
            <a:ext cx="179387" cy="287337"/>
          </a:xfrm>
          <a:prstGeom prst="line">
            <a:avLst/>
          </a:prstGeom>
          <a:noFill/>
          <a:ln w="9525">
            <a:solidFill>
              <a:schemeClr val="bg1"/>
            </a:solidFill>
            <a:round/>
            <a:headEnd/>
            <a:tailEnd/>
          </a:ln>
          <a:effectLst/>
        </p:spPr>
        <p:txBody>
          <a:bodyPr/>
          <a:lstStyle/>
          <a:p>
            <a:endParaRPr lang="en-US"/>
          </a:p>
        </p:txBody>
      </p:sp>
      <p:sp>
        <p:nvSpPr>
          <p:cNvPr id="44054" name="Line 22"/>
          <p:cNvSpPr>
            <a:spLocks noChangeShapeType="1"/>
          </p:cNvSpPr>
          <p:nvPr/>
        </p:nvSpPr>
        <p:spPr bwMode="auto">
          <a:xfrm flipV="1">
            <a:off x="3206750" y="3521075"/>
            <a:ext cx="719138" cy="173038"/>
          </a:xfrm>
          <a:prstGeom prst="line">
            <a:avLst/>
          </a:prstGeom>
          <a:noFill/>
          <a:ln w="9525">
            <a:solidFill>
              <a:schemeClr val="bg1"/>
            </a:solidFill>
            <a:round/>
            <a:headEnd/>
            <a:tailEnd/>
          </a:ln>
          <a:effectLst/>
        </p:spPr>
        <p:txBody>
          <a:bodyPr/>
          <a:lstStyle/>
          <a:p>
            <a:endParaRPr lang="en-US"/>
          </a:p>
        </p:txBody>
      </p:sp>
      <p:sp>
        <p:nvSpPr>
          <p:cNvPr id="44055" name="Line 23"/>
          <p:cNvSpPr>
            <a:spLocks noChangeShapeType="1"/>
          </p:cNvSpPr>
          <p:nvPr/>
        </p:nvSpPr>
        <p:spPr bwMode="auto">
          <a:xfrm flipV="1">
            <a:off x="2008188" y="3462338"/>
            <a:ext cx="60325" cy="404812"/>
          </a:xfrm>
          <a:prstGeom prst="line">
            <a:avLst/>
          </a:prstGeom>
          <a:noFill/>
          <a:ln w="9525">
            <a:solidFill>
              <a:schemeClr val="bg1"/>
            </a:solidFill>
            <a:round/>
            <a:headEnd/>
            <a:tailEnd/>
          </a:ln>
          <a:effectLst/>
        </p:spPr>
        <p:txBody>
          <a:bodyPr/>
          <a:lstStyle/>
          <a:p>
            <a:endParaRPr lang="en-US"/>
          </a:p>
        </p:txBody>
      </p:sp>
      <p:sp>
        <p:nvSpPr>
          <p:cNvPr id="44056" name="Line 24"/>
          <p:cNvSpPr>
            <a:spLocks noChangeShapeType="1"/>
          </p:cNvSpPr>
          <p:nvPr/>
        </p:nvSpPr>
        <p:spPr bwMode="auto">
          <a:xfrm flipV="1">
            <a:off x="2068513" y="3289300"/>
            <a:ext cx="479425" cy="173038"/>
          </a:xfrm>
          <a:prstGeom prst="line">
            <a:avLst/>
          </a:prstGeom>
          <a:noFill/>
          <a:ln w="9525">
            <a:solidFill>
              <a:schemeClr val="bg1"/>
            </a:solidFill>
            <a:round/>
            <a:headEnd/>
            <a:tailEnd/>
          </a:ln>
          <a:effectLst/>
        </p:spPr>
        <p:txBody>
          <a:bodyPr/>
          <a:lstStyle/>
          <a:p>
            <a:endParaRPr lang="en-US"/>
          </a:p>
        </p:txBody>
      </p:sp>
      <p:sp>
        <p:nvSpPr>
          <p:cNvPr id="44057" name="Line 25"/>
          <p:cNvSpPr>
            <a:spLocks noChangeShapeType="1"/>
          </p:cNvSpPr>
          <p:nvPr/>
        </p:nvSpPr>
        <p:spPr bwMode="auto">
          <a:xfrm>
            <a:off x="2547938" y="3289300"/>
            <a:ext cx="6062662" cy="2273300"/>
          </a:xfrm>
          <a:prstGeom prst="line">
            <a:avLst/>
          </a:prstGeom>
          <a:noFill/>
          <a:ln w="9525">
            <a:solidFill>
              <a:schemeClr val="bg1"/>
            </a:solidFill>
            <a:round/>
            <a:headEnd/>
            <a:tailEnd type="triangle" w="med" len="med"/>
          </a:ln>
          <a:effectLst/>
        </p:spPr>
        <p:txBody>
          <a:bodyPr/>
          <a:lstStyle/>
          <a:p>
            <a:endParaRPr lang="en-US"/>
          </a:p>
        </p:txBody>
      </p:sp>
      <p:sp>
        <p:nvSpPr>
          <p:cNvPr id="44058" name="Rectangle 26"/>
          <p:cNvSpPr>
            <a:spLocks noChangeArrowheads="1"/>
          </p:cNvSpPr>
          <p:nvPr/>
        </p:nvSpPr>
        <p:spPr bwMode="auto">
          <a:xfrm>
            <a:off x="609600" y="1295400"/>
            <a:ext cx="8077200" cy="4953000"/>
          </a:xfrm>
          <a:prstGeom prst="rect">
            <a:avLst/>
          </a:prstGeom>
          <a:noFill/>
          <a:ln w="9525">
            <a:solidFill>
              <a:schemeClr val="bg1"/>
            </a:solidFill>
            <a:miter lim="800000"/>
            <a:headEnd/>
            <a:tailEnd/>
          </a:ln>
          <a:effectLst/>
        </p:spPr>
        <p:txBody>
          <a:bodyPr wrap="none" anchor="ctr"/>
          <a:lstStyle/>
          <a:p>
            <a:endParaRPr lang="en-US"/>
          </a:p>
        </p:txBody>
      </p:sp>
      <p:sp>
        <p:nvSpPr>
          <p:cNvPr id="44059" name="Line 27"/>
          <p:cNvSpPr>
            <a:spLocks noChangeShapeType="1"/>
          </p:cNvSpPr>
          <p:nvPr/>
        </p:nvSpPr>
        <p:spPr bwMode="auto">
          <a:xfrm>
            <a:off x="4648200" y="2133600"/>
            <a:ext cx="2514600" cy="0"/>
          </a:xfrm>
          <a:prstGeom prst="line">
            <a:avLst/>
          </a:prstGeom>
          <a:noFill/>
          <a:ln w="9525">
            <a:solidFill>
              <a:srgbClr val="FFFF00"/>
            </a:solidFill>
            <a:round/>
            <a:headEnd/>
            <a:tailEnd/>
          </a:ln>
          <a:effectLst/>
        </p:spPr>
        <p:txBody>
          <a:bodyPr/>
          <a:lstStyle/>
          <a:p>
            <a:endParaRPr lang="en-US"/>
          </a:p>
        </p:txBody>
      </p:sp>
      <p:sp>
        <p:nvSpPr>
          <p:cNvPr id="44060" name="Line 28"/>
          <p:cNvSpPr>
            <a:spLocks noChangeShapeType="1"/>
          </p:cNvSpPr>
          <p:nvPr/>
        </p:nvSpPr>
        <p:spPr bwMode="auto">
          <a:xfrm>
            <a:off x="7162800" y="2133600"/>
            <a:ext cx="1143000" cy="1371600"/>
          </a:xfrm>
          <a:prstGeom prst="line">
            <a:avLst/>
          </a:prstGeom>
          <a:noFill/>
          <a:ln w="9525">
            <a:solidFill>
              <a:srgbClr val="FFFF00"/>
            </a:solidFill>
            <a:round/>
            <a:headEnd/>
            <a:tailEnd/>
          </a:ln>
          <a:effectLst/>
        </p:spPr>
        <p:txBody>
          <a:bodyPr/>
          <a:lstStyle/>
          <a:p>
            <a:endParaRPr lang="en-US"/>
          </a:p>
        </p:txBody>
      </p:sp>
      <p:sp>
        <p:nvSpPr>
          <p:cNvPr id="44061" name="Line 29"/>
          <p:cNvSpPr>
            <a:spLocks noChangeShapeType="1"/>
          </p:cNvSpPr>
          <p:nvPr/>
        </p:nvSpPr>
        <p:spPr bwMode="auto">
          <a:xfrm>
            <a:off x="8305800" y="3505200"/>
            <a:ext cx="0" cy="2438400"/>
          </a:xfrm>
          <a:prstGeom prst="line">
            <a:avLst/>
          </a:prstGeom>
          <a:noFill/>
          <a:ln w="9525">
            <a:solidFill>
              <a:srgbClr val="FFFF00"/>
            </a:solidFill>
            <a:round/>
            <a:headEnd/>
            <a:tailEnd type="triangle" w="med" len="med"/>
          </a:ln>
          <a:effectLst/>
        </p:spPr>
        <p:txBody>
          <a:bodyPr/>
          <a:lstStyle/>
          <a:p>
            <a:endParaRPr lang="en-US"/>
          </a:p>
        </p:txBody>
      </p:sp>
      <p:sp>
        <p:nvSpPr>
          <p:cNvPr id="44062" name="Text Box 30"/>
          <p:cNvSpPr txBox="1">
            <a:spLocks noChangeArrowheads="1"/>
          </p:cNvSpPr>
          <p:nvPr/>
        </p:nvSpPr>
        <p:spPr bwMode="auto">
          <a:xfrm>
            <a:off x="990600" y="3886200"/>
            <a:ext cx="419100"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rPr>
              <a:t>C</a:t>
            </a:r>
          </a:p>
        </p:txBody>
      </p:sp>
      <p:sp>
        <p:nvSpPr>
          <p:cNvPr id="44063" name="Text Box 31"/>
          <p:cNvSpPr txBox="1">
            <a:spLocks noChangeArrowheads="1"/>
          </p:cNvSpPr>
          <p:nvPr/>
        </p:nvSpPr>
        <p:spPr bwMode="auto">
          <a:xfrm>
            <a:off x="4114800" y="4953000"/>
            <a:ext cx="419100"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rPr>
              <a:t>F</a:t>
            </a:r>
          </a:p>
        </p:txBody>
      </p:sp>
      <p:sp>
        <p:nvSpPr>
          <p:cNvPr id="44064" name="Text Box 32"/>
          <p:cNvSpPr txBox="1">
            <a:spLocks noChangeArrowheads="1"/>
          </p:cNvSpPr>
          <p:nvPr/>
        </p:nvSpPr>
        <p:spPr bwMode="auto">
          <a:xfrm>
            <a:off x="7848600" y="3886200"/>
            <a:ext cx="419100" cy="641350"/>
          </a:xfrm>
          <a:prstGeom prst="rect">
            <a:avLst/>
          </a:prstGeom>
          <a:noFill/>
          <a:ln w="9525">
            <a:noFill/>
            <a:miter lim="800000"/>
            <a:headEnd/>
            <a:tailEnd/>
          </a:ln>
          <a:effectLst/>
        </p:spPr>
        <p:txBody>
          <a:bodyPr>
            <a:spAutoFit/>
          </a:bodyPr>
          <a:lstStyle/>
          <a:p>
            <a:pPr>
              <a:spcBef>
                <a:spcPct val="50000"/>
              </a:spcBef>
            </a:pPr>
            <a:r>
              <a:rPr lang="en-US" sz="3600">
                <a:solidFill>
                  <a:schemeClr val="bg1"/>
                </a:solidFill>
              </a:rPr>
              <a:t>C</a:t>
            </a:r>
          </a:p>
        </p:txBody>
      </p:sp>
      <p:sp>
        <p:nvSpPr>
          <p:cNvPr id="44065" name="Line 33"/>
          <p:cNvSpPr>
            <a:spLocks noChangeShapeType="1"/>
          </p:cNvSpPr>
          <p:nvPr/>
        </p:nvSpPr>
        <p:spPr bwMode="auto">
          <a:xfrm>
            <a:off x="1219200" y="4419600"/>
            <a:ext cx="0" cy="838200"/>
          </a:xfrm>
          <a:prstGeom prst="line">
            <a:avLst/>
          </a:prstGeom>
          <a:noFill/>
          <a:ln w="9525">
            <a:solidFill>
              <a:schemeClr val="bg1"/>
            </a:solidFill>
            <a:round/>
            <a:headEnd/>
            <a:tailEnd/>
          </a:ln>
          <a:effectLst/>
        </p:spPr>
        <p:txBody>
          <a:bodyPr/>
          <a:lstStyle/>
          <a:p>
            <a:endParaRPr lang="en-US"/>
          </a:p>
        </p:txBody>
      </p:sp>
      <p:sp>
        <p:nvSpPr>
          <p:cNvPr id="44066" name="Line 34"/>
          <p:cNvSpPr>
            <a:spLocks noChangeShapeType="1"/>
          </p:cNvSpPr>
          <p:nvPr/>
        </p:nvSpPr>
        <p:spPr bwMode="auto">
          <a:xfrm>
            <a:off x="1219200" y="5257800"/>
            <a:ext cx="990600" cy="228600"/>
          </a:xfrm>
          <a:prstGeom prst="line">
            <a:avLst/>
          </a:prstGeom>
          <a:noFill/>
          <a:ln w="9525">
            <a:solidFill>
              <a:schemeClr val="bg1"/>
            </a:solidFill>
            <a:round/>
            <a:headEnd/>
            <a:tailEnd/>
          </a:ln>
          <a:effectLst/>
        </p:spPr>
        <p:txBody>
          <a:bodyPr/>
          <a:lstStyle/>
          <a:p>
            <a:endParaRPr lang="en-US"/>
          </a:p>
        </p:txBody>
      </p:sp>
      <p:sp>
        <p:nvSpPr>
          <p:cNvPr id="44067" name="Line 35"/>
          <p:cNvSpPr>
            <a:spLocks noChangeShapeType="1"/>
          </p:cNvSpPr>
          <p:nvPr/>
        </p:nvSpPr>
        <p:spPr bwMode="auto">
          <a:xfrm>
            <a:off x="2209800" y="5486400"/>
            <a:ext cx="6248400" cy="609600"/>
          </a:xfrm>
          <a:prstGeom prst="line">
            <a:avLst/>
          </a:prstGeom>
          <a:noFill/>
          <a:ln w="9525">
            <a:solidFill>
              <a:schemeClr val="bg1"/>
            </a:solidFill>
            <a:round/>
            <a:headEnd/>
            <a:tailEnd type="triangle" w="med" len="med"/>
          </a:ln>
          <a:effectLst/>
        </p:spPr>
        <p:txBody>
          <a:bodyPr/>
          <a:lstStyle/>
          <a:p>
            <a:endParaRPr lang="en-US"/>
          </a:p>
        </p:txBody>
      </p:sp>
      <p:sp>
        <p:nvSpPr>
          <p:cNvPr id="44068" name="Line 36"/>
          <p:cNvSpPr>
            <a:spLocks noChangeShapeType="1"/>
          </p:cNvSpPr>
          <p:nvPr/>
        </p:nvSpPr>
        <p:spPr bwMode="auto">
          <a:xfrm>
            <a:off x="4343400" y="5410200"/>
            <a:ext cx="0" cy="533400"/>
          </a:xfrm>
          <a:prstGeom prst="line">
            <a:avLst/>
          </a:prstGeom>
          <a:noFill/>
          <a:ln w="9525">
            <a:solidFill>
              <a:schemeClr val="bg1"/>
            </a:solidFill>
            <a:round/>
            <a:headEnd/>
            <a:tailEnd/>
          </a:ln>
          <a:effectLst/>
        </p:spPr>
        <p:txBody>
          <a:bodyPr/>
          <a:lstStyle/>
          <a:p>
            <a:endParaRPr lang="en-US"/>
          </a:p>
        </p:txBody>
      </p:sp>
      <p:sp>
        <p:nvSpPr>
          <p:cNvPr id="44069" name="Line 37"/>
          <p:cNvSpPr>
            <a:spLocks noChangeShapeType="1"/>
          </p:cNvSpPr>
          <p:nvPr/>
        </p:nvSpPr>
        <p:spPr bwMode="auto">
          <a:xfrm flipH="1">
            <a:off x="8001000" y="4419600"/>
            <a:ext cx="76200" cy="1066800"/>
          </a:xfrm>
          <a:prstGeom prst="line">
            <a:avLst/>
          </a:prstGeom>
          <a:noFill/>
          <a:ln w="9525">
            <a:solidFill>
              <a:schemeClr val="bg1"/>
            </a:solidFill>
            <a:round/>
            <a:headEnd/>
            <a:tailEnd/>
          </a:ln>
          <a:effectLst/>
        </p:spPr>
        <p:txBody>
          <a:bodyPr/>
          <a:lstStyle/>
          <a:p>
            <a:endParaRPr lang="en-US"/>
          </a:p>
        </p:txBody>
      </p:sp>
      <p:sp>
        <p:nvSpPr>
          <p:cNvPr id="44070" name="Line 38"/>
          <p:cNvSpPr>
            <a:spLocks noChangeShapeType="1"/>
          </p:cNvSpPr>
          <p:nvPr/>
        </p:nvSpPr>
        <p:spPr bwMode="auto">
          <a:xfrm flipV="1">
            <a:off x="8001000" y="4800600"/>
            <a:ext cx="457200" cy="685800"/>
          </a:xfrm>
          <a:prstGeom prst="line">
            <a:avLst/>
          </a:prstGeom>
          <a:noFill/>
          <a:ln w="9525">
            <a:solidFill>
              <a:schemeClr val="bg1"/>
            </a:solidFill>
            <a:round/>
            <a:headEnd/>
            <a:tailEnd type="triangle" w="med" len="med"/>
          </a:ln>
          <a:effectLst/>
        </p:spPr>
        <p:txBody>
          <a:bodyPr/>
          <a:lstStyle/>
          <a:p>
            <a:endParaRPr lang="en-US"/>
          </a:p>
        </p:txBody>
      </p:sp>
      <p:sp>
        <p:nvSpPr>
          <p:cNvPr id="44071" name="Line 39"/>
          <p:cNvSpPr>
            <a:spLocks noChangeShapeType="1"/>
          </p:cNvSpPr>
          <p:nvPr/>
        </p:nvSpPr>
        <p:spPr bwMode="auto">
          <a:xfrm flipV="1">
            <a:off x="4495800" y="3352800"/>
            <a:ext cx="2057400" cy="381000"/>
          </a:xfrm>
          <a:prstGeom prst="line">
            <a:avLst/>
          </a:prstGeom>
          <a:noFill/>
          <a:ln w="9525">
            <a:solidFill>
              <a:schemeClr val="bg1"/>
            </a:solidFill>
            <a:round/>
            <a:headEnd/>
            <a:tailEnd/>
          </a:ln>
          <a:effectLst/>
        </p:spPr>
        <p:txBody>
          <a:bodyPr/>
          <a:lstStyle/>
          <a:p>
            <a:endParaRPr lang="en-US"/>
          </a:p>
        </p:txBody>
      </p:sp>
      <p:sp>
        <p:nvSpPr>
          <p:cNvPr id="44072" name="Line 40"/>
          <p:cNvSpPr>
            <a:spLocks noChangeShapeType="1"/>
          </p:cNvSpPr>
          <p:nvPr/>
        </p:nvSpPr>
        <p:spPr bwMode="auto">
          <a:xfrm flipV="1">
            <a:off x="6477000" y="3276600"/>
            <a:ext cx="1828800" cy="76200"/>
          </a:xfrm>
          <a:prstGeom prst="line">
            <a:avLst/>
          </a:prstGeom>
          <a:noFill/>
          <a:ln w="9525">
            <a:solidFill>
              <a:schemeClr val="bg1"/>
            </a:solidFill>
            <a:round/>
            <a:headEnd/>
            <a:tailEnd type="triangle" w="med" len="med"/>
          </a:ln>
          <a:effectLst/>
        </p:spPr>
        <p:txBody>
          <a:bodyPr/>
          <a:lstStyle/>
          <a:p>
            <a:endParaRPr lang="en-US"/>
          </a:p>
        </p:txBody>
      </p:sp>
      <p:sp>
        <p:nvSpPr>
          <p:cNvPr id="44073" name="Line 41"/>
          <p:cNvSpPr>
            <a:spLocks noChangeShapeType="1"/>
          </p:cNvSpPr>
          <p:nvPr/>
        </p:nvSpPr>
        <p:spPr bwMode="auto">
          <a:xfrm flipV="1">
            <a:off x="4419600" y="2819400"/>
            <a:ext cx="1143000" cy="152400"/>
          </a:xfrm>
          <a:prstGeom prst="line">
            <a:avLst/>
          </a:prstGeom>
          <a:noFill/>
          <a:ln w="9525">
            <a:solidFill>
              <a:schemeClr val="bg1"/>
            </a:solidFill>
            <a:round/>
            <a:headEnd/>
            <a:tailEnd/>
          </a:ln>
          <a:effectLst/>
        </p:spPr>
        <p:txBody>
          <a:bodyPr/>
          <a:lstStyle/>
          <a:p>
            <a:endParaRPr lang="en-US"/>
          </a:p>
        </p:txBody>
      </p:sp>
      <p:sp>
        <p:nvSpPr>
          <p:cNvPr id="44074" name="Line 42"/>
          <p:cNvSpPr>
            <a:spLocks noChangeShapeType="1"/>
          </p:cNvSpPr>
          <p:nvPr/>
        </p:nvSpPr>
        <p:spPr bwMode="auto">
          <a:xfrm flipV="1">
            <a:off x="5562600" y="2743200"/>
            <a:ext cx="2362200" cy="76200"/>
          </a:xfrm>
          <a:prstGeom prst="line">
            <a:avLst/>
          </a:prstGeom>
          <a:noFill/>
          <a:ln w="9525">
            <a:solidFill>
              <a:schemeClr val="bg1"/>
            </a:solidFill>
            <a:round/>
            <a:headEnd/>
            <a:tailEnd type="triangle" w="med" len="med"/>
          </a:ln>
          <a:effectLst/>
        </p:spPr>
        <p:txBody>
          <a:bodyPr/>
          <a:lstStyle/>
          <a:p>
            <a:endParaRPr lang="en-US"/>
          </a:p>
        </p:txBody>
      </p:sp>
      <p:sp>
        <p:nvSpPr>
          <p:cNvPr id="44075" name="Line 43"/>
          <p:cNvSpPr>
            <a:spLocks noChangeShapeType="1"/>
          </p:cNvSpPr>
          <p:nvPr/>
        </p:nvSpPr>
        <p:spPr bwMode="auto">
          <a:xfrm>
            <a:off x="3733800" y="2362200"/>
            <a:ext cx="1676400" cy="0"/>
          </a:xfrm>
          <a:prstGeom prst="line">
            <a:avLst/>
          </a:prstGeom>
          <a:noFill/>
          <a:ln w="9525">
            <a:solidFill>
              <a:schemeClr val="bg1"/>
            </a:solidFill>
            <a:round/>
            <a:headEnd/>
            <a:tailEnd/>
          </a:ln>
          <a:effectLst/>
        </p:spPr>
        <p:txBody>
          <a:bodyPr/>
          <a:lstStyle/>
          <a:p>
            <a:endParaRPr lang="en-US"/>
          </a:p>
        </p:txBody>
      </p:sp>
      <p:sp>
        <p:nvSpPr>
          <p:cNvPr id="44076" name="Line 44"/>
          <p:cNvSpPr>
            <a:spLocks noChangeShapeType="1"/>
          </p:cNvSpPr>
          <p:nvPr/>
        </p:nvSpPr>
        <p:spPr bwMode="auto">
          <a:xfrm>
            <a:off x="5410200" y="2362200"/>
            <a:ext cx="2971800" cy="2819400"/>
          </a:xfrm>
          <a:prstGeom prst="line">
            <a:avLst/>
          </a:prstGeom>
          <a:noFill/>
          <a:ln w="9525">
            <a:solidFill>
              <a:schemeClr val="bg1"/>
            </a:solidFill>
            <a:round/>
            <a:headEnd/>
            <a:tailEnd type="triangle" w="med" len="med"/>
          </a:ln>
          <a:effectLst/>
        </p:spPr>
        <p:txBody>
          <a:bodyPr/>
          <a:lstStyle/>
          <a:p>
            <a:endParaRPr lang="en-US"/>
          </a:p>
        </p:txBody>
      </p:sp>
      <p:sp>
        <p:nvSpPr>
          <p:cNvPr id="44077" name="Line 45"/>
          <p:cNvSpPr>
            <a:spLocks noChangeShapeType="1"/>
          </p:cNvSpPr>
          <p:nvPr/>
        </p:nvSpPr>
        <p:spPr bwMode="auto">
          <a:xfrm>
            <a:off x="3962400" y="3505200"/>
            <a:ext cx="1219200" cy="0"/>
          </a:xfrm>
          <a:prstGeom prst="line">
            <a:avLst/>
          </a:prstGeom>
          <a:noFill/>
          <a:ln w="9525">
            <a:solidFill>
              <a:schemeClr val="bg1"/>
            </a:solidFill>
            <a:round/>
            <a:headEnd/>
            <a:tailEnd/>
          </a:ln>
          <a:effectLst/>
        </p:spPr>
        <p:txBody>
          <a:bodyPr/>
          <a:lstStyle/>
          <a:p>
            <a:endParaRPr lang="en-US"/>
          </a:p>
        </p:txBody>
      </p:sp>
      <p:sp>
        <p:nvSpPr>
          <p:cNvPr id="44078" name="Line 46"/>
          <p:cNvSpPr>
            <a:spLocks noChangeShapeType="1"/>
          </p:cNvSpPr>
          <p:nvPr/>
        </p:nvSpPr>
        <p:spPr bwMode="auto">
          <a:xfrm>
            <a:off x="5181600" y="3505200"/>
            <a:ext cx="3276600" cy="685800"/>
          </a:xfrm>
          <a:prstGeom prst="line">
            <a:avLst/>
          </a:prstGeom>
          <a:noFill/>
          <a:ln w="9525">
            <a:solidFill>
              <a:schemeClr val="bg1"/>
            </a:solidFill>
            <a:round/>
            <a:headEnd/>
            <a:tailEnd type="triangle" w="med" len="med"/>
          </a:ln>
          <a:effectLst/>
        </p:spPr>
        <p:txBody>
          <a:bodyPr/>
          <a:lstStyle/>
          <a:p>
            <a:endParaRPr lang="en-US"/>
          </a:p>
        </p:txBody>
      </p:sp>
      <p:sp>
        <p:nvSpPr>
          <p:cNvPr id="44079" name="Line 47"/>
          <p:cNvSpPr>
            <a:spLocks noChangeShapeType="1"/>
          </p:cNvSpPr>
          <p:nvPr/>
        </p:nvSpPr>
        <p:spPr bwMode="auto">
          <a:xfrm flipV="1">
            <a:off x="4343400" y="5562600"/>
            <a:ext cx="2209800" cy="381000"/>
          </a:xfrm>
          <a:prstGeom prst="line">
            <a:avLst/>
          </a:prstGeom>
          <a:noFill/>
          <a:ln w="9525">
            <a:solidFill>
              <a:schemeClr val="bg1"/>
            </a:solidFill>
            <a:round/>
            <a:headEnd/>
            <a:tailEnd/>
          </a:ln>
          <a:effectLst/>
        </p:spPr>
        <p:txBody>
          <a:bodyPr/>
          <a:lstStyle/>
          <a:p>
            <a:endParaRPr lang="en-US"/>
          </a:p>
        </p:txBody>
      </p:sp>
      <p:sp>
        <p:nvSpPr>
          <p:cNvPr id="44080" name="Line 48"/>
          <p:cNvSpPr>
            <a:spLocks noChangeShapeType="1"/>
          </p:cNvSpPr>
          <p:nvPr/>
        </p:nvSpPr>
        <p:spPr bwMode="auto">
          <a:xfrm flipV="1">
            <a:off x="6553200" y="4419600"/>
            <a:ext cx="1981200" cy="1143000"/>
          </a:xfrm>
          <a:prstGeom prst="line">
            <a:avLst/>
          </a:prstGeom>
          <a:noFill/>
          <a:ln w="9525">
            <a:solidFill>
              <a:schemeClr val="bg1"/>
            </a:solidFill>
            <a:round/>
            <a:headEnd/>
            <a:tailEnd type="triangle" w="med" len="med"/>
          </a:ln>
          <a:effectLst/>
        </p:spPr>
        <p:txBody>
          <a:bodyPr/>
          <a:lstStyle/>
          <a:p>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US">
                <a:solidFill>
                  <a:schemeClr val="bg1"/>
                </a:solidFill>
              </a:rPr>
              <a:t>Pursuit Rules Illustrated</a:t>
            </a:r>
          </a:p>
        </p:txBody>
      </p:sp>
      <p:pic>
        <p:nvPicPr>
          <p:cNvPr id="56324" name="Picture 4" descr="Bama Pursuit"/>
          <p:cNvPicPr>
            <a:picLocks noChangeAspect="1" noChangeArrowheads="1"/>
          </p:cNvPicPr>
          <p:nvPr/>
        </p:nvPicPr>
        <p:blipFill>
          <a:blip r:embed="rId2"/>
          <a:srcRect/>
          <a:stretch>
            <a:fillRect/>
          </a:stretch>
        </p:blipFill>
        <p:spPr bwMode="auto">
          <a:xfrm>
            <a:off x="1371600" y="1358900"/>
            <a:ext cx="6096000" cy="4572000"/>
          </a:xfrm>
          <a:prstGeom prst="rect">
            <a:avLst/>
          </a:prstGeom>
          <a:noFill/>
          <a:ln w="9525">
            <a:solidFill>
              <a:schemeClr val="accent1"/>
            </a:solidFill>
            <a:miter lim="800000"/>
            <a:headEnd/>
            <a:tailEnd/>
          </a:ln>
        </p:spPr>
      </p:pic>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solidFill>
                  <a:schemeClr val="bg1"/>
                </a:solidFill>
              </a:rPr>
              <a:t>Determining Strength</a:t>
            </a:r>
          </a:p>
        </p:txBody>
      </p:sp>
      <p:sp>
        <p:nvSpPr>
          <p:cNvPr id="71683" name="Rectangle 3"/>
          <p:cNvSpPr>
            <a:spLocks noGrp="1" noChangeArrowheads="1"/>
          </p:cNvSpPr>
          <p:nvPr>
            <p:ph type="body" idx="1"/>
          </p:nvPr>
        </p:nvSpPr>
        <p:spPr/>
        <p:txBody>
          <a:bodyPr/>
          <a:lstStyle/>
          <a:p>
            <a:pPr>
              <a:lnSpc>
                <a:spcPct val="90000"/>
              </a:lnSpc>
            </a:pPr>
            <a:r>
              <a:rPr lang="en-US">
                <a:solidFill>
                  <a:schemeClr val="bg1"/>
                </a:solidFill>
              </a:rPr>
              <a:t>We will establish a formation strength every down.</a:t>
            </a:r>
          </a:p>
          <a:p>
            <a:pPr>
              <a:lnSpc>
                <a:spcPct val="90000"/>
              </a:lnSpc>
            </a:pPr>
            <a:r>
              <a:rPr lang="en-US">
                <a:solidFill>
                  <a:schemeClr val="bg1"/>
                </a:solidFill>
              </a:rPr>
              <a:t>We want to determine where are greatest threat is located.</a:t>
            </a:r>
          </a:p>
          <a:p>
            <a:pPr>
              <a:lnSpc>
                <a:spcPct val="90000"/>
              </a:lnSpc>
            </a:pPr>
            <a:r>
              <a:rPr lang="en-US">
                <a:solidFill>
                  <a:schemeClr val="bg1"/>
                </a:solidFill>
              </a:rPr>
              <a:t>We call out personnel and make a tight call as the offense gets set.</a:t>
            </a:r>
          </a:p>
          <a:p>
            <a:pPr>
              <a:lnSpc>
                <a:spcPct val="90000"/>
              </a:lnSpc>
            </a:pPr>
            <a:r>
              <a:rPr lang="en-US">
                <a:solidFill>
                  <a:schemeClr val="bg1"/>
                </a:solidFill>
              </a:rPr>
              <a:t>We use the alignment of the backs, receivers, and tight ends to determine strength.</a:t>
            </a:r>
          </a:p>
        </p:txBody>
      </p:sp>
      <p:sp>
        <p:nvSpPr>
          <p:cNvPr id="71684" name="Line 4"/>
          <p:cNvSpPr>
            <a:spLocks noChangeShapeType="1"/>
          </p:cNvSpPr>
          <p:nvPr/>
        </p:nvSpPr>
        <p:spPr bwMode="auto">
          <a:xfrm>
            <a:off x="609600" y="1295400"/>
            <a:ext cx="7848600" cy="0"/>
          </a:xfrm>
          <a:prstGeom prst="line">
            <a:avLst/>
          </a:prstGeom>
          <a:noFill/>
          <a:ln w="19050">
            <a:solidFill>
              <a:schemeClr val="bg1"/>
            </a:solidFill>
            <a:round/>
            <a:headEnd/>
            <a:tailEnd/>
          </a:ln>
          <a:effectLst/>
        </p:spPr>
        <p:txBody>
          <a:bodyPr/>
          <a:lstStyle/>
          <a:p>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7200" y="274638"/>
            <a:ext cx="8229600" cy="792162"/>
          </a:xfrm>
        </p:spPr>
        <p:txBody>
          <a:bodyPr/>
          <a:lstStyle/>
          <a:p>
            <a:r>
              <a:rPr lang="en-US" b="1">
                <a:solidFill>
                  <a:schemeClr val="bg1"/>
                </a:solidFill>
              </a:rPr>
              <a:t>Determining Strength</a:t>
            </a:r>
          </a:p>
        </p:txBody>
      </p:sp>
      <p:sp>
        <p:nvSpPr>
          <p:cNvPr id="72707" name="Rectangle 3"/>
          <p:cNvSpPr>
            <a:spLocks noChangeArrowheads="1"/>
          </p:cNvSpPr>
          <p:nvPr/>
        </p:nvSpPr>
        <p:spPr bwMode="auto">
          <a:xfrm>
            <a:off x="4419600" y="2286000"/>
            <a:ext cx="4572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2708" name="Oval 4"/>
          <p:cNvSpPr>
            <a:spLocks noChangeArrowheads="1"/>
          </p:cNvSpPr>
          <p:nvPr/>
        </p:nvSpPr>
        <p:spPr bwMode="auto">
          <a:xfrm>
            <a:off x="4953000" y="22098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709" name="Oval 5"/>
          <p:cNvSpPr>
            <a:spLocks noChangeArrowheads="1"/>
          </p:cNvSpPr>
          <p:nvPr/>
        </p:nvSpPr>
        <p:spPr bwMode="auto">
          <a:xfrm>
            <a:off x="5562600" y="22098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710" name="Oval 6"/>
          <p:cNvSpPr>
            <a:spLocks noChangeArrowheads="1"/>
          </p:cNvSpPr>
          <p:nvPr/>
        </p:nvSpPr>
        <p:spPr bwMode="auto">
          <a:xfrm>
            <a:off x="3886200" y="22098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711" name="Oval 7"/>
          <p:cNvSpPr>
            <a:spLocks noChangeArrowheads="1"/>
          </p:cNvSpPr>
          <p:nvPr/>
        </p:nvSpPr>
        <p:spPr bwMode="auto">
          <a:xfrm>
            <a:off x="3352800" y="22098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712" name="Oval 8"/>
          <p:cNvSpPr>
            <a:spLocks noChangeArrowheads="1"/>
          </p:cNvSpPr>
          <p:nvPr/>
        </p:nvSpPr>
        <p:spPr bwMode="auto">
          <a:xfrm>
            <a:off x="2819400" y="22098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713" name="Oval 9"/>
          <p:cNvSpPr>
            <a:spLocks noChangeArrowheads="1"/>
          </p:cNvSpPr>
          <p:nvPr/>
        </p:nvSpPr>
        <p:spPr bwMode="auto">
          <a:xfrm>
            <a:off x="4419600" y="18288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714" name="Oval 10"/>
          <p:cNvSpPr>
            <a:spLocks noChangeArrowheads="1"/>
          </p:cNvSpPr>
          <p:nvPr/>
        </p:nvSpPr>
        <p:spPr bwMode="auto">
          <a:xfrm>
            <a:off x="5181600" y="11430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715" name="Text Box 11"/>
          <p:cNvSpPr txBox="1">
            <a:spLocks noChangeArrowheads="1"/>
          </p:cNvSpPr>
          <p:nvPr/>
        </p:nvSpPr>
        <p:spPr bwMode="auto">
          <a:xfrm>
            <a:off x="4419600" y="25908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N</a:t>
            </a:r>
          </a:p>
        </p:txBody>
      </p:sp>
      <p:sp>
        <p:nvSpPr>
          <p:cNvPr id="72716" name="Text Box 12"/>
          <p:cNvSpPr txBox="1">
            <a:spLocks noChangeArrowheads="1"/>
          </p:cNvSpPr>
          <p:nvPr/>
        </p:nvSpPr>
        <p:spPr bwMode="auto">
          <a:xfrm>
            <a:off x="5562600" y="25908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E</a:t>
            </a:r>
          </a:p>
        </p:txBody>
      </p:sp>
      <p:sp>
        <p:nvSpPr>
          <p:cNvPr id="72717" name="Text Box 13"/>
          <p:cNvSpPr txBox="1">
            <a:spLocks noChangeArrowheads="1"/>
          </p:cNvSpPr>
          <p:nvPr/>
        </p:nvSpPr>
        <p:spPr bwMode="auto">
          <a:xfrm>
            <a:off x="3352800" y="25908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E</a:t>
            </a:r>
          </a:p>
        </p:txBody>
      </p:sp>
      <p:sp>
        <p:nvSpPr>
          <p:cNvPr id="72718" name="Text Box 14"/>
          <p:cNvSpPr txBox="1">
            <a:spLocks noChangeArrowheads="1"/>
          </p:cNvSpPr>
          <p:nvPr/>
        </p:nvSpPr>
        <p:spPr bwMode="auto">
          <a:xfrm>
            <a:off x="3136900" y="33147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L</a:t>
            </a:r>
          </a:p>
        </p:txBody>
      </p:sp>
      <p:sp>
        <p:nvSpPr>
          <p:cNvPr id="72719" name="Text Box 15"/>
          <p:cNvSpPr txBox="1">
            <a:spLocks noChangeArrowheads="1"/>
          </p:cNvSpPr>
          <p:nvPr/>
        </p:nvSpPr>
        <p:spPr bwMode="auto">
          <a:xfrm>
            <a:off x="4356100" y="33147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M</a:t>
            </a:r>
          </a:p>
        </p:txBody>
      </p:sp>
      <p:sp>
        <p:nvSpPr>
          <p:cNvPr id="72720" name="Text Box 16"/>
          <p:cNvSpPr txBox="1">
            <a:spLocks noChangeArrowheads="1"/>
          </p:cNvSpPr>
          <p:nvPr/>
        </p:nvSpPr>
        <p:spPr bwMode="auto">
          <a:xfrm>
            <a:off x="5803900" y="33147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R</a:t>
            </a:r>
          </a:p>
        </p:txBody>
      </p:sp>
      <p:sp>
        <p:nvSpPr>
          <p:cNvPr id="72721" name="Text Box 17"/>
          <p:cNvSpPr txBox="1">
            <a:spLocks noChangeArrowheads="1"/>
          </p:cNvSpPr>
          <p:nvPr/>
        </p:nvSpPr>
        <p:spPr bwMode="auto">
          <a:xfrm>
            <a:off x="2057400" y="33020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a:t>
            </a:r>
          </a:p>
        </p:txBody>
      </p:sp>
      <p:sp>
        <p:nvSpPr>
          <p:cNvPr id="72722" name="Text Box 18"/>
          <p:cNvSpPr txBox="1">
            <a:spLocks noChangeArrowheads="1"/>
          </p:cNvSpPr>
          <p:nvPr/>
        </p:nvSpPr>
        <p:spPr bwMode="auto">
          <a:xfrm>
            <a:off x="7086600" y="32893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H</a:t>
            </a:r>
          </a:p>
        </p:txBody>
      </p:sp>
      <p:sp>
        <p:nvSpPr>
          <p:cNvPr id="72723" name="Line 19"/>
          <p:cNvSpPr>
            <a:spLocks noChangeShapeType="1"/>
          </p:cNvSpPr>
          <p:nvPr/>
        </p:nvSpPr>
        <p:spPr bwMode="auto">
          <a:xfrm flipH="1" flipV="1">
            <a:off x="3429000" y="2057400"/>
            <a:ext cx="76200" cy="685800"/>
          </a:xfrm>
          <a:prstGeom prst="line">
            <a:avLst/>
          </a:prstGeom>
          <a:noFill/>
          <a:ln w="19050">
            <a:solidFill>
              <a:schemeClr val="tx1"/>
            </a:solidFill>
            <a:round/>
            <a:headEnd/>
            <a:tailEnd type="triangle" w="med" len="med"/>
          </a:ln>
          <a:effectLst/>
        </p:spPr>
        <p:txBody>
          <a:bodyPr/>
          <a:lstStyle/>
          <a:p>
            <a:endParaRPr lang="en-US"/>
          </a:p>
        </p:txBody>
      </p:sp>
      <p:sp>
        <p:nvSpPr>
          <p:cNvPr id="72724" name="Line 20"/>
          <p:cNvSpPr>
            <a:spLocks noChangeShapeType="1"/>
          </p:cNvSpPr>
          <p:nvPr/>
        </p:nvSpPr>
        <p:spPr bwMode="auto">
          <a:xfrm flipV="1">
            <a:off x="3581400" y="2209800"/>
            <a:ext cx="0" cy="381000"/>
          </a:xfrm>
          <a:prstGeom prst="line">
            <a:avLst/>
          </a:prstGeom>
          <a:noFill/>
          <a:ln w="9525">
            <a:solidFill>
              <a:schemeClr val="tx1"/>
            </a:solidFill>
            <a:round/>
            <a:headEnd/>
            <a:tailEnd/>
          </a:ln>
          <a:effectLst/>
        </p:spPr>
        <p:txBody>
          <a:bodyPr/>
          <a:lstStyle/>
          <a:p>
            <a:endParaRPr lang="en-US"/>
          </a:p>
        </p:txBody>
      </p:sp>
      <p:sp>
        <p:nvSpPr>
          <p:cNvPr id="72725" name="Line 21"/>
          <p:cNvSpPr>
            <a:spLocks noChangeShapeType="1"/>
          </p:cNvSpPr>
          <p:nvPr/>
        </p:nvSpPr>
        <p:spPr bwMode="auto">
          <a:xfrm flipV="1">
            <a:off x="5791200" y="2209800"/>
            <a:ext cx="0" cy="381000"/>
          </a:xfrm>
          <a:prstGeom prst="line">
            <a:avLst/>
          </a:prstGeom>
          <a:noFill/>
          <a:ln w="9525">
            <a:solidFill>
              <a:schemeClr val="tx1"/>
            </a:solidFill>
            <a:round/>
            <a:headEnd/>
            <a:tailEnd/>
          </a:ln>
          <a:effectLst/>
        </p:spPr>
        <p:txBody>
          <a:bodyPr/>
          <a:lstStyle/>
          <a:p>
            <a:endParaRPr lang="en-US"/>
          </a:p>
        </p:txBody>
      </p:sp>
      <p:sp>
        <p:nvSpPr>
          <p:cNvPr id="72726" name="Line 22"/>
          <p:cNvSpPr>
            <a:spLocks noChangeShapeType="1"/>
          </p:cNvSpPr>
          <p:nvPr/>
        </p:nvSpPr>
        <p:spPr bwMode="auto">
          <a:xfrm flipV="1">
            <a:off x="4648200" y="2286000"/>
            <a:ext cx="0" cy="304800"/>
          </a:xfrm>
          <a:prstGeom prst="line">
            <a:avLst/>
          </a:prstGeom>
          <a:noFill/>
          <a:ln w="9525">
            <a:solidFill>
              <a:schemeClr val="tx1"/>
            </a:solidFill>
            <a:round/>
            <a:headEnd/>
            <a:tailEnd/>
          </a:ln>
          <a:effectLst/>
        </p:spPr>
        <p:txBody>
          <a:bodyPr/>
          <a:lstStyle/>
          <a:p>
            <a:endParaRPr lang="en-US"/>
          </a:p>
        </p:txBody>
      </p:sp>
      <p:sp>
        <p:nvSpPr>
          <p:cNvPr id="72727" name="Line 23"/>
          <p:cNvSpPr>
            <a:spLocks noChangeShapeType="1"/>
          </p:cNvSpPr>
          <p:nvPr/>
        </p:nvSpPr>
        <p:spPr bwMode="auto">
          <a:xfrm flipV="1">
            <a:off x="3365500" y="3086100"/>
            <a:ext cx="304800" cy="457200"/>
          </a:xfrm>
          <a:prstGeom prst="line">
            <a:avLst/>
          </a:prstGeom>
          <a:noFill/>
          <a:ln w="19050">
            <a:solidFill>
              <a:schemeClr val="tx1"/>
            </a:solidFill>
            <a:round/>
            <a:headEnd/>
            <a:tailEnd/>
          </a:ln>
          <a:effectLst/>
        </p:spPr>
        <p:txBody>
          <a:bodyPr/>
          <a:lstStyle/>
          <a:p>
            <a:endParaRPr lang="en-US"/>
          </a:p>
        </p:txBody>
      </p:sp>
      <p:sp>
        <p:nvSpPr>
          <p:cNvPr id="72728" name="Line 24"/>
          <p:cNvSpPr>
            <a:spLocks noChangeShapeType="1"/>
          </p:cNvSpPr>
          <p:nvPr/>
        </p:nvSpPr>
        <p:spPr bwMode="auto">
          <a:xfrm flipV="1">
            <a:off x="4648200" y="2209800"/>
            <a:ext cx="152400" cy="533400"/>
          </a:xfrm>
          <a:prstGeom prst="line">
            <a:avLst/>
          </a:prstGeom>
          <a:noFill/>
          <a:ln w="19050">
            <a:solidFill>
              <a:schemeClr val="tx1"/>
            </a:solidFill>
            <a:round/>
            <a:headEnd/>
            <a:tailEnd type="triangle" w="med" len="med"/>
          </a:ln>
          <a:effectLst/>
        </p:spPr>
        <p:txBody>
          <a:bodyPr/>
          <a:lstStyle/>
          <a:p>
            <a:endParaRPr lang="en-US"/>
          </a:p>
        </p:txBody>
      </p:sp>
      <p:sp>
        <p:nvSpPr>
          <p:cNvPr id="72729" name="Line 25"/>
          <p:cNvSpPr>
            <a:spLocks noChangeShapeType="1"/>
          </p:cNvSpPr>
          <p:nvPr/>
        </p:nvSpPr>
        <p:spPr bwMode="auto">
          <a:xfrm flipH="1" flipV="1">
            <a:off x="4508500" y="3086100"/>
            <a:ext cx="76200" cy="457200"/>
          </a:xfrm>
          <a:prstGeom prst="line">
            <a:avLst/>
          </a:prstGeom>
          <a:noFill/>
          <a:ln w="19050">
            <a:solidFill>
              <a:schemeClr val="tx1"/>
            </a:solidFill>
            <a:round/>
            <a:headEnd/>
            <a:tailEnd/>
          </a:ln>
          <a:effectLst/>
        </p:spPr>
        <p:txBody>
          <a:bodyPr/>
          <a:lstStyle/>
          <a:p>
            <a:endParaRPr lang="en-US"/>
          </a:p>
        </p:txBody>
      </p:sp>
      <p:sp>
        <p:nvSpPr>
          <p:cNvPr id="72730" name="Line 26"/>
          <p:cNvSpPr>
            <a:spLocks noChangeShapeType="1"/>
          </p:cNvSpPr>
          <p:nvPr/>
        </p:nvSpPr>
        <p:spPr bwMode="auto">
          <a:xfrm flipV="1">
            <a:off x="5791200" y="2057400"/>
            <a:ext cx="228600" cy="685800"/>
          </a:xfrm>
          <a:prstGeom prst="line">
            <a:avLst/>
          </a:prstGeom>
          <a:noFill/>
          <a:ln w="19050">
            <a:solidFill>
              <a:schemeClr val="tx1"/>
            </a:solidFill>
            <a:round/>
            <a:headEnd/>
            <a:tailEnd type="triangle" w="med" len="med"/>
          </a:ln>
          <a:effectLst/>
        </p:spPr>
        <p:txBody>
          <a:bodyPr/>
          <a:lstStyle/>
          <a:p>
            <a:endParaRPr lang="en-US"/>
          </a:p>
        </p:txBody>
      </p:sp>
      <p:sp>
        <p:nvSpPr>
          <p:cNvPr id="72731" name="Oval 27"/>
          <p:cNvSpPr>
            <a:spLocks noChangeArrowheads="1"/>
          </p:cNvSpPr>
          <p:nvPr/>
        </p:nvSpPr>
        <p:spPr bwMode="auto">
          <a:xfrm>
            <a:off x="3733800" y="11430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732" name="Line 28"/>
          <p:cNvSpPr>
            <a:spLocks noChangeShapeType="1"/>
          </p:cNvSpPr>
          <p:nvPr/>
        </p:nvSpPr>
        <p:spPr bwMode="auto">
          <a:xfrm>
            <a:off x="685800" y="1066800"/>
            <a:ext cx="7924800" cy="0"/>
          </a:xfrm>
          <a:prstGeom prst="line">
            <a:avLst/>
          </a:prstGeom>
          <a:noFill/>
          <a:ln w="28575">
            <a:solidFill>
              <a:schemeClr val="bg1"/>
            </a:solidFill>
            <a:round/>
            <a:headEnd/>
            <a:tailEnd/>
          </a:ln>
          <a:effectLst/>
        </p:spPr>
        <p:txBody>
          <a:bodyPr/>
          <a:lstStyle/>
          <a:p>
            <a:endParaRPr lang="en-US"/>
          </a:p>
        </p:txBody>
      </p:sp>
      <p:sp>
        <p:nvSpPr>
          <p:cNvPr id="72733" name="Line 29"/>
          <p:cNvSpPr>
            <a:spLocks noChangeShapeType="1"/>
          </p:cNvSpPr>
          <p:nvPr/>
        </p:nvSpPr>
        <p:spPr bwMode="auto">
          <a:xfrm flipH="1" flipV="1">
            <a:off x="5727700" y="3086100"/>
            <a:ext cx="152400" cy="381000"/>
          </a:xfrm>
          <a:prstGeom prst="line">
            <a:avLst/>
          </a:prstGeom>
          <a:noFill/>
          <a:ln w="19050">
            <a:solidFill>
              <a:schemeClr val="tx1"/>
            </a:solidFill>
            <a:round/>
            <a:headEnd/>
            <a:tailEnd/>
          </a:ln>
          <a:effectLst/>
        </p:spPr>
        <p:txBody>
          <a:bodyPr/>
          <a:lstStyle/>
          <a:p>
            <a:endParaRPr lang="en-US"/>
          </a:p>
        </p:txBody>
      </p:sp>
      <p:sp>
        <p:nvSpPr>
          <p:cNvPr id="72734" name="Text Box 30"/>
          <p:cNvSpPr txBox="1">
            <a:spLocks noChangeArrowheads="1"/>
          </p:cNvSpPr>
          <p:nvPr/>
        </p:nvSpPr>
        <p:spPr bwMode="auto">
          <a:xfrm>
            <a:off x="3124200" y="4419600"/>
            <a:ext cx="6858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72735" name="Oval 31"/>
          <p:cNvSpPr>
            <a:spLocks noChangeArrowheads="1"/>
          </p:cNvSpPr>
          <p:nvPr/>
        </p:nvSpPr>
        <p:spPr bwMode="auto">
          <a:xfrm>
            <a:off x="1104900" y="18923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736" name="Oval 32"/>
          <p:cNvSpPr>
            <a:spLocks noChangeArrowheads="1"/>
          </p:cNvSpPr>
          <p:nvPr/>
        </p:nvSpPr>
        <p:spPr bwMode="auto">
          <a:xfrm>
            <a:off x="7937500" y="21971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2737" name="Text Box 33"/>
          <p:cNvSpPr txBox="1">
            <a:spLocks noChangeArrowheads="1"/>
          </p:cNvSpPr>
          <p:nvPr/>
        </p:nvSpPr>
        <p:spPr bwMode="auto">
          <a:xfrm>
            <a:off x="8026400" y="38227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C</a:t>
            </a:r>
          </a:p>
        </p:txBody>
      </p:sp>
      <p:sp>
        <p:nvSpPr>
          <p:cNvPr id="72738" name="Text Box 34"/>
          <p:cNvSpPr txBox="1">
            <a:spLocks noChangeArrowheads="1"/>
          </p:cNvSpPr>
          <p:nvPr/>
        </p:nvSpPr>
        <p:spPr bwMode="auto">
          <a:xfrm>
            <a:off x="1079500" y="38227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C</a:t>
            </a:r>
          </a:p>
        </p:txBody>
      </p:sp>
      <p:sp>
        <p:nvSpPr>
          <p:cNvPr id="72739" name="Text Box 35"/>
          <p:cNvSpPr txBox="1">
            <a:spLocks noChangeArrowheads="1"/>
          </p:cNvSpPr>
          <p:nvPr/>
        </p:nvSpPr>
        <p:spPr bwMode="auto">
          <a:xfrm>
            <a:off x="3746500" y="41783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F</a:t>
            </a:r>
          </a:p>
        </p:txBody>
      </p:sp>
      <p:sp>
        <p:nvSpPr>
          <p:cNvPr id="72740" name="Text Box 36"/>
          <p:cNvSpPr txBox="1">
            <a:spLocks noChangeArrowheads="1"/>
          </p:cNvSpPr>
          <p:nvPr/>
        </p:nvSpPr>
        <p:spPr bwMode="auto">
          <a:xfrm>
            <a:off x="914400" y="4914900"/>
            <a:ext cx="7696200" cy="915988"/>
          </a:xfrm>
          <a:prstGeom prst="rect">
            <a:avLst/>
          </a:prstGeom>
          <a:noFill/>
          <a:ln w="9525">
            <a:noFill/>
            <a:miter lim="800000"/>
            <a:headEnd/>
            <a:tailEnd/>
          </a:ln>
          <a:effectLst/>
        </p:spPr>
        <p:txBody>
          <a:bodyPr>
            <a:spAutoFit/>
          </a:bodyPr>
          <a:lstStyle/>
          <a:p>
            <a:pPr>
              <a:spcBef>
                <a:spcPct val="50000"/>
              </a:spcBef>
            </a:pPr>
            <a:r>
              <a:rPr lang="en-US">
                <a:solidFill>
                  <a:schemeClr val="bg1"/>
                </a:solidFill>
              </a:rPr>
              <a:t>Versus a 2 Back Pro look, we will make a tight left and a strong left call.  We would make a 21 call, indicating that the offense has two backs and 1 TE in the backfield.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sz="4000">
                <a:solidFill>
                  <a:schemeClr val="bg1"/>
                </a:solidFill>
              </a:rPr>
              <a:t>Looking At The Stats </a:t>
            </a:r>
            <a:br>
              <a:rPr lang="en-US" sz="4000">
                <a:solidFill>
                  <a:schemeClr val="bg1"/>
                </a:solidFill>
              </a:rPr>
            </a:br>
            <a:r>
              <a:rPr lang="en-US" sz="4000">
                <a:solidFill>
                  <a:schemeClr val="bg1"/>
                </a:solidFill>
              </a:rPr>
              <a:t>(Columbus High School)</a:t>
            </a:r>
          </a:p>
        </p:txBody>
      </p:sp>
      <p:sp>
        <p:nvSpPr>
          <p:cNvPr id="8195" name="Rectangle 3"/>
          <p:cNvSpPr>
            <a:spLocks noGrp="1" noChangeArrowheads="1"/>
          </p:cNvSpPr>
          <p:nvPr>
            <p:ph type="body" idx="1"/>
          </p:nvPr>
        </p:nvSpPr>
        <p:spPr/>
        <p:txBody>
          <a:bodyPr/>
          <a:lstStyle/>
          <a:p>
            <a:pPr>
              <a:lnSpc>
                <a:spcPct val="90000"/>
              </a:lnSpc>
            </a:pPr>
            <a:r>
              <a:rPr lang="en-US" sz="2400">
                <a:solidFill>
                  <a:schemeClr val="bg1"/>
                </a:solidFill>
              </a:rPr>
              <a:t>Gave up just 2.2 ypc, </a:t>
            </a:r>
          </a:p>
          <a:p>
            <a:pPr>
              <a:lnSpc>
                <a:spcPct val="90000"/>
              </a:lnSpc>
            </a:pPr>
            <a:r>
              <a:rPr lang="en-US" sz="2400">
                <a:solidFill>
                  <a:schemeClr val="bg1"/>
                </a:solidFill>
              </a:rPr>
              <a:t>Created 39 takeaways, including 8 defensive touchdowns</a:t>
            </a:r>
          </a:p>
          <a:p>
            <a:pPr>
              <a:lnSpc>
                <a:spcPct val="90000"/>
              </a:lnSpc>
            </a:pPr>
            <a:r>
              <a:rPr lang="en-US" sz="2400">
                <a:solidFill>
                  <a:schemeClr val="bg1"/>
                </a:solidFill>
              </a:rPr>
              <a:t>98 Tackles For Loss, 36 Sacks, 31 Hurries</a:t>
            </a:r>
          </a:p>
          <a:p>
            <a:pPr>
              <a:lnSpc>
                <a:spcPct val="90000"/>
              </a:lnSpc>
            </a:pPr>
            <a:r>
              <a:rPr lang="en-US" sz="2400">
                <a:solidFill>
                  <a:schemeClr val="bg1"/>
                </a:solidFill>
              </a:rPr>
              <a:t>208 Drop Backs:  66-154-16, only 3 TD Passes</a:t>
            </a:r>
          </a:p>
          <a:p>
            <a:pPr>
              <a:lnSpc>
                <a:spcPct val="90000"/>
              </a:lnSpc>
            </a:pPr>
            <a:r>
              <a:rPr lang="en-US" sz="2400">
                <a:solidFill>
                  <a:schemeClr val="bg1"/>
                </a:solidFill>
              </a:rPr>
              <a:t>5 Shutouts</a:t>
            </a:r>
          </a:p>
          <a:p>
            <a:pPr>
              <a:lnSpc>
                <a:spcPct val="90000"/>
              </a:lnSpc>
            </a:pPr>
            <a:r>
              <a:rPr lang="en-US" sz="2400">
                <a:solidFill>
                  <a:schemeClr val="bg1"/>
                </a:solidFill>
              </a:rPr>
              <a:t>Held two opponents without a first down</a:t>
            </a:r>
          </a:p>
          <a:p>
            <a:pPr>
              <a:lnSpc>
                <a:spcPct val="90000"/>
              </a:lnSpc>
            </a:pPr>
            <a:r>
              <a:rPr lang="en-US" sz="2400">
                <a:solidFill>
                  <a:schemeClr val="bg1"/>
                </a:solidFill>
              </a:rPr>
              <a:t>Opponents were 23 percent on 3</a:t>
            </a:r>
            <a:r>
              <a:rPr lang="en-US" sz="2400" baseline="30000">
                <a:solidFill>
                  <a:schemeClr val="bg1"/>
                </a:solidFill>
              </a:rPr>
              <a:t>rd</a:t>
            </a:r>
            <a:r>
              <a:rPr lang="en-US" sz="2400">
                <a:solidFill>
                  <a:schemeClr val="bg1"/>
                </a:solidFill>
              </a:rPr>
              <a:t> Down</a:t>
            </a:r>
          </a:p>
          <a:p>
            <a:pPr>
              <a:lnSpc>
                <a:spcPct val="90000"/>
              </a:lnSpc>
            </a:pPr>
            <a:r>
              <a:rPr lang="en-US" sz="2400">
                <a:solidFill>
                  <a:schemeClr val="bg1"/>
                </a:solidFill>
              </a:rPr>
              <a:t>Opponents were 6 of 17 in the red zone with 4 TD’s.</a:t>
            </a:r>
          </a:p>
          <a:p>
            <a:pPr>
              <a:lnSpc>
                <a:spcPct val="90000"/>
              </a:lnSpc>
            </a:pPr>
            <a:r>
              <a:rPr lang="en-US" sz="2400">
                <a:solidFill>
                  <a:schemeClr val="bg1"/>
                </a:solidFill>
              </a:rPr>
              <a:t>Gave up only 46 yards rushing and 98 total yards per game</a:t>
            </a:r>
          </a:p>
        </p:txBody>
      </p:sp>
      <p:sp>
        <p:nvSpPr>
          <p:cNvPr id="8196" name="Line 4"/>
          <p:cNvSpPr>
            <a:spLocks noChangeShapeType="1"/>
          </p:cNvSpPr>
          <p:nvPr/>
        </p:nvSpPr>
        <p:spPr bwMode="auto">
          <a:xfrm flipV="1">
            <a:off x="520700" y="1498600"/>
            <a:ext cx="8140700" cy="12700"/>
          </a:xfrm>
          <a:prstGeom prst="line">
            <a:avLst/>
          </a:prstGeom>
          <a:noFill/>
          <a:ln w="28575">
            <a:solidFill>
              <a:schemeClr val="accent1"/>
            </a:solidFill>
            <a:round/>
            <a:headEnd/>
            <a:tailEnd/>
          </a:ln>
          <a:effectLst/>
        </p:spPr>
        <p:txBody>
          <a:bodyPr/>
          <a:lstStyle/>
          <a:p>
            <a:endParaRPr lang="en-US"/>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274638"/>
            <a:ext cx="8229600" cy="792162"/>
          </a:xfrm>
        </p:spPr>
        <p:txBody>
          <a:bodyPr/>
          <a:lstStyle/>
          <a:p>
            <a:r>
              <a:rPr lang="en-US" b="1">
                <a:solidFill>
                  <a:schemeClr val="bg1"/>
                </a:solidFill>
              </a:rPr>
              <a:t>Determining Strength</a:t>
            </a:r>
          </a:p>
        </p:txBody>
      </p:sp>
      <p:sp>
        <p:nvSpPr>
          <p:cNvPr id="73731" name="Rectangle 3"/>
          <p:cNvSpPr>
            <a:spLocks noChangeArrowheads="1"/>
          </p:cNvSpPr>
          <p:nvPr/>
        </p:nvSpPr>
        <p:spPr bwMode="auto">
          <a:xfrm>
            <a:off x="4419600" y="2286000"/>
            <a:ext cx="4572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3732" name="Oval 4"/>
          <p:cNvSpPr>
            <a:spLocks noChangeArrowheads="1"/>
          </p:cNvSpPr>
          <p:nvPr/>
        </p:nvSpPr>
        <p:spPr bwMode="auto">
          <a:xfrm>
            <a:off x="4953000" y="22098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3733" name="Oval 5"/>
          <p:cNvSpPr>
            <a:spLocks noChangeArrowheads="1"/>
          </p:cNvSpPr>
          <p:nvPr/>
        </p:nvSpPr>
        <p:spPr bwMode="auto">
          <a:xfrm>
            <a:off x="5562600" y="22098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3734" name="Oval 6"/>
          <p:cNvSpPr>
            <a:spLocks noChangeArrowheads="1"/>
          </p:cNvSpPr>
          <p:nvPr/>
        </p:nvSpPr>
        <p:spPr bwMode="auto">
          <a:xfrm>
            <a:off x="3886200" y="22098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3735" name="Oval 7"/>
          <p:cNvSpPr>
            <a:spLocks noChangeArrowheads="1"/>
          </p:cNvSpPr>
          <p:nvPr/>
        </p:nvSpPr>
        <p:spPr bwMode="auto">
          <a:xfrm>
            <a:off x="3352800" y="22098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3736" name="Oval 8"/>
          <p:cNvSpPr>
            <a:spLocks noChangeArrowheads="1"/>
          </p:cNvSpPr>
          <p:nvPr/>
        </p:nvSpPr>
        <p:spPr bwMode="auto">
          <a:xfrm>
            <a:off x="2819400" y="22098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3737" name="Oval 9"/>
          <p:cNvSpPr>
            <a:spLocks noChangeArrowheads="1"/>
          </p:cNvSpPr>
          <p:nvPr/>
        </p:nvSpPr>
        <p:spPr bwMode="auto">
          <a:xfrm>
            <a:off x="4419600" y="18288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3738" name="Oval 10"/>
          <p:cNvSpPr>
            <a:spLocks noChangeArrowheads="1"/>
          </p:cNvSpPr>
          <p:nvPr/>
        </p:nvSpPr>
        <p:spPr bwMode="auto">
          <a:xfrm>
            <a:off x="6781800" y="18161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3739" name="Text Box 11"/>
          <p:cNvSpPr txBox="1">
            <a:spLocks noChangeArrowheads="1"/>
          </p:cNvSpPr>
          <p:nvPr/>
        </p:nvSpPr>
        <p:spPr bwMode="auto">
          <a:xfrm>
            <a:off x="4419600" y="25908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N</a:t>
            </a:r>
          </a:p>
        </p:txBody>
      </p:sp>
      <p:sp>
        <p:nvSpPr>
          <p:cNvPr id="73740" name="Text Box 12"/>
          <p:cNvSpPr txBox="1">
            <a:spLocks noChangeArrowheads="1"/>
          </p:cNvSpPr>
          <p:nvPr/>
        </p:nvSpPr>
        <p:spPr bwMode="auto">
          <a:xfrm>
            <a:off x="5562600" y="25908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E</a:t>
            </a:r>
          </a:p>
        </p:txBody>
      </p:sp>
      <p:sp>
        <p:nvSpPr>
          <p:cNvPr id="73741" name="Text Box 13"/>
          <p:cNvSpPr txBox="1">
            <a:spLocks noChangeArrowheads="1"/>
          </p:cNvSpPr>
          <p:nvPr/>
        </p:nvSpPr>
        <p:spPr bwMode="auto">
          <a:xfrm>
            <a:off x="3352800" y="25908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E</a:t>
            </a:r>
          </a:p>
        </p:txBody>
      </p:sp>
      <p:sp>
        <p:nvSpPr>
          <p:cNvPr id="73742" name="Text Box 14"/>
          <p:cNvSpPr txBox="1">
            <a:spLocks noChangeArrowheads="1"/>
          </p:cNvSpPr>
          <p:nvPr/>
        </p:nvSpPr>
        <p:spPr bwMode="auto">
          <a:xfrm>
            <a:off x="3136900" y="33147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L</a:t>
            </a:r>
          </a:p>
        </p:txBody>
      </p:sp>
      <p:sp>
        <p:nvSpPr>
          <p:cNvPr id="73743" name="Text Box 15"/>
          <p:cNvSpPr txBox="1">
            <a:spLocks noChangeArrowheads="1"/>
          </p:cNvSpPr>
          <p:nvPr/>
        </p:nvSpPr>
        <p:spPr bwMode="auto">
          <a:xfrm>
            <a:off x="4356100" y="33147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M</a:t>
            </a:r>
          </a:p>
        </p:txBody>
      </p:sp>
      <p:sp>
        <p:nvSpPr>
          <p:cNvPr id="73744" name="Text Box 16"/>
          <p:cNvSpPr txBox="1">
            <a:spLocks noChangeArrowheads="1"/>
          </p:cNvSpPr>
          <p:nvPr/>
        </p:nvSpPr>
        <p:spPr bwMode="auto">
          <a:xfrm>
            <a:off x="5803900" y="33147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R</a:t>
            </a:r>
          </a:p>
        </p:txBody>
      </p:sp>
      <p:sp>
        <p:nvSpPr>
          <p:cNvPr id="73745" name="Text Box 17"/>
          <p:cNvSpPr txBox="1">
            <a:spLocks noChangeArrowheads="1"/>
          </p:cNvSpPr>
          <p:nvPr/>
        </p:nvSpPr>
        <p:spPr bwMode="auto">
          <a:xfrm>
            <a:off x="2057400" y="33020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a:t>
            </a:r>
          </a:p>
        </p:txBody>
      </p:sp>
      <p:sp>
        <p:nvSpPr>
          <p:cNvPr id="73746" name="Text Box 18"/>
          <p:cNvSpPr txBox="1">
            <a:spLocks noChangeArrowheads="1"/>
          </p:cNvSpPr>
          <p:nvPr/>
        </p:nvSpPr>
        <p:spPr bwMode="auto">
          <a:xfrm>
            <a:off x="7086600" y="32893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H</a:t>
            </a:r>
          </a:p>
        </p:txBody>
      </p:sp>
      <p:sp>
        <p:nvSpPr>
          <p:cNvPr id="73747" name="Line 19"/>
          <p:cNvSpPr>
            <a:spLocks noChangeShapeType="1"/>
          </p:cNvSpPr>
          <p:nvPr/>
        </p:nvSpPr>
        <p:spPr bwMode="auto">
          <a:xfrm flipH="1" flipV="1">
            <a:off x="3429000" y="2057400"/>
            <a:ext cx="76200" cy="685800"/>
          </a:xfrm>
          <a:prstGeom prst="line">
            <a:avLst/>
          </a:prstGeom>
          <a:noFill/>
          <a:ln w="19050">
            <a:solidFill>
              <a:schemeClr val="tx1"/>
            </a:solidFill>
            <a:round/>
            <a:headEnd/>
            <a:tailEnd type="triangle" w="med" len="med"/>
          </a:ln>
          <a:effectLst/>
        </p:spPr>
        <p:txBody>
          <a:bodyPr/>
          <a:lstStyle/>
          <a:p>
            <a:endParaRPr lang="en-US"/>
          </a:p>
        </p:txBody>
      </p:sp>
      <p:sp>
        <p:nvSpPr>
          <p:cNvPr id="73748" name="Line 20"/>
          <p:cNvSpPr>
            <a:spLocks noChangeShapeType="1"/>
          </p:cNvSpPr>
          <p:nvPr/>
        </p:nvSpPr>
        <p:spPr bwMode="auto">
          <a:xfrm flipV="1">
            <a:off x="3581400" y="2209800"/>
            <a:ext cx="0" cy="381000"/>
          </a:xfrm>
          <a:prstGeom prst="line">
            <a:avLst/>
          </a:prstGeom>
          <a:noFill/>
          <a:ln w="9525">
            <a:solidFill>
              <a:schemeClr val="tx1"/>
            </a:solidFill>
            <a:round/>
            <a:headEnd/>
            <a:tailEnd/>
          </a:ln>
          <a:effectLst/>
        </p:spPr>
        <p:txBody>
          <a:bodyPr/>
          <a:lstStyle/>
          <a:p>
            <a:endParaRPr lang="en-US"/>
          </a:p>
        </p:txBody>
      </p:sp>
      <p:sp>
        <p:nvSpPr>
          <p:cNvPr id="73749" name="Line 21"/>
          <p:cNvSpPr>
            <a:spLocks noChangeShapeType="1"/>
          </p:cNvSpPr>
          <p:nvPr/>
        </p:nvSpPr>
        <p:spPr bwMode="auto">
          <a:xfrm flipV="1">
            <a:off x="5791200" y="2209800"/>
            <a:ext cx="0" cy="381000"/>
          </a:xfrm>
          <a:prstGeom prst="line">
            <a:avLst/>
          </a:prstGeom>
          <a:noFill/>
          <a:ln w="9525">
            <a:solidFill>
              <a:schemeClr val="tx1"/>
            </a:solidFill>
            <a:round/>
            <a:headEnd/>
            <a:tailEnd/>
          </a:ln>
          <a:effectLst/>
        </p:spPr>
        <p:txBody>
          <a:bodyPr/>
          <a:lstStyle/>
          <a:p>
            <a:endParaRPr lang="en-US"/>
          </a:p>
        </p:txBody>
      </p:sp>
      <p:sp>
        <p:nvSpPr>
          <p:cNvPr id="73750" name="Line 22"/>
          <p:cNvSpPr>
            <a:spLocks noChangeShapeType="1"/>
          </p:cNvSpPr>
          <p:nvPr/>
        </p:nvSpPr>
        <p:spPr bwMode="auto">
          <a:xfrm flipV="1">
            <a:off x="4648200" y="2286000"/>
            <a:ext cx="0" cy="304800"/>
          </a:xfrm>
          <a:prstGeom prst="line">
            <a:avLst/>
          </a:prstGeom>
          <a:noFill/>
          <a:ln w="9525">
            <a:solidFill>
              <a:schemeClr val="tx1"/>
            </a:solidFill>
            <a:round/>
            <a:headEnd/>
            <a:tailEnd/>
          </a:ln>
          <a:effectLst/>
        </p:spPr>
        <p:txBody>
          <a:bodyPr/>
          <a:lstStyle/>
          <a:p>
            <a:endParaRPr lang="en-US"/>
          </a:p>
        </p:txBody>
      </p:sp>
      <p:sp>
        <p:nvSpPr>
          <p:cNvPr id="73751" name="Line 23"/>
          <p:cNvSpPr>
            <a:spLocks noChangeShapeType="1"/>
          </p:cNvSpPr>
          <p:nvPr/>
        </p:nvSpPr>
        <p:spPr bwMode="auto">
          <a:xfrm flipV="1">
            <a:off x="3365500" y="3086100"/>
            <a:ext cx="304800" cy="457200"/>
          </a:xfrm>
          <a:prstGeom prst="line">
            <a:avLst/>
          </a:prstGeom>
          <a:noFill/>
          <a:ln w="19050">
            <a:solidFill>
              <a:schemeClr val="tx1"/>
            </a:solidFill>
            <a:round/>
            <a:headEnd/>
            <a:tailEnd/>
          </a:ln>
          <a:effectLst/>
        </p:spPr>
        <p:txBody>
          <a:bodyPr/>
          <a:lstStyle/>
          <a:p>
            <a:endParaRPr lang="en-US"/>
          </a:p>
        </p:txBody>
      </p:sp>
      <p:sp>
        <p:nvSpPr>
          <p:cNvPr id="73752" name="Line 24"/>
          <p:cNvSpPr>
            <a:spLocks noChangeShapeType="1"/>
          </p:cNvSpPr>
          <p:nvPr/>
        </p:nvSpPr>
        <p:spPr bwMode="auto">
          <a:xfrm flipV="1">
            <a:off x="4648200" y="2209800"/>
            <a:ext cx="152400" cy="533400"/>
          </a:xfrm>
          <a:prstGeom prst="line">
            <a:avLst/>
          </a:prstGeom>
          <a:noFill/>
          <a:ln w="19050">
            <a:solidFill>
              <a:schemeClr val="tx1"/>
            </a:solidFill>
            <a:round/>
            <a:headEnd/>
            <a:tailEnd type="triangle" w="med" len="med"/>
          </a:ln>
          <a:effectLst/>
        </p:spPr>
        <p:txBody>
          <a:bodyPr/>
          <a:lstStyle/>
          <a:p>
            <a:endParaRPr lang="en-US"/>
          </a:p>
        </p:txBody>
      </p:sp>
      <p:sp>
        <p:nvSpPr>
          <p:cNvPr id="73753" name="Line 25"/>
          <p:cNvSpPr>
            <a:spLocks noChangeShapeType="1"/>
          </p:cNvSpPr>
          <p:nvPr/>
        </p:nvSpPr>
        <p:spPr bwMode="auto">
          <a:xfrm flipH="1" flipV="1">
            <a:off x="4508500" y="3086100"/>
            <a:ext cx="76200" cy="457200"/>
          </a:xfrm>
          <a:prstGeom prst="line">
            <a:avLst/>
          </a:prstGeom>
          <a:noFill/>
          <a:ln w="19050">
            <a:solidFill>
              <a:schemeClr val="tx1"/>
            </a:solidFill>
            <a:round/>
            <a:headEnd/>
            <a:tailEnd/>
          </a:ln>
          <a:effectLst/>
        </p:spPr>
        <p:txBody>
          <a:bodyPr/>
          <a:lstStyle/>
          <a:p>
            <a:endParaRPr lang="en-US"/>
          </a:p>
        </p:txBody>
      </p:sp>
      <p:sp>
        <p:nvSpPr>
          <p:cNvPr id="73754" name="Line 26"/>
          <p:cNvSpPr>
            <a:spLocks noChangeShapeType="1"/>
          </p:cNvSpPr>
          <p:nvPr/>
        </p:nvSpPr>
        <p:spPr bwMode="auto">
          <a:xfrm flipV="1">
            <a:off x="5791200" y="2057400"/>
            <a:ext cx="228600" cy="685800"/>
          </a:xfrm>
          <a:prstGeom prst="line">
            <a:avLst/>
          </a:prstGeom>
          <a:noFill/>
          <a:ln w="19050">
            <a:solidFill>
              <a:schemeClr val="tx1"/>
            </a:solidFill>
            <a:round/>
            <a:headEnd/>
            <a:tailEnd type="triangle" w="med" len="med"/>
          </a:ln>
          <a:effectLst/>
        </p:spPr>
        <p:txBody>
          <a:bodyPr/>
          <a:lstStyle/>
          <a:p>
            <a:endParaRPr lang="en-US"/>
          </a:p>
        </p:txBody>
      </p:sp>
      <p:sp>
        <p:nvSpPr>
          <p:cNvPr id="73755" name="Oval 27"/>
          <p:cNvSpPr>
            <a:spLocks noChangeArrowheads="1"/>
          </p:cNvSpPr>
          <p:nvPr/>
        </p:nvSpPr>
        <p:spPr bwMode="auto">
          <a:xfrm>
            <a:off x="3733800" y="11430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3756" name="Line 28"/>
          <p:cNvSpPr>
            <a:spLocks noChangeShapeType="1"/>
          </p:cNvSpPr>
          <p:nvPr/>
        </p:nvSpPr>
        <p:spPr bwMode="auto">
          <a:xfrm>
            <a:off x="685800" y="1066800"/>
            <a:ext cx="7924800" cy="0"/>
          </a:xfrm>
          <a:prstGeom prst="line">
            <a:avLst/>
          </a:prstGeom>
          <a:noFill/>
          <a:ln w="28575">
            <a:solidFill>
              <a:schemeClr val="bg1"/>
            </a:solidFill>
            <a:round/>
            <a:headEnd/>
            <a:tailEnd/>
          </a:ln>
          <a:effectLst/>
        </p:spPr>
        <p:txBody>
          <a:bodyPr/>
          <a:lstStyle/>
          <a:p>
            <a:endParaRPr lang="en-US"/>
          </a:p>
        </p:txBody>
      </p:sp>
      <p:sp>
        <p:nvSpPr>
          <p:cNvPr id="73757" name="Line 29"/>
          <p:cNvSpPr>
            <a:spLocks noChangeShapeType="1"/>
          </p:cNvSpPr>
          <p:nvPr/>
        </p:nvSpPr>
        <p:spPr bwMode="auto">
          <a:xfrm flipH="1" flipV="1">
            <a:off x="5727700" y="3086100"/>
            <a:ext cx="152400" cy="381000"/>
          </a:xfrm>
          <a:prstGeom prst="line">
            <a:avLst/>
          </a:prstGeom>
          <a:noFill/>
          <a:ln w="19050">
            <a:solidFill>
              <a:schemeClr val="tx1"/>
            </a:solidFill>
            <a:round/>
            <a:headEnd/>
            <a:tailEnd/>
          </a:ln>
          <a:effectLst/>
        </p:spPr>
        <p:txBody>
          <a:bodyPr/>
          <a:lstStyle/>
          <a:p>
            <a:endParaRPr lang="en-US"/>
          </a:p>
        </p:txBody>
      </p:sp>
      <p:sp>
        <p:nvSpPr>
          <p:cNvPr id="73758" name="Text Box 30"/>
          <p:cNvSpPr txBox="1">
            <a:spLocks noChangeArrowheads="1"/>
          </p:cNvSpPr>
          <p:nvPr/>
        </p:nvSpPr>
        <p:spPr bwMode="auto">
          <a:xfrm>
            <a:off x="3124200" y="4419600"/>
            <a:ext cx="6858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73759" name="Oval 31"/>
          <p:cNvSpPr>
            <a:spLocks noChangeArrowheads="1"/>
          </p:cNvSpPr>
          <p:nvPr/>
        </p:nvSpPr>
        <p:spPr bwMode="auto">
          <a:xfrm>
            <a:off x="1104900" y="18923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3760" name="Oval 32"/>
          <p:cNvSpPr>
            <a:spLocks noChangeArrowheads="1"/>
          </p:cNvSpPr>
          <p:nvPr/>
        </p:nvSpPr>
        <p:spPr bwMode="auto">
          <a:xfrm>
            <a:off x="7937500" y="21971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3761" name="Text Box 33"/>
          <p:cNvSpPr txBox="1">
            <a:spLocks noChangeArrowheads="1"/>
          </p:cNvSpPr>
          <p:nvPr/>
        </p:nvSpPr>
        <p:spPr bwMode="auto">
          <a:xfrm>
            <a:off x="8026400" y="38227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C</a:t>
            </a:r>
          </a:p>
        </p:txBody>
      </p:sp>
      <p:sp>
        <p:nvSpPr>
          <p:cNvPr id="73762" name="Text Box 34"/>
          <p:cNvSpPr txBox="1">
            <a:spLocks noChangeArrowheads="1"/>
          </p:cNvSpPr>
          <p:nvPr/>
        </p:nvSpPr>
        <p:spPr bwMode="auto">
          <a:xfrm>
            <a:off x="1079500" y="38227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C</a:t>
            </a:r>
          </a:p>
        </p:txBody>
      </p:sp>
      <p:sp>
        <p:nvSpPr>
          <p:cNvPr id="73763" name="Text Box 35"/>
          <p:cNvSpPr txBox="1">
            <a:spLocks noChangeArrowheads="1"/>
          </p:cNvSpPr>
          <p:nvPr/>
        </p:nvSpPr>
        <p:spPr bwMode="auto">
          <a:xfrm>
            <a:off x="5219700" y="42545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F</a:t>
            </a:r>
          </a:p>
        </p:txBody>
      </p:sp>
      <p:sp>
        <p:nvSpPr>
          <p:cNvPr id="73764" name="Text Box 36"/>
          <p:cNvSpPr txBox="1">
            <a:spLocks noChangeArrowheads="1"/>
          </p:cNvSpPr>
          <p:nvPr/>
        </p:nvSpPr>
        <p:spPr bwMode="auto">
          <a:xfrm>
            <a:off x="914400" y="4914900"/>
            <a:ext cx="7696200" cy="915988"/>
          </a:xfrm>
          <a:prstGeom prst="rect">
            <a:avLst/>
          </a:prstGeom>
          <a:noFill/>
          <a:ln w="9525">
            <a:noFill/>
            <a:miter lim="800000"/>
            <a:headEnd/>
            <a:tailEnd/>
          </a:ln>
          <a:effectLst/>
        </p:spPr>
        <p:txBody>
          <a:bodyPr>
            <a:spAutoFit/>
          </a:bodyPr>
          <a:lstStyle/>
          <a:p>
            <a:pPr>
              <a:spcBef>
                <a:spcPct val="50000"/>
              </a:spcBef>
            </a:pPr>
            <a:r>
              <a:rPr lang="en-US">
                <a:solidFill>
                  <a:schemeClr val="bg1"/>
                </a:solidFill>
              </a:rPr>
              <a:t>Versus an ace look we would make a tight left call.  Our free safety will determine the passing strength on 1 back sets.  We would make an 11 call for personnel.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274638"/>
            <a:ext cx="8229600" cy="792162"/>
          </a:xfrm>
        </p:spPr>
        <p:txBody>
          <a:bodyPr/>
          <a:lstStyle/>
          <a:p>
            <a:r>
              <a:rPr lang="en-US" b="1">
                <a:solidFill>
                  <a:schemeClr val="bg1"/>
                </a:solidFill>
              </a:rPr>
              <a:t>Determining Strength</a:t>
            </a:r>
          </a:p>
        </p:txBody>
      </p:sp>
      <p:sp>
        <p:nvSpPr>
          <p:cNvPr id="74755" name="Rectangle 3"/>
          <p:cNvSpPr>
            <a:spLocks noChangeArrowheads="1"/>
          </p:cNvSpPr>
          <p:nvPr/>
        </p:nvSpPr>
        <p:spPr bwMode="auto">
          <a:xfrm>
            <a:off x="4419600" y="2286000"/>
            <a:ext cx="4572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4756" name="Oval 4"/>
          <p:cNvSpPr>
            <a:spLocks noChangeArrowheads="1"/>
          </p:cNvSpPr>
          <p:nvPr/>
        </p:nvSpPr>
        <p:spPr bwMode="auto">
          <a:xfrm>
            <a:off x="4953000" y="22098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4757" name="Oval 5"/>
          <p:cNvSpPr>
            <a:spLocks noChangeArrowheads="1"/>
          </p:cNvSpPr>
          <p:nvPr/>
        </p:nvSpPr>
        <p:spPr bwMode="auto">
          <a:xfrm>
            <a:off x="5562600" y="22098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4758" name="Oval 6"/>
          <p:cNvSpPr>
            <a:spLocks noChangeArrowheads="1"/>
          </p:cNvSpPr>
          <p:nvPr/>
        </p:nvSpPr>
        <p:spPr bwMode="auto">
          <a:xfrm>
            <a:off x="3886200" y="22098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4759" name="Oval 7"/>
          <p:cNvSpPr>
            <a:spLocks noChangeArrowheads="1"/>
          </p:cNvSpPr>
          <p:nvPr/>
        </p:nvSpPr>
        <p:spPr bwMode="auto">
          <a:xfrm>
            <a:off x="3352800" y="22098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4760" name="Oval 8"/>
          <p:cNvSpPr>
            <a:spLocks noChangeArrowheads="1"/>
          </p:cNvSpPr>
          <p:nvPr/>
        </p:nvSpPr>
        <p:spPr bwMode="auto">
          <a:xfrm>
            <a:off x="2819400" y="22098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4761" name="Oval 9"/>
          <p:cNvSpPr>
            <a:spLocks noChangeArrowheads="1"/>
          </p:cNvSpPr>
          <p:nvPr/>
        </p:nvSpPr>
        <p:spPr bwMode="auto">
          <a:xfrm>
            <a:off x="4419600" y="18288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4762" name="Oval 10"/>
          <p:cNvSpPr>
            <a:spLocks noChangeArrowheads="1"/>
          </p:cNvSpPr>
          <p:nvPr/>
        </p:nvSpPr>
        <p:spPr bwMode="auto">
          <a:xfrm>
            <a:off x="1866900" y="19050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4763" name="Text Box 11"/>
          <p:cNvSpPr txBox="1">
            <a:spLocks noChangeArrowheads="1"/>
          </p:cNvSpPr>
          <p:nvPr/>
        </p:nvSpPr>
        <p:spPr bwMode="auto">
          <a:xfrm>
            <a:off x="4419600" y="25908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N</a:t>
            </a:r>
          </a:p>
        </p:txBody>
      </p:sp>
      <p:sp>
        <p:nvSpPr>
          <p:cNvPr id="74764" name="Text Box 12"/>
          <p:cNvSpPr txBox="1">
            <a:spLocks noChangeArrowheads="1"/>
          </p:cNvSpPr>
          <p:nvPr/>
        </p:nvSpPr>
        <p:spPr bwMode="auto">
          <a:xfrm>
            <a:off x="5562600" y="25908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E</a:t>
            </a:r>
          </a:p>
        </p:txBody>
      </p:sp>
      <p:sp>
        <p:nvSpPr>
          <p:cNvPr id="74765" name="Text Box 13"/>
          <p:cNvSpPr txBox="1">
            <a:spLocks noChangeArrowheads="1"/>
          </p:cNvSpPr>
          <p:nvPr/>
        </p:nvSpPr>
        <p:spPr bwMode="auto">
          <a:xfrm>
            <a:off x="3352800" y="25908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E</a:t>
            </a:r>
          </a:p>
        </p:txBody>
      </p:sp>
      <p:sp>
        <p:nvSpPr>
          <p:cNvPr id="74766" name="Text Box 14"/>
          <p:cNvSpPr txBox="1">
            <a:spLocks noChangeArrowheads="1"/>
          </p:cNvSpPr>
          <p:nvPr/>
        </p:nvSpPr>
        <p:spPr bwMode="auto">
          <a:xfrm>
            <a:off x="3136900" y="33147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L</a:t>
            </a:r>
          </a:p>
        </p:txBody>
      </p:sp>
      <p:sp>
        <p:nvSpPr>
          <p:cNvPr id="74767" name="Text Box 15"/>
          <p:cNvSpPr txBox="1">
            <a:spLocks noChangeArrowheads="1"/>
          </p:cNvSpPr>
          <p:nvPr/>
        </p:nvSpPr>
        <p:spPr bwMode="auto">
          <a:xfrm>
            <a:off x="4356100" y="33147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M</a:t>
            </a:r>
          </a:p>
        </p:txBody>
      </p:sp>
      <p:sp>
        <p:nvSpPr>
          <p:cNvPr id="74768" name="Text Box 16"/>
          <p:cNvSpPr txBox="1">
            <a:spLocks noChangeArrowheads="1"/>
          </p:cNvSpPr>
          <p:nvPr/>
        </p:nvSpPr>
        <p:spPr bwMode="auto">
          <a:xfrm>
            <a:off x="5803900" y="33147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R</a:t>
            </a:r>
          </a:p>
        </p:txBody>
      </p:sp>
      <p:sp>
        <p:nvSpPr>
          <p:cNvPr id="74769" name="Text Box 17"/>
          <p:cNvSpPr txBox="1">
            <a:spLocks noChangeArrowheads="1"/>
          </p:cNvSpPr>
          <p:nvPr/>
        </p:nvSpPr>
        <p:spPr bwMode="auto">
          <a:xfrm>
            <a:off x="1930400" y="33020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a:t>
            </a:r>
          </a:p>
        </p:txBody>
      </p:sp>
      <p:sp>
        <p:nvSpPr>
          <p:cNvPr id="74770" name="Text Box 18"/>
          <p:cNvSpPr txBox="1">
            <a:spLocks noChangeArrowheads="1"/>
          </p:cNvSpPr>
          <p:nvPr/>
        </p:nvSpPr>
        <p:spPr bwMode="auto">
          <a:xfrm>
            <a:off x="7099300" y="31750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H</a:t>
            </a:r>
          </a:p>
        </p:txBody>
      </p:sp>
      <p:sp>
        <p:nvSpPr>
          <p:cNvPr id="74771" name="Line 19"/>
          <p:cNvSpPr>
            <a:spLocks noChangeShapeType="1"/>
          </p:cNvSpPr>
          <p:nvPr/>
        </p:nvSpPr>
        <p:spPr bwMode="auto">
          <a:xfrm flipH="1" flipV="1">
            <a:off x="3429000" y="2057400"/>
            <a:ext cx="76200" cy="685800"/>
          </a:xfrm>
          <a:prstGeom prst="line">
            <a:avLst/>
          </a:prstGeom>
          <a:noFill/>
          <a:ln w="19050">
            <a:solidFill>
              <a:schemeClr val="tx1"/>
            </a:solidFill>
            <a:round/>
            <a:headEnd/>
            <a:tailEnd type="triangle" w="med" len="med"/>
          </a:ln>
          <a:effectLst/>
        </p:spPr>
        <p:txBody>
          <a:bodyPr/>
          <a:lstStyle/>
          <a:p>
            <a:endParaRPr lang="en-US"/>
          </a:p>
        </p:txBody>
      </p:sp>
      <p:sp>
        <p:nvSpPr>
          <p:cNvPr id="74772" name="Line 20"/>
          <p:cNvSpPr>
            <a:spLocks noChangeShapeType="1"/>
          </p:cNvSpPr>
          <p:nvPr/>
        </p:nvSpPr>
        <p:spPr bwMode="auto">
          <a:xfrm flipV="1">
            <a:off x="3581400" y="2209800"/>
            <a:ext cx="0" cy="381000"/>
          </a:xfrm>
          <a:prstGeom prst="line">
            <a:avLst/>
          </a:prstGeom>
          <a:noFill/>
          <a:ln w="9525">
            <a:solidFill>
              <a:schemeClr val="tx1"/>
            </a:solidFill>
            <a:round/>
            <a:headEnd/>
            <a:tailEnd/>
          </a:ln>
          <a:effectLst/>
        </p:spPr>
        <p:txBody>
          <a:bodyPr/>
          <a:lstStyle/>
          <a:p>
            <a:endParaRPr lang="en-US"/>
          </a:p>
        </p:txBody>
      </p:sp>
      <p:sp>
        <p:nvSpPr>
          <p:cNvPr id="74773" name="Line 21"/>
          <p:cNvSpPr>
            <a:spLocks noChangeShapeType="1"/>
          </p:cNvSpPr>
          <p:nvPr/>
        </p:nvSpPr>
        <p:spPr bwMode="auto">
          <a:xfrm flipV="1">
            <a:off x="5791200" y="2209800"/>
            <a:ext cx="0" cy="381000"/>
          </a:xfrm>
          <a:prstGeom prst="line">
            <a:avLst/>
          </a:prstGeom>
          <a:noFill/>
          <a:ln w="9525">
            <a:solidFill>
              <a:schemeClr val="tx1"/>
            </a:solidFill>
            <a:round/>
            <a:headEnd/>
            <a:tailEnd/>
          </a:ln>
          <a:effectLst/>
        </p:spPr>
        <p:txBody>
          <a:bodyPr/>
          <a:lstStyle/>
          <a:p>
            <a:endParaRPr lang="en-US"/>
          </a:p>
        </p:txBody>
      </p:sp>
      <p:sp>
        <p:nvSpPr>
          <p:cNvPr id="74774" name="Line 22"/>
          <p:cNvSpPr>
            <a:spLocks noChangeShapeType="1"/>
          </p:cNvSpPr>
          <p:nvPr/>
        </p:nvSpPr>
        <p:spPr bwMode="auto">
          <a:xfrm flipV="1">
            <a:off x="4648200" y="2286000"/>
            <a:ext cx="0" cy="304800"/>
          </a:xfrm>
          <a:prstGeom prst="line">
            <a:avLst/>
          </a:prstGeom>
          <a:noFill/>
          <a:ln w="9525">
            <a:solidFill>
              <a:schemeClr val="tx1"/>
            </a:solidFill>
            <a:round/>
            <a:headEnd/>
            <a:tailEnd/>
          </a:ln>
          <a:effectLst/>
        </p:spPr>
        <p:txBody>
          <a:bodyPr/>
          <a:lstStyle/>
          <a:p>
            <a:endParaRPr lang="en-US"/>
          </a:p>
        </p:txBody>
      </p:sp>
      <p:sp>
        <p:nvSpPr>
          <p:cNvPr id="74775" name="Line 23"/>
          <p:cNvSpPr>
            <a:spLocks noChangeShapeType="1"/>
          </p:cNvSpPr>
          <p:nvPr/>
        </p:nvSpPr>
        <p:spPr bwMode="auto">
          <a:xfrm flipV="1">
            <a:off x="3365500" y="3086100"/>
            <a:ext cx="304800" cy="457200"/>
          </a:xfrm>
          <a:prstGeom prst="line">
            <a:avLst/>
          </a:prstGeom>
          <a:noFill/>
          <a:ln w="19050">
            <a:solidFill>
              <a:schemeClr val="tx1"/>
            </a:solidFill>
            <a:round/>
            <a:headEnd/>
            <a:tailEnd/>
          </a:ln>
          <a:effectLst/>
        </p:spPr>
        <p:txBody>
          <a:bodyPr/>
          <a:lstStyle/>
          <a:p>
            <a:endParaRPr lang="en-US"/>
          </a:p>
        </p:txBody>
      </p:sp>
      <p:sp>
        <p:nvSpPr>
          <p:cNvPr id="74776" name="Line 24"/>
          <p:cNvSpPr>
            <a:spLocks noChangeShapeType="1"/>
          </p:cNvSpPr>
          <p:nvPr/>
        </p:nvSpPr>
        <p:spPr bwMode="auto">
          <a:xfrm flipV="1">
            <a:off x="4648200" y="2209800"/>
            <a:ext cx="152400" cy="533400"/>
          </a:xfrm>
          <a:prstGeom prst="line">
            <a:avLst/>
          </a:prstGeom>
          <a:noFill/>
          <a:ln w="19050">
            <a:solidFill>
              <a:schemeClr val="tx1"/>
            </a:solidFill>
            <a:round/>
            <a:headEnd/>
            <a:tailEnd type="triangle" w="med" len="med"/>
          </a:ln>
          <a:effectLst/>
        </p:spPr>
        <p:txBody>
          <a:bodyPr/>
          <a:lstStyle/>
          <a:p>
            <a:endParaRPr lang="en-US"/>
          </a:p>
        </p:txBody>
      </p:sp>
      <p:sp>
        <p:nvSpPr>
          <p:cNvPr id="74777" name="Line 25"/>
          <p:cNvSpPr>
            <a:spLocks noChangeShapeType="1"/>
          </p:cNvSpPr>
          <p:nvPr/>
        </p:nvSpPr>
        <p:spPr bwMode="auto">
          <a:xfrm flipH="1" flipV="1">
            <a:off x="4508500" y="3086100"/>
            <a:ext cx="76200" cy="457200"/>
          </a:xfrm>
          <a:prstGeom prst="line">
            <a:avLst/>
          </a:prstGeom>
          <a:noFill/>
          <a:ln w="19050">
            <a:solidFill>
              <a:schemeClr val="tx1"/>
            </a:solidFill>
            <a:round/>
            <a:headEnd/>
            <a:tailEnd/>
          </a:ln>
          <a:effectLst/>
        </p:spPr>
        <p:txBody>
          <a:bodyPr/>
          <a:lstStyle/>
          <a:p>
            <a:endParaRPr lang="en-US"/>
          </a:p>
        </p:txBody>
      </p:sp>
      <p:sp>
        <p:nvSpPr>
          <p:cNvPr id="74778" name="Line 26"/>
          <p:cNvSpPr>
            <a:spLocks noChangeShapeType="1"/>
          </p:cNvSpPr>
          <p:nvPr/>
        </p:nvSpPr>
        <p:spPr bwMode="auto">
          <a:xfrm flipV="1">
            <a:off x="5791200" y="2057400"/>
            <a:ext cx="228600" cy="685800"/>
          </a:xfrm>
          <a:prstGeom prst="line">
            <a:avLst/>
          </a:prstGeom>
          <a:noFill/>
          <a:ln w="19050">
            <a:solidFill>
              <a:schemeClr val="tx1"/>
            </a:solidFill>
            <a:round/>
            <a:headEnd/>
            <a:tailEnd type="triangle" w="med" len="med"/>
          </a:ln>
          <a:effectLst/>
        </p:spPr>
        <p:txBody>
          <a:bodyPr/>
          <a:lstStyle/>
          <a:p>
            <a:endParaRPr lang="en-US"/>
          </a:p>
        </p:txBody>
      </p:sp>
      <p:sp>
        <p:nvSpPr>
          <p:cNvPr id="74779" name="Oval 27"/>
          <p:cNvSpPr>
            <a:spLocks noChangeArrowheads="1"/>
          </p:cNvSpPr>
          <p:nvPr/>
        </p:nvSpPr>
        <p:spPr bwMode="auto">
          <a:xfrm>
            <a:off x="4432300" y="11049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4780" name="Line 28"/>
          <p:cNvSpPr>
            <a:spLocks noChangeShapeType="1"/>
          </p:cNvSpPr>
          <p:nvPr/>
        </p:nvSpPr>
        <p:spPr bwMode="auto">
          <a:xfrm>
            <a:off x="685800" y="1066800"/>
            <a:ext cx="7924800" cy="0"/>
          </a:xfrm>
          <a:prstGeom prst="line">
            <a:avLst/>
          </a:prstGeom>
          <a:noFill/>
          <a:ln w="28575">
            <a:solidFill>
              <a:schemeClr val="bg1"/>
            </a:solidFill>
            <a:round/>
            <a:headEnd/>
            <a:tailEnd/>
          </a:ln>
          <a:effectLst/>
        </p:spPr>
        <p:txBody>
          <a:bodyPr/>
          <a:lstStyle/>
          <a:p>
            <a:endParaRPr lang="en-US"/>
          </a:p>
        </p:txBody>
      </p:sp>
      <p:sp>
        <p:nvSpPr>
          <p:cNvPr id="74781" name="Line 29"/>
          <p:cNvSpPr>
            <a:spLocks noChangeShapeType="1"/>
          </p:cNvSpPr>
          <p:nvPr/>
        </p:nvSpPr>
        <p:spPr bwMode="auto">
          <a:xfrm flipH="1" flipV="1">
            <a:off x="5727700" y="3086100"/>
            <a:ext cx="152400" cy="381000"/>
          </a:xfrm>
          <a:prstGeom prst="line">
            <a:avLst/>
          </a:prstGeom>
          <a:noFill/>
          <a:ln w="19050">
            <a:solidFill>
              <a:schemeClr val="tx1"/>
            </a:solidFill>
            <a:round/>
            <a:headEnd/>
            <a:tailEnd/>
          </a:ln>
          <a:effectLst/>
        </p:spPr>
        <p:txBody>
          <a:bodyPr/>
          <a:lstStyle/>
          <a:p>
            <a:endParaRPr lang="en-US"/>
          </a:p>
        </p:txBody>
      </p:sp>
      <p:sp>
        <p:nvSpPr>
          <p:cNvPr id="74782" name="Text Box 30"/>
          <p:cNvSpPr txBox="1">
            <a:spLocks noChangeArrowheads="1"/>
          </p:cNvSpPr>
          <p:nvPr/>
        </p:nvSpPr>
        <p:spPr bwMode="auto">
          <a:xfrm>
            <a:off x="3124200" y="4419600"/>
            <a:ext cx="6858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74783" name="Oval 31"/>
          <p:cNvSpPr>
            <a:spLocks noChangeArrowheads="1"/>
          </p:cNvSpPr>
          <p:nvPr/>
        </p:nvSpPr>
        <p:spPr bwMode="auto">
          <a:xfrm>
            <a:off x="914400" y="18923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4784" name="Oval 32"/>
          <p:cNvSpPr>
            <a:spLocks noChangeArrowheads="1"/>
          </p:cNvSpPr>
          <p:nvPr/>
        </p:nvSpPr>
        <p:spPr bwMode="auto">
          <a:xfrm>
            <a:off x="6159500" y="22098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4785" name="Text Box 33"/>
          <p:cNvSpPr txBox="1">
            <a:spLocks noChangeArrowheads="1"/>
          </p:cNvSpPr>
          <p:nvPr/>
        </p:nvSpPr>
        <p:spPr bwMode="auto">
          <a:xfrm>
            <a:off x="6858000" y="42926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C</a:t>
            </a:r>
          </a:p>
        </p:txBody>
      </p:sp>
      <p:sp>
        <p:nvSpPr>
          <p:cNvPr id="74786" name="Text Box 34"/>
          <p:cNvSpPr txBox="1">
            <a:spLocks noChangeArrowheads="1"/>
          </p:cNvSpPr>
          <p:nvPr/>
        </p:nvSpPr>
        <p:spPr bwMode="auto">
          <a:xfrm>
            <a:off x="1079500" y="38227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C</a:t>
            </a:r>
          </a:p>
        </p:txBody>
      </p:sp>
      <p:sp>
        <p:nvSpPr>
          <p:cNvPr id="74787" name="Text Box 35"/>
          <p:cNvSpPr txBox="1">
            <a:spLocks noChangeArrowheads="1"/>
          </p:cNvSpPr>
          <p:nvPr/>
        </p:nvSpPr>
        <p:spPr bwMode="auto">
          <a:xfrm>
            <a:off x="2235200" y="42672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F</a:t>
            </a:r>
          </a:p>
        </p:txBody>
      </p:sp>
      <p:sp>
        <p:nvSpPr>
          <p:cNvPr id="74788" name="Text Box 36"/>
          <p:cNvSpPr txBox="1">
            <a:spLocks noChangeArrowheads="1"/>
          </p:cNvSpPr>
          <p:nvPr/>
        </p:nvSpPr>
        <p:spPr bwMode="auto">
          <a:xfrm>
            <a:off x="914400" y="4914900"/>
            <a:ext cx="7696200" cy="915988"/>
          </a:xfrm>
          <a:prstGeom prst="rect">
            <a:avLst/>
          </a:prstGeom>
          <a:noFill/>
          <a:ln w="9525">
            <a:noFill/>
            <a:miter lim="800000"/>
            <a:headEnd/>
            <a:tailEnd/>
          </a:ln>
          <a:effectLst/>
        </p:spPr>
        <p:txBody>
          <a:bodyPr>
            <a:spAutoFit/>
          </a:bodyPr>
          <a:lstStyle/>
          <a:p>
            <a:pPr>
              <a:spcBef>
                <a:spcPct val="50000"/>
              </a:spcBef>
            </a:pPr>
            <a:r>
              <a:rPr lang="en-US">
                <a:solidFill>
                  <a:schemeClr val="bg1"/>
                </a:solidFill>
              </a:rPr>
              <a:t>Versus a trey tight look we would make 2 Tight call to alert that we have two tight ends.  We would make a 12 call based on personnel.  Everyone simply follows their alignment rules.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274638"/>
            <a:ext cx="8229600" cy="792162"/>
          </a:xfrm>
        </p:spPr>
        <p:txBody>
          <a:bodyPr/>
          <a:lstStyle/>
          <a:p>
            <a:r>
              <a:rPr lang="en-US" b="1">
                <a:solidFill>
                  <a:schemeClr val="bg1"/>
                </a:solidFill>
              </a:rPr>
              <a:t>Determining Strength</a:t>
            </a:r>
          </a:p>
        </p:txBody>
      </p:sp>
      <p:sp>
        <p:nvSpPr>
          <p:cNvPr id="76803" name="Rectangle 3"/>
          <p:cNvSpPr>
            <a:spLocks noChangeArrowheads="1"/>
          </p:cNvSpPr>
          <p:nvPr/>
        </p:nvSpPr>
        <p:spPr bwMode="auto">
          <a:xfrm>
            <a:off x="4419600" y="2286000"/>
            <a:ext cx="457200" cy="304800"/>
          </a:xfrm>
          <a:prstGeom prst="rect">
            <a:avLst/>
          </a:prstGeom>
          <a:solidFill>
            <a:schemeClr val="accent1"/>
          </a:solidFill>
          <a:ln w="9525">
            <a:solidFill>
              <a:schemeClr val="tx1"/>
            </a:solidFill>
            <a:miter lim="800000"/>
            <a:headEnd/>
            <a:tailEnd/>
          </a:ln>
          <a:effectLst/>
        </p:spPr>
        <p:txBody>
          <a:bodyPr wrap="none" anchor="ctr"/>
          <a:lstStyle/>
          <a:p>
            <a:endParaRPr lang="en-US"/>
          </a:p>
        </p:txBody>
      </p:sp>
      <p:sp>
        <p:nvSpPr>
          <p:cNvPr id="76804" name="Oval 4"/>
          <p:cNvSpPr>
            <a:spLocks noChangeArrowheads="1"/>
          </p:cNvSpPr>
          <p:nvPr/>
        </p:nvSpPr>
        <p:spPr bwMode="auto">
          <a:xfrm>
            <a:off x="4953000" y="22098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6805" name="Oval 5"/>
          <p:cNvSpPr>
            <a:spLocks noChangeArrowheads="1"/>
          </p:cNvSpPr>
          <p:nvPr/>
        </p:nvSpPr>
        <p:spPr bwMode="auto">
          <a:xfrm>
            <a:off x="5562600" y="22098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6806" name="Oval 6"/>
          <p:cNvSpPr>
            <a:spLocks noChangeArrowheads="1"/>
          </p:cNvSpPr>
          <p:nvPr/>
        </p:nvSpPr>
        <p:spPr bwMode="auto">
          <a:xfrm>
            <a:off x="3886200" y="22098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6807" name="Oval 7"/>
          <p:cNvSpPr>
            <a:spLocks noChangeArrowheads="1"/>
          </p:cNvSpPr>
          <p:nvPr/>
        </p:nvSpPr>
        <p:spPr bwMode="auto">
          <a:xfrm>
            <a:off x="3352800" y="22098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6808" name="Oval 8"/>
          <p:cNvSpPr>
            <a:spLocks noChangeArrowheads="1"/>
          </p:cNvSpPr>
          <p:nvPr/>
        </p:nvSpPr>
        <p:spPr bwMode="auto">
          <a:xfrm>
            <a:off x="7188200" y="21844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6809" name="Oval 9"/>
          <p:cNvSpPr>
            <a:spLocks noChangeArrowheads="1"/>
          </p:cNvSpPr>
          <p:nvPr/>
        </p:nvSpPr>
        <p:spPr bwMode="auto">
          <a:xfrm>
            <a:off x="5016500" y="12573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6810" name="Oval 10"/>
          <p:cNvSpPr>
            <a:spLocks noChangeArrowheads="1"/>
          </p:cNvSpPr>
          <p:nvPr/>
        </p:nvSpPr>
        <p:spPr bwMode="auto">
          <a:xfrm>
            <a:off x="2032000" y="18542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6811" name="Text Box 11"/>
          <p:cNvSpPr txBox="1">
            <a:spLocks noChangeArrowheads="1"/>
          </p:cNvSpPr>
          <p:nvPr/>
        </p:nvSpPr>
        <p:spPr bwMode="auto">
          <a:xfrm>
            <a:off x="4419600" y="25908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N</a:t>
            </a:r>
          </a:p>
        </p:txBody>
      </p:sp>
      <p:sp>
        <p:nvSpPr>
          <p:cNvPr id="76812" name="Text Box 12"/>
          <p:cNvSpPr txBox="1">
            <a:spLocks noChangeArrowheads="1"/>
          </p:cNvSpPr>
          <p:nvPr/>
        </p:nvSpPr>
        <p:spPr bwMode="auto">
          <a:xfrm>
            <a:off x="5562600" y="25908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E</a:t>
            </a:r>
          </a:p>
        </p:txBody>
      </p:sp>
      <p:sp>
        <p:nvSpPr>
          <p:cNvPr id="76813" name="Text Box 13"/>
          <p:cNvSpPr txBox="1">
            <a:spLocks noChangeArrowheads="1"/>
          </p:cNvSpPr>
          <p:nvPr/>
        </p:nvSpPr>
        <p:spPr bwMode="auto">
          <a:xfrm>
            <a:off x="3352800" y="25908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E</a:t>
            </a:r>
          </a:p>
        </p:txBody>
      </p:sp>
      <p:sp>
        <p:nvSpPr>
          <p:cNvPr id="76814" name="Text Box 14"/>
          <p:cNvSpPr txBox="1">
            <a:spLocks noChangeArrowheads="1"/>
          </p:cNvSpPr>
          <p:nvPr/>
        </p:nvSpPr>
        <p:spPr bwMode="auto">
          <a:xfrm>
            <a:off x="3136900" y="33147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L</a:t>
            </a:r>
          </a:p>
        </p:txBody>
      </p:sp>
      <p:sp>
        <p:nvSpPr>
          <p:cNvPr id="76815" name="Text Box 15"/>
          <p:cNvSpPr txBox="1">
            <a:spLocks noChangeArrowheads="1"/>
          </p:cNvSpPr>
          <p:nvPr/>
        </p:nvSpPr>
        <p:spPr bwMode="auto">
          <a:xfrm>
            <a:off x="4356100" y="33147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M</a:t>
            </a:r>
          </a:p>
        </p:txBody>
      </p:sp>
      <p:sp>
        <p:nvSpPr>
          <p:cNvPr id="76816" name="Text Box 16"/>
          <p:cNvSpPr txBox="1">
            <a:spLocks noChangeArrowheads="1"/>
          </p:cNvSpPr>
          <p:nvPr/>
        </p:nvSpPr>
        <p:spPr bwMode="auto">
          <a:xfrm>
            <a:off x="5803900" y="33147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R</a:t>
            </a:r>
          </a:p>
        </p:txBody>
      </p:sp>
      <p:sp>
        <p:nvSpPr>
          <p:cNvPr id="76817" name="Text Box 17"/>
          <p:cNvSpPr txBox="1">
            <a:spLocks noChangeArrowheads="1"/>
          </p:cNvSpPr>
          <p:nvPr/>
        </p:nvSpPr>
        <p:spPr bwMode="auto">
          <a:xfrm>
            <a:off x="2108200" y="32131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a:t>
            </a:r>
          </a:p>
        </p:txBody>
      </p:sp>
      <p:sp>
        <p:nvSpPr>
          <p:cNvPr id="76818" name="Text Box 18"/>
          <p:cNvSpPr txBox="1">
            <a:spLocks noChangeArrowheads="1"/>
          </p:cNvSpPr>
          <p:nvPr/>
        </p:nvSpPr>
        <p:spPr bwMode="auto">
          <a:xfrm>
            <a:off x="7010400" y="31750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H</a:t>
            </a:r>
          </a:p>
        </p:txBody>
      </p:sp>
      <p:sp>
        <p:nvSpPr>
          <p:cNvPr id="76819" name="Line 19"/>
          <p:cNvSpPr>
            <a:spLocks noChangeShapeType="1"/>
          </p:cNvSpPr>
          <p:nvPr/>
        </p:nvSpPr>
        <p:spPr bwMode="auto">
          <a:xfrm flipH="1" flipV="1">
            <a:off x="3429000" y="2057400"/>
            <a:ext cx="76200" cy="685800"/>
          </a:xfrm>
          <a:prstGeom prst="line">
            <a:avLst/>
          </a:prstGeom>
          <a:noFill/>
          <a:ln w="19050">
            <a:solidFill>
              <a:schemeClr val="tx1"/>
            </a:solidFill>
            <a:round/>
            <a:headEnd/>
            <a:tailEnd type="triangle" w="med" len="med"/>
          </a:ln>
          <a:effectLst/>
        </p:spPr>
        <p:txBody>
          <a:bodyPr/>
          <a:lstStyle/>
          <a:p>
            <a:endParaRPr lang="en-US"/>
          </a:p>
        </p:txBody>
      </p:sp>
      <p:sp>
        <p:nvSpPr>
          <p:cNvPr id="76820" name="Line 20"/>
          <p:cNvSpPr>
            <a:spLocks noChangeShapeType="1"/>
          </p:cNvSpPr>
          <p:nvPr/>
        </p:nvSpPr>
        <p:spPr bwMode="auto">
          <a:xfrm flipV="1">
            <a:off x="3581400" y="2209800"/>
            <a:ext cx="0" cy="381000"/>
          </a:xfrm>
          <a:prstGeom prst="line">
            <a:avLst/>
          </a:prstGeom>
          <a:noFill/>
          <a:ln w="9525">
            <a:solidFill>
              <a:schemeClr val="tx1"/>
            </a:solidFill>
            <a:round/>
            <a:headEnd/>
            <a:tailEnd/>
          </a:ln>
          <a:effectLst/>
        </p:spPr>
        <p:txBody>
          <a:bodyPr/>
          <a:lstStyle/>
          <a:p>
            <a:endParaRPr lang="en-US"/>
          </a:p>
        </p:txBody>
      </p:sp>
      <p:sp>
        <p:nvSpPr>
          <p:cNvPr id="76821" name="Line 21"/>
          <p:cNvSpPr>
            <a:spLocks noChangeShapeType="1"/>
          </p:cNvSpPr>
          <p:nvPr/>
        </p:nvSpPr>
        <p:spPr bwMode="auto">
          <a:xfrm flipV="1">
            <a:off x="5791200" y="2209800"/>
            <a:ext cx="0" cy="381000"/>
          </a:xfrm>
          <a:prstGeom prst="line">
            <a:avLst/>
          </a:prstGeom>
          <a:noFill/>
          <a:ln w="9525">
            <a:solidFill>
              <a:schemeClr val="tx1"/>
            </a:solidFill>
            <a:round/>
            <a:headEnd/>
            <a:tailEnd/>
          </a:ln>
          <a:effectLst/>
        </p:spPr>
        <p:txBody>
          <a:bodyPr/>
          <a:lstStyle/>
          <a:p>
            <a:endParaRPr lang="en-US"/>
          </a:p>
        </p:txBody>
      </p:sp>
      <p:sp>
        <p:nvSpPr>
          <p:cNvPr id="76822" name="Line 22"/>
          <p:cNvSpPr>
            <a:spLocks noChangeShapeType="1"/>
          </p:cNvSpPr>
          <p:nvPr/>
        </p:nvSpPr>
        <p:spPr bwMode="auto">
          <a:xfrm flipV="1">
            <a:off x="4648200" y="2286000"/>
            <a:ext cx="0" cy="304800"/>
          </a:xfrm>
          <a:prstGeom prst="line">
            <a:avLst/>
          </a:prstGeom>
          <a:noFill/>
          <a:ln w="9525">
            <a:solidFill>
              <a:schemeClr val="tx1"/>
            </a:solidFill>
            <a:round/>
            <a:headEnd/>
            <a:tailEnd/>
          </a:ln>
          <a:effectLst/>
        </p:spPr>
        <p:txBody>
          <a:bodyPr/>
          <a:lstStyle/>
          <a:p>
            <a:endParaRPr lang="en-US"/>
          </a:p>
        </p:txBody>
      </p:sp>
      <p:sp>
        <p:nvSpPr>
          <p:cNvPr id="76823" name="Line 23"/>
          <p:cNvSpPr>
            <a:spLocks noChangeShapeType="1"/>
          </p:cNvSpPr>
          <p:nvPr/>
        </p:nvSpPr>
        <p:spPr bwMode="auto">
          <a:xfrm flipV="1">
            <a:off x="3365500" y="3086100"/>
            <a:ext cx="304800" cy="457200"/>
          </a:xfrm>
          <a:prstGeom prst="line">
            <a:avLst/>
          </a:prstGeom>
          <a:noFill/>
          <a:ln w="19050">
            <a:solidFill>
              <a:schemeClr val="tx1"/>
            </a:solidFill>
            <a:round/>
            <a:headEnd/>
            <a:tailEnd/>
          </a:ln>
          <a:effectLst/>
        </p:spPr>
        <p:txBody>
          <a:bodyPr/>
          <a:lstStyle/>
          <a:p>
            <a:endParaRPr lang="en-US"/>
          </a:p>
        </p:txBody>
      </p:sp>
      <p:sp>
        <p:nvSpPr>
          <p:cNvPr id="76824" name="Line 24"/>
          <p:cNvSpPr>
            <a:spLocks noChangeShapeType="1"/>
          </p:cNvSpPr>
          <p:nvPr/>
        </p:nvSpPr>
        <p:spPr bwMode="auto">
          <a:xfrm flipV="1">
            <a:off x="4648200" y="2209800"/>
            <a:ext cx="152400" cy="533400"/>
          </a:xfrm>
          <a:prstGeom prst="line">
            <a:avLst/>
          </a:prstGeom>
          <a:noFill/>
          <a:ln w="19050">
            <a:solidFill>
              <a:schemeClr val="tx1"/>
            </a:solidFill>
            <a:round/>
            <a:headEnd/>
            <a:tailEnd type="triangle" w="med" len="med"/>
          </a:ln>
          <a:effectLst/>
        </p:spPr>
        <p:txBody>
          <a:bodyPr/>
          <a:lstStyle/>
          <a:p>
            <a:endParaRPr lang="en-US"/>
          </a:p>
        </p:txBody>
      </p:sp>
      <p:sp>
        <p:nvSpPr>
          <p:cNvPr id="76825" name="Line 25"/>
          <p:cNvSpPr>
            <a:spLocks noChangeShapeType="1"/>
          </p:cNvSpPr>
          <p:nvPr/>
        </p:nvSpPr>
        <p:spPr bwMode="auto">
          <a:xfrm flipH="1" flipV="1">
            <a:off x="4508500" y="3086100"/>
            <a:ext cx="76200" cy="457200"/>
          </a:xfrm>
          <a:prstGeom prst="line">
            <a:avLst/>
          </a:prstGeom>
          <a:noFill/>
          <a:ln w="19050">
            <a:solidFill>
              <a:schemeClr val="tx1"/>
            </a:solidFill>
            <a:round/>
            <a:headEnd/>
            <a:tailEnd/>
          </a:ln>
          <a:effectLst/>
        </p:spPr>
        <p:txBody>
          <a:bodyPr/>
          <a:lstStyle/>
          <a:p>
            <a:endParaRPr lang="en-US"/>
          </a:p>
        </p:txBody>
      </p:sp>
      <p:sp>
        <p:nvSpPr>
          <p:cNvPr id="76826" name="Line 26"/>
          <p:cNvSpPr>
            <a:spLocks noChangeShapeType="1"/>
          </p:cNvSpPr>
          <p:nvPr/>
        </p:nvSpPr>
        <p:spPr bwMode="auto">
          <a:xfrm flipV="1">
            <a:off x="5791200" y="2057400"/>
            <a:ext cx="228600" cy="685800"/>
          </a:xfrm>
          <a:prstGeom prst="line">
            <a:avLst/>
          </a:prstGeom>
          <a:noFill/>
          <a:ln w="19050">
            <a:solidFill>
              <a:schemeClr val="tx1"/>
            </a:solidFill>
            <a:round/>
            <a:headEnd/>
            <a:tailEnd type="triangle" w="med" len="med"/>
          </a:ln>
          <a:effectLst/>
        </p:spPr>
        <p:txBody>
          <a:bodyPr/>
          <a:lstStyle/>
          <a:p>
            <a:endParaRPr lang="en-US"/>
          </a:p>
        </p:txBody>
      </p:sp>
      <p:sp>
        <p:nvSpPr>
          <p:cNvPr id="76827" name="Oval 27"/>
          <p:cNvSpPr>
            <a:spLocks noChangeArrowheads="1"/>
          </p:cNvSpPr>
          <p:nvPr/>
        </p:nvSpPr>
        <p:spPr bwMode="auto">
          <a:xfrm>
            <a:off x="4381500" y="13589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6828" name="Line 28"/>
          <p:cNvSpPr>
            <a:spLocks noChangeShapeType="1"/>
          </p:cNvSpPr>
          <p:nvPr/>
        </p:nvSpPr>
        <p:spPr bwMode="auto">
          <a:xfrm>
            <a:off x="685800" y="1066800"/>
            <a:ext cx="7924800" cy="0"/>
          </a:xfrm>
          <a:prstGeom prst="line">
            <a:avLst/>
          </a:prstGeom>
          <a:noFill/>
          <a:ln w="28575">
            <a:solidFill>
              <a:schemeClr val="bg1"/>
            </a:solidFill>
            <a:round/>
            <a:headEnd/>
            <a:tailEnd/>
          </a:ln>
          <a:effectLst/>
        </p:spPr>
        <p:txBody>
          <a:bodyPr/>
          <a:lstStyle/>
          <a:p>
            <a:endParaRPr lang="en-US"/>
          </a:p>
        </p:txBody>
      </p:sp>
      <p:sp>
        <p:nvSpPr>
          <p:cNvPr id="76829" name="Line 29"/>
          <p:cNvSpPr>
            <a:spLocks noChangeShapeType="1"/>
          </p:cNvSpPr>
          <p:nvPr/>
        </p:nvSpPr>
        <p:spPr bwMode="auto">
          <a:xfrm flipH="1" flipV="1">
            <a:off x="5727700" y="3086100"/>
            <a:ext cx="152400" cy="381000"/>
          </a:xfrm>
          <a:prstGeom prst="line">
            <a:avLst/>
          </a:prstGeom>
          <a:noFill/>
          <a:ln w="19050">
            <a:solidFill>
              <a:schemeClr val="tx1"/>
            </a:solidFill>
            <a:round/>
            <a:headEnd/>
            <a:tailEnd/>
          </a:ln>
          <a:effectLst/>
        </p:spPr>
        <p:txBody>
          <a:bodyPr/>
          <a:lstStyle/>
          <a:p>
            <a:endParaRPr lang="en-US"/>
          </a:p>
        </p:txBody>
      </p:sp>
      <p:sp>
        <p:nvSpPr>
          <p:cNvPr id="76830" name="Text Box 30"/>
          <p:cNvSpPr txBox="1">
            <a:spLocks noChangeArrowheads="1"/>
          </p:cNvSpPr>
          <p:nvPr/>
        </p:nvSpPr>
        <p:spPr bwMode="auto">
          <a:xfrm>
            <a:off x="3124200" y="4419600"/>
            <a:ext cx="6858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76831" name="Oval 31"/>
          <p:cNvSpPr>
            <a:spLocks noChangeArrowheads="1"/>
          </p:cNvSpPr>
          <p:nvPr/>
        </p:nvSpPr>
        <p:spPr bwMode="auto">
          <a:xfrm>
            <a:off x="1003300" y="22098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6832" name="Oval 32"/>
          <p:cNvSpPr>
            <a:spLocks noChangeArrowheads="1"/>
          </p:cNvSpPr>
          <p:nvPr/>
        </p:nvSpPr>
        <p:spPr bwMode="auto">
          <a:xfrm>
            <a:off x="8255000" y="1828800"/>
            <a:ext cx="457200" cy="381000"/>
          </a:xfrm>
          <a:prstGeom prst="ellipse">
            <a:avLst/>
          </a:prstGeom>
          <a:solidFill>
            <a:schemeClr val="accent1"/>
          </a:solidFill>
          <a:ln w="9525">
            <a:solidFill>
              <a:schemeClr val="tx1"/>
            </a:solidFill>
            <a:round/>
            <a:headEnd/>
            <a:tailEnd/>
          </a:ln>
          <a:effectLst/>
        </p:spPr>
        <p:txBody>
          <a:bodyPr wrap="none" anchor="ctr"/>
          <a:lstStyle/>
          <a:p>
            <a:endParaRPr lang="en-US"/>
          </a:p>
        </p:txBody>
      </p:sp>
      <p:sp>
        <p:nvSpPr>
          <p:cNvPr id="76833" name="Text Box 33"/>
          <p:cNvSpPr txBox="1">
            <a:spLocks noChangeArrowheads="1"/>
          </p:cNvSpPr>
          <p:nvPr/>
        </p:nvSpPr>
        <p:spPr bwMode="auto">
          <a:xfrm>
            <a:off x="8382000" y="32639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C</a:t>
            </a:r>
          </a:p>
        </p:txBody>
      </p:sp>
      <p:sp>
        <p:nvSpPr>
          <p:cNvPr id="76834" name="Text Box 34"/>
          <p:cNvSpPr txBox="1">
            <a:spLocks noChangeArrowheads="1"/>
          </p:cNvSpPr>
          <p:nvPr/>
        </p:nvSpPr>
        <p:spPr bwMode="auto">
          <a:xfrm>
            <a:off x="863600" y="37846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C</a:t>
            </a:r>
          </a:p>
        </p:txBody>
      </p:sp>
      <p:sp>
        <p:nvSpPr>
          <p:cNvPr id="76835" name="Text Box 35"/>
          <p:cNvSpPr txBox="1">
            <a:spLocks noChangeArrowheads="1"/>
          </p:cNvSpPr>
          <p:nvPr/>
        </p:nvSpPr>
        <p:spPr bwMode="auto">
          <a:xfrm>
            <a:off x="4343400" y="4267200"/>
            <a:ext cx="533400" cy="579438"/>
          </a:xfrm>
          <a:prstGeom prst="rect">
            <a:avLst/>
          </a:prstGeom>
          <a:noFill/>
          <a:ln w="9525">
            <a:noFill/>
            <a:miter lim="800000"/>
            <a:headEnd/>
            <a:tailEnd/>
          </a:ln>
          <a:effectLst/>
        </p:spPr>
        <p:txBody>
          <a:bodyPr>
            <a:spAutoFit/>
          </a:bodyPr>
          <a:lstStyle/>
          <a:p>
            <a:pPr>
              <a:spcBef>
                <a:spcPct val="50000"/>
              </a:spcBef>
            </a:pPr>
            <a:r>
              <a:rPr lang="en-US" sz="3200">
                <a:solidFill>
                  <a:schemeClr val="bg1"/>
                </a:solidFill>
              </a:rPr>
              <a:t>F</a:t>
            </a:r>
          </a:p>
        </p:txBody>
      </p:sp>
      <p:sp>
        <p:nvSpPr>
          <p:cNvPr id="76836" name="Text Box 36"/>
          <p:cNvSpPr txBox="1">
            <a:spLocks noChangeArrowheads="1"/>
          </p:cNvSpPr>
          <p:nvPr/>
        </p:nvSpPr>
        <p:spPr bwMode="auto">
          <a:xfrm>
            <a:off x="914400" y="4914900"/>
            <a:ext cx="7696200" cy="1190625"/>
          </a:xfrm>
          <a:prstGeom prst="rect">
            <a:avLst/>
          </a:prstGeom>
          <a:noFill/>
          <a:ln w="9525">
            <a:noFill/>
            <a:miter lim="800000"/>
            <a:headEnd/>
            <a:tailEnd/>
          </a:ln>
          <a:effectLst/>
        </p:spPr>
        <p:txBody>
          <a:bodyPr>
            <a:spAutoFit/>
          </a:bodyPr>
          <a:lstStyle/>
          <a:p>
            <a:pPr>
              <a:spcBef>
                <a:spcPct val="50000"/>
              </a:spcBef>
            </a:pPr>
            <a:r>
              <a:rPr lang="en-US">
                <a:solidFill>
                  <a:schemeClr val="bg1"/>
                </a:solidFill>
              </a:rPr>
              <a:t>Versus an even look the FS will alert that the formation is balanced.  Based on our game plan assessment, we will adjust our personnel accordingly.  Some teams might be field oriented, and some might be oriented to work to the QB’s arm.</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185738"/>
            <a:ext cx="8229600" cy="1143000"/>
          </a:xfrm>
        </p:spPr>
        <p:txBody>
          <a:bodyPr/>
          <a:lstStyle/>
          <a:p>
            <a:r>
              <a:rPr lang="en-US" b="1">
                <a:solidFill>
                  <a:schemeClr val="bg1"/>
                </a:solidFill>
                <a:effectLst>
                  <a:outerShdw blurRad="38100" dist="38100" dir="2700000" algn="tl">
                    <a:srgbClr val="000000"/>
                  </a:outerShdw>
                </a:effectLst>
              </a:rPr>
              <a:t>Game Planning </a:t>
            </a:r>
          </a:p>
        </p:txBody>
      </p:sp>
      <p:sp>
        <p:nvSpPr>
          <p:cNvPr id="66565" name="Text Box 5"/>
          <p:cNvSpPr txBox="1">
            <a:spLocks noChangeArrowheads="1"/>
          </p:cNvSpPr>
          <p:nvPr/>
        </p:nvSpPr>
        <p:spPr bwMode="auto">
          <a:xfrm>
            <a:off x="685800" y="1295400"/>
            <a:ext cx="8115300" cy="1160463"/>
          </a:xfrm>
          <a:prstGeom prst="rect">
            <a:avLst/>
          </a:prstGeom>
          <a:noFill/>
          <a:ln w="9525">
            <a:noFill/>
            <a:miter lim="800000"/>
            <a:headEnd/>
            <a:tailEnd/>
          </a:ln>
          <a:effectLst/>
        </p:spPr>
        <p:txBody>
          <a:bodyPr>
            <a:spAutoFit/>
          </a:bodyPr>
          <a:lstStyle/>
          <a:p>
            <a:pPr>
              <a:spcBef>
                <a:spcPct val="50000"/>
              </a:spcBef>
            </a:pPr>
            <a:r>
              <a:rPr lang="en-US" sz="2800" b="1">
                <a:solidFill>
                  <a:schemeClr val="bg1"/>
                </a:solidFill>
              </a:rPr>
              <a:t>We will get as many films as they will give us.</a:t>
            </a:r>
          </a:p>
          <a:p>
            <a:pPr>
              <a:spcBef>
                <a:spcPct val="50000"/>
              </a:spcBef>
            </a:pPr>
            <a:r>
              <a:rPr lang="en-US" sz="2800" b="1">
                <a:solidFill>
                  <a:schemeClr val="bg1"/>
                </a:solidFill>
              </a:rPr>
              <a:t>We focus on:</a:t>
            </a:r>
          </a:p>
        </p:txBody>
      </p:sp>
      <p:sp>
        <p:nvSpPr>
          <p:cNvPr id="66566" name="Text Box 6"/>
          <p:cNvSpPr txBox="1">
            <a:spLocks noChangeArrowheads="1"/>
          </p:cNvSpPr>
          <p:nvPr/>
        </p:nvSpPr>
        <p:spPr bwMode="auto">
          <a:xfrm>
            <a:off x="1549400" y="2387600"/>
            <a:ext cx="7010400" cy="4291013"/>
          </a:xfrm>
          <a:prstGeom prst="rect">
            <a:avLst/>
          </a:prstGeom>
          <a:noFill/>
          <a:ln w="9525">
            <a:noFill/>
            <a:miter lim="800000"/>
            <a:headEnd/>
            <a:tailEnd/>
          </a:ln>
          <a:effectLst/>
        </p:spPr>
        <p:txBody>
          <a:bodyPr>
            <a:spAutoFit/>
          </a:bodyPr>
          <a:lstStyle/>
          <a:p>
            <a:pPr>
              <a:spcBef>
                <a:spcPct val="50000"/>
              </a:spcBef>
              <a:buFont typeface="Wingdings" pitchFamily="2" charset="2"/>
              <a:buChar char="ü"/>
            </a:pPr>
            <a:r>
              <a:rPr lang="en-US" sz="2400" b="1">
                <a:solidFill>
                  <a:schemeClr val="bg1"/>
                </a:solidFill>
              </a:rPr>
              <a:t>Down and Distance</a:t>
            </a:r>
          </a:p>
          <a:p>
            <a:pPr>
              <a:spcBef>
                <a:spcPct val="50000"/>
              </a:spcBef>
              <a:buFont typeface="Wingdings" pitchFamily="2" charset="2"/>
              <a:buChar char="ü"/>
            </a:pPr>
            <a:r>
              <a:rPr lang="en-US" sz="2400" b="1">
                <a:solidFill>
                  <a:schemeClr val="bg1"/>
                </a:solidFill>
              </a:rPr>
              <a:t>Formation By Personnel Group</a:t>
            </a:r>
          </a:p>
          <a:p>
            <a:pPr>
              <a:spcBef>
                <a:spcPct val="50000"/>
              </a:spcBef>
              <a:buFont typeface="Wingdings" pitchFamily="2" charset="2"/>
              <a:buChar char="ü"/>
            </a:pPr>
            <a:r>
              <a:rPr lang="en-US" sz="2400" b="1">
                <a:solidFill>
                  <a:schemeClr val="bg1"/>
                </a:solidFill>
              </a:rPr>
              <a:t>Play by Formation</a:t>
            </a:r>
          </a:p>
          <a:p>
            <a:pPr>
              <a:spcBef>
                <a:spcPct val="50000"/>
              </a:spcBef>
              <a:buFont typeface="Wingdings" pitchFamily="2" charset="2"/>
              <a:buChar char="ü"/>
            </a:pPr>
            <a:r>
              <a:rPr lang="en-US" sz="2400" b="1">
                <a:solidFill>
                  <a:schemeClr val="bg1"/>
                </a:solidFill>
              </a:rPr>
              <a:t>Field/Boundary Strength</a:t>
            </a:r>
          </a:p>
          <a:p>
            <a:pPr>
              <a:spcBef>
                <a:spcPct val="50000"/>
              </a:spcBef>
              <a:buFont typeface="Wingdings" pitchFamily="2" charset="2"/>
              <a:buChar char="ü"/>
            </a:pPr>
            <a:r>
              <a:rPr lang="en-US" sz="2400" b="1">
                <a:solidFill>
                  <a:schemeClr val="bg1"/>
                </a:solidFill>
              </a:rPr>
              <a:t>Field/Boundary Tendency</a:t>
            </a:r>
          </a:p>
          <a:p>
            <a:pPr>
              <a:spcBef>
                <a:spcPct val="50000"/>
              </a:spcBef>
              <a:buFont typeface="Wingdings" pitchFamily="2" charset="2"/>
              <a:buChar char="ü"/>
            </a:pPr>
            <a:r>
              <a:rPr lang="en-US" sz="2400" b="1">
                <a:solidFill>
                  <a:schemeClr val="bg1"/>
                </a:solidFill>
              </a:rPr>
              <a:t>Personnel Tendency</a:t>
            </a:r>
          </a:p>
          <a:p>
            <a:pPr>
              <a:spcBef>
                <a:spcPct val="50000"/>
              </a:spcBef>
              <a:buFont typeface="Wingdings" pitchFamily="2" charset="2"/>
              <a:buChar char="ü"/>
            </a:pPr>
            <a:r>
              <a:rPr lang="en-US" sz="2400" b="1">
                <a:solidFill>
                  <a:schemeClr val="bg1"/>
                </a:solidFill>
              </a:rPr>
              <a:t>When Do They Run Screens and Draws?</a:t>
            </a:r>
          </a:p>
          <a:p>
            <a:pPr>
              <a:spcBef>
                <a:spcPct val="50000"/>
              </a:spcBef>
              <a:buFont typeface="Wingdings" pitchFamily="2" charset="2"/>
              <a:buChar char="ü"/>
            </a:pPr>
            <a:endParaRPr lang="en-US" sz="2400">
              <a:solidFill>
                <a:schemeClr val="bg1"/>
              </a:solidFill>
            </a:endParaRPr>
          </a:p>
        </p:txBody>
      </p:sp>
      <p:sp>
        <p:nvSpPr>
          <p:cNvPr id="66567" name="Line 7"/>
          <p:cNvSpPr>
            <a:spLocks noChangeShapeType="1"/>
          </p:cNvSpPr>
          <p:nvPr/>
        </p:nvSpPr>
        <p:spPr bwMode="auto">
          <a:xfrm>
            <a:off x="571500" y="1181100"/>
            <a:ext cx="8140700" cy="0"/>
          </a:xfrm>
          <a:prstGeom prst="line">
            <a:avLst/>
          </a:prstGeom>
          <a:noFill/>
          <a:ln w="28575">
            <a:solidFill>
              <a:schemeClr val="bg1"/>
            </a:solidFill>
            <a:round/>
            <a:headEnd/>
            <a:tailEnd/>
          </a:ln>
          <a:effectLst/>
        </p:spPr>
        <p:txBody>
          <a:bodyPr/>
          <a:lstStyle/>
          <a:p>
            <a:endParaRPr lang="en-US"/>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160338"/>
            <a:ext cx="8229600" cy="1143000"/>
          </a:xfrm>
        </p:spPr>
        <p:txBody>
          <a:bodyPr/>
          <a:lstStyle/>
          <a:p>
            <a:r>
              <a:rPr lang="en-US" b="1">
                <a:solidFill>
                  <a:schemeClr val="bg1"/>
                </a:solidFill>
                <a:effectLst>
                  <a:outerShdw blurRad="38100" dist="38100" dir="2700000" algn="tl">
                    <a:srgbClr val="000000"/>
                  </a:outerShdw>
                </a:effectLst>
              </a:rPr>
              <a:t>Game Planning POE</a:t>
            </a:r>
          </a:p>
        </p:txBody>
      </p:sp>
      <p:sp>
        <p:nvSpPr>
          <p:cNvPr id="67587" name="Rectangle 3"/>
          <p:cNvSpPr>
            <a:spLocks noGrp="1" noChangeArrowheads="1"/>
          </p:cNvSpPr>
          <p:nvPr>
            <p:ph type="body" idx="1"/>
          </p:nvPr>
        </p:nvSpPr>
        <p:spPr/>
        <p:txBody>
          <a:bodyPr/>
          <a:lstStyle/>
          <a:p>
            <a:pPr>
              <a:lnSpc>
                <a:spcPct val="90000"/>
              </a:lnSpc>
            </a:pPr>
            <a:r>
              <a:rPr lang="en-US" sz="2800" b="1">
                <a:solidFill>
                  <a:schemeClr val="bg1"/>
                </a:solidFill>
              </a:rPr>
              <a:t>Who is their best player?</a:t>
            </a:r>
          </a:p>
          <a:p>
            <a:pPr>
              <a:lnSpc>
                <a:spcPct val="90000"/>
              </a:lnSpc>
            </a:pPr>
            <a:r>
              <a:rPr lang="en-US" sz="2800" b="1">
                <a:solidFill>
                  <a:schemeClr val="bg1"/>
                </a:solidFill>
              </a:rPr>
              <a:t>Who is their playmaker?</a:t>
            </a:r>
          </a:p>
          <a:p>
            <a:pPr>
              <a:lnSpc>
                <a:spcPct val="90000"/>
              </a:lnSpc>
            </a:pPr>
            <a:r>
              <a:rPr lang="en-US" sz="2800" b="1">
                <a:solidFill>
                  <a:schemeClr val="bg1"/>
                </a:solidFill>
              </a:rPr>
              <a:t>Who is their 3</a:t>
            </a:r>
            <a:r>
              <a:rPr lang="en-US" sz="2800" b="1" baseline="30000">
                <a:solidFill>
                  <a:schemeClr val="bg1"/>
                </a:solidFill>
              </a:rPr>
              <a:t>rd</a:t>
            </a:r>
            <a:r>
              <a:rPr lang="en-US" sz="2800" b="1">
                <a:solidFill>
                  <a:schemeClr val="bg1"/>
                </a:solidFill>
              </a:rPr>
              <a:t> Down Guy?</a:t>
            </a:r>
          </a:p>
          <a:p>
            <a:pPr>
              <a:lnSpc>
                <a:spcPct val="90000"/>
              </a:lnSpc>
            </a:pPr>
            <a:r>
              <a:rPr lang="en-US" sz="2800" b="1">
                <a:solidFill>
                  <a:schemeClr val="bg1"/>
                </a:solidFill>
              </a:rPr>
              <a:t>What is their favorite play?</a:t>
            </a:r>
          </a:p>
          <a:p>
            <a:pPr>
              <a:lnSpc>
                <a:spcPct val="90000"/>
              </a:lnSpc>
            </a:pPr>
            <a:r>
              <a:rPr lang="en-US" sz="2800" b="1">
                <a:solidFill>
                  <a:schemeClr val="bg1"/>
                </a:solidFill>
              </a:rPr>
              <a:t>What are they known for?</a:t>
            </a:r>
          </a:p>
          <a:p>
            <a:pPr>
              <a:lnSpc>
                <a:spcPct val="90000"/>
              </a:lnSpc>
            </a:pPr>
            <a:r>
              <a:rPr lang="en-US" sz="2800" b="1">
                <a:solidFill>
                  <a:schemeClr val="bg1"/>
                </a:solidFill>
              </a:rPr>
              <a:t>What and who do we have to stop to win?</a:t>
            </a:r>
          </a:p>
          <a:p>
            <a:pPr>
              <a:lnSpc>
                <a:spcPct val="90000"/>
              </a:lnSpc>
            </a:pPr>
            <a:r>
              <a:rPr lang="en-US" sz="2800" b="1">
                <a:solidFill>
                  <a:schemeClr val="bg1"/>
                </a:solidFill>
              </a:rPr>
              <a:t>What match-up can we win?</a:t>
            </a:r>
          </a:p>
          <a:p>
            <a:pPr>
              <a:lnSpc>
                <a:spcPct val="90000"/>
              </a:lnSpc>
            </a:pPr>
            <a:r>
              <a:rPr lang="en-US" sz="2800" b="1">
                <a:solidFill>
                  <a:schemeClr val="bg1"/>
                </a:solidFill>
              </a:rPr>
              <a:t>Can we defeat their protection?</a:t>
            </a:r>
          </a:p>
          <a:p>
            <a:pPr>
              <a:lnSpc>
                <a:spcPct val="90000"/>
              </a:lnSpc>
            </a:pPr>
            <a:r>
              <a:rPr lang="en-US" sz="2800" b="1">
                <a:solidFill>
                  <a:schemeClr val="bg1"/>
                </a:solidFill>
              </a:rPr>
              <a:t>Who can we cover man-to-man?</a:t>
            </a:r>
          </a:p>
          <a:p>
            <a:pPr>
              <a:lnSpc>
                <a:spcPct val="90000"/>
              </a:lnSpc>
            </a:pPr>
            <a:endParaRPr lang="en-US" sz="2800" b="1">
              <a:solidFill>
                <a:schemeClr val="bg1"/>
              </a:solidFill>
            </a:endParaRPr>
          </a:p>
        </p:txBody>
      </p:sp>
      <p:sp>
        <p:nvSpPr>
          <p:cNvPr id="67588" name="Line 4"/>
          <p:cNvSpPr>
            <a:spLocks noChangeShapeType="1"/>
          </p:cNvSpPr>
          <p:nvPr/>
        </p:nvSpPr>
        <p:spPr bwMode="auto">
          <a:xfrm>
            <a:off x="482600" y="1181100"/>
            <a:ext cx="8229600" cy="0"/>
          </a:xfrm>
          <a:prstGeom prst="line">
            <a:avLst/>
          </a:prstGeom>
          <a:noFill/>
          <a:ln w="28575">
            <a:solidFill>
              <a:schemeClr val="bg1"/>
            </a:solidFill>
            <a:round/>
            <a:headEnd/>
            <a:tailEnd/>
          </a:ln>
          <a:effectLst/>
        </p:spPr>
        <p:txBody>
          <a:bodyPr/>
          <a:lstStyle/>
          <a:p>
            <a:endParaRPr lang="en-US"/>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US">
                <a:solidFill>
                  <a:schemeClr val="bg1"/>
                </a:solidFill>
              </a:rPr>
              <a:t>Put Your Game Plan On Paper</a:t>
            </a:r>
          </a:p>
        </p:txBody>
      </p:sp>
      <p:sp>
        <p:nvSpPr>
          <p:cNvPr id="69635" name="Rectangle 3"/>
          <p:cNvSpPr>
            <a:spLocks noGrp="1" noChangeArrowheads="1"/>
          </p:cNvSpPr>
          <p:nvPr>
            <p:ph type="body" idx="1"/>
          </p:nvPr>
        </p:nvSpPr>
        <p:spPr>
          <a:xfrm>
            <a:off x="457200" y="1498600"/>
            <a:ext cx="8229600" cy="4525963"/>
          </a:xfrm>
        </p:spPr>
        <p:txBody>
          <a:bodyPr/>
          <a:lstStyle/>
          <a:p>
            <a:pPr>
              <a:lnSpc>
                <a:spcPct val="90000"/>
              </a:lnSpc>
            </a:pPr>
            <a:r>
              <a:rPr lang="en-US" sz="2800" b="1">
                <a:solidFill>
                  <a:schemeClr val="bg1"/>
                </a:solidFill>
              </a:rPr>
              <a:t>Each player gets a copy of our game plan</a:t>
            </a:r>
          </a:p>
          <a:p>
            <a:pPr>
              <a:lnSpc>
                <a:spcPct val="90000"/>
              </a:lnSpc>
            </a:pPr>
            <a:r>
              <a:rPr lang="en-US" sz="2800" b="1">
                <a:solidFill>
                  <a:schemeClr val="bg1"/>
                </a:solidFill>
              </a:rPr>
              <a:t>Our players must know formation, personnel, and down and distance tendencies</a:t>
            </a:r>
          </a:p>
          <a:p>
            <a:pPr>
              <a:lnSpc>
                <a:spcPct val="90000"/>
              </a:lnSpc>
            </a:pPr>
            <a:r>
              <a:rPr lang="en-US" sz="2800" b="1">
                <a:solidFill>
                  <a:schemeClr val="bg1"/>
                </a:solidFill>
              </a:rPr>
              <a:t>Preparation can allow you to overcome a lack of talent</a:t>
            </a:r>
          </a:p>
          <a:p>
            <a:pPr>
              <a:lnSpc>
                <a:spcPct val="90000"/>
              </a:lnSpc>
            </a:pPr>
            <a:r>
              <a:rPr lang="en-US" sz="2800" b="1">
                <a:solidFill>
                  <a:schemeClr val="bg1"/>
                </a:solidFill>
              </a:rPr>
              <a:t>Our players are given a test by their position coach on Weds.  </a:t>
            </a:r>
          </a:p>
          <a:p>
            <a:pPr>
              <a:lnSpc>
                <a:spcPct val="90000"/>
              </a:lnSpc>
            </a:pPr>
            <a:r>
              <a:rPr lang="en-US" sz="2800" b="1">
                <a:solidFill>
                  <a:schemeClr val="bg1"/>
                </a:solidFill>
              </a:rPr>
              <a:t>They must know the game plan.</a:t>
            </a:r>
          </a:p>
          <a:p>
            <a:pPr>
              <a:lnSpc>
                <a:spcPct val="90000"/>
              </a:lnSpc>
            </a:pPr>
            <a:r>
              <a:rPr lang="en-US" sz="2800" b="1">
                <a:solidFill>
                  <a:schemeClr val="bg1"/>
                </a:solidFill>
              </a:rPr>
              <a:t>Keep the game plan simple to guarantee success!</a:t>
            </a:r>
          </a:p>
        </p:txBody>
      </p:sp>
      <p:sp>
        <p:nvSpPr>
          <p:cNvPr id="69636" name="Line 4"/>
          <p:cNvSpPr>
            <a:spLocks noChangeShapeType="1"/>
          </p:cNvSpPr>
          <p:nvPr/>
        </p:nvSpPr>
        <p:spPr bwMode="auto">
          <a:xfrm>
            <a:off x="533400" y="1295400"/>
            <a:ext cx="8140700" cy="0"/>
          </a:xfrm>
          <a:prstGeom prst="line">
            <a:avLst/>
          </a:prstGeom>
          <a:noFill/>
          <a:ln w="28575">
            <a:solidFill>
              <a:schemeClr val="bg1"/>
            </a:solidFill>
            <a:round/>
            <a:headEnd/>
            <a:tailEnd/>
          </a:ln>
          <a:effectLst/>
        </p:spPr>
        <p:txBody>
          <a:bodyPr/>
          <a:lstStyle/>
          <a:p>
            <a:endParaRPr lang="en-US"/>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223838"/>
            <a:ext cx="8229600" cy="1143000"/>
          </a:xfrm>
        </p:spPr>
        <p:txBody>
          <a:bodyPr/>
          <a:lstStyle/>
          <a:p>
            <a:r>
              <a:rPr lang="en-US" sz="4800" b="1">
                <a:solidFill>
                  <a:schemeClr val="bg1"/>
                </a:solidFill>
                <a:effectLst>
                  <a:outerShdw blurRad="38100" dist="38100" dir="2700000" algn="tl">
                    <a:srgbClr val="000000"/>
                  </a:outerShdw>
                </a:effectLst>
              </a:rPr>
              <a:t>Concepts of the 30 Stack</a:t>
            </a:r>
          </a:p>
        </p:txBody>
      </p:sp>
      <p:sp>
        <p:nvSpPr>
          <p:cNvPr id="68611" name="Rectangle 3"/>
          <p:cNvSpPr>
            <a:spLocks noGrp="1" noChangeArrowheads="1"/>
          </p:cNvSpPr>
          <p:nvPr>
            <p:ph type="body" idx="1"/>
          </p:nvPr>
        </p:nvSpPr>
        <p:spPr>
          <a:xfrm>
            <a:off x="3517900" y="4889500"/>
            <a:ext cx="2997200" cy="1084263"/>
          </a:xfrm>
        </p:spPr>
        <p:txBody>
          <a:bodyPr/>
          <a:lstStyle/>
          <a:p>
            <a:pPr>
              <a:lnSpc>
                <a:spcPct val="80000"/>
              </a:lnSpc>
              <a:buFontTx/>
              <a:buNone/>
            </a:pPr>
            <a:r>
              <a:rPr lang="en-US" sz="2400" b="1">
                <a:solidFill>
                  <a:schemeClr val="bg1"/>
                </a:solidFill>
                <a:effectLst>
                  <a:outerShdw blurRad="38100" dist="38100" dir="2700000" algn="tl">
                    <a:srgbClr val="000000"/>
                  </a:outerShdw>
                </a:effectLst>
              </a:rPr>
              <a:t>James Vint</a:t>
            </a:r>
          </a:p>
          <a:p>
            <a:pPr>
              <a:lnSpc>
                <a:spcPct val="80000"/>
              </a:lnSpc>
              <a:buFontTx/>
              <a:buNone/>
            </a:pPr>
            <a:r>
              <a:rPr lang="en-US" sz="2400" b="1">
                <a:solidFill>
                  <a:schemeClr val="bg1"/>
                </a:solidFill>
                <a:effectLst>
                  <a:outerShdw blurRad="38100" dist="38100" dir="2700000" algn="tl">
                    <a:srgbClr val="000000"/>
                  </a:outerShdw>
                </a:effectLst>
                <a:hlinkClick r:id="rId2"/>
              </a:rPr>
              <a:t>jvint@iwc.edu</a:t>
            </a:r>
            <a:endParaRPr lang="en-US" sz="2400" b="1">
              <a:solidFill>
                <a:schemeClr val="bg1"/>
              </a:solidFill>
              <a:effectLst>
                <a:outerShdw blurRad="38100" dist="38100" dir="2700000" algn="tl">
                  <a:srgbClr val="000000"/>
                </a:outerShdw>
              </a:effectLst>
            </a:endParaRPr>
          </a:p>
          <a:p>
            <a:pPr>
              <a:lnSpc>
                <a:spcPct val="80000"/>
              </a:lnSpc>
              <a:buFontTx/>
              <a:buNone/>
            </a:pPr>
            <a:r>
              <a:rPr lang="en-US" sz="2400" b="1">
                <a:solidFill>
                  <a:schemeClr val="bg1"/>
                </a:solidFill>
                <a:effectLst>
                  <a:outerShdw blurRad="38100" dist="38100" dir="2700000" algn="tl">
                    <a:srgbClr val="000000"/>
                  </a:outerShdw>
                </a:effectLst>
              </a:rPr>
              <a:t>(646) 721-7155</a:t>
            </a:r>
          </a:p>
        </p:txBody>
      </p:sp>
      <p:pic>
        <p:nvPicPr>
          <p:cNvPr id="68612" name="Picture 4" descr="Bama"/>
          <p:cNvPicPr>
            <a:picLocks noChangeAspect="1" noChangeArrowheads="1"/>
          </p:cNvPicPr>
          <p:nvPr/>
        </p:nvPicPr>
        <p:blipFill>
          <a:blip r:embed="rId3"/>
          <a:srcRect/>
          <a:stretch>
            <a:fillRect/>
          </a:stretch>
        </p:blipFill>
        <p:spPr bwMode="auto">
          <a:xfrm>
            <a:off x="2082800" y="1244600"/>
            <a:ext cx="4648200" cy="3486150"/>
          </a:xfrm>
          <a:prstGeom prst="rect">
            <a:avLst/>
          </a:prstGeom>
          <a:noFill/>
          <a:ln w="38100">
            <a:solidFill>
              <a:schemeClr val="bg1"/>
            </a:solidFill>
            <a:miter lim="800000"/>
            <a:headEnd/>
            <a:tailEnd/>
          </a:ln>
        </p:spPr>
      </p:pic>
      <p:sp>
        <p:nvSpPr>
          <p:cNvPr id="68613" name="Text Box 5"/>
          <p:cNvSpPr txBox="1">
            <a:spLocks noChangeArrowheads="1"/>
          </p:cNvSpPr>
          <p:nvPr/>
        </p:nvSpPr>
        <p:spPr bwMode="auto">
          <a:xfrm>
            <a:off x="609600" y="6248400"/>
            <a:ext cx="8153400" cy="406400"/>
          </a:xfrm>
          <a:prstGeom prst="rect">
            <a:avLst/>
          </a:prstGeom>
          <a:noFill/>
          <a:ln w="9525">
            <a:solidFill>
              <a:schemeClr val="bg1"/>
            </a:solidFill>
            <a:miter lim="800000"/>
            <a:headEnd/>
            <a:tailEnd/>
          </a:ln>
          <a:effectLst/>
        </p:spPr>
        <p:txBody>
          <a:bodyPr>
            <a:spAutoFit/>
          </a:bodyPr>
          <a:lstStyle/>
          <a:p>
            <a:pPr>
              <a:spcBef>
                <a:spcPct val="50000"/>
              </a:spcBef>
            </a:pPr>
            <a:r>
              <a:rPr lang="en-US" sz="1000">
                <a:solidFill>
                  <a:schemeClr val="bg1"/>
                </a:solidFill>
              </a:rPr>
              <a:t>COPYWRIGHT© 2007 James Vint. This power point is copyrighted and is protected from unauthorized reproduction by the copyright laws of the United States. Unauthorized use or reproduction without the expressed, written consent of James Vint is strictly prohibited.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solidFill>
                  <a:schemeClr val="bg1"/>
                </a:solidFill>
              </a:rPr>
              <a:t>Basic Premise of the 30 Stack</a:t>
            </a:r>
          </a:p>
        </p:txBody>
      </p:sp>
      <p:sp>
        <p:nvSpPr>
          <p:cNvPr id="29699" name="Rectangle 3"/>
          <p:cNvSpPr>
            <a:spLocks noGrp="1" noChangeArrowheads="1"/>
          </p:cNvSpPr>
          <p:nvPr>
            <p:ph type="body" idx="1"/>
          </p:nvPr>
        </p:nvSpPr>
        <p:spPr/>
        <p:txBody>
          <a:bodyPr/>
          <a:lstStyle/>
          <a:p>
            <a:pPr>
              <a:lnSpc>
                <a:spcPct val="90000"/>
              </a:lnSpc>
            </a:pPr>
            <a:r>
              <a:rPr lang="en-US">
                <a:solidFill>
                  <a:schemeClr val="bg1"/>
                </a:solidFill>
              </a:rPr>
              <a:t>Developed to defend modern spread offenses</a:t>
            </a:r>
          </a:p>
          <a:p>
            <a:pPr>
              <a:lnSpc>
                <a:spcPct val="90000"/>
              </a:lnSpc>
            </a:pPr>
            <a:r>
              <a:rPr lang="en-US">
                <a:solidFill>
                  <a:schemeClr val="bg1"/>
                </a:solidFill>
              </a:rPr>
              <a:t>Versus 10 personnel you can have 6 immediate run defenders while covering the number 2 receivers.  </a:t>
            </a:r>
          </a:p>
          <a:p>
            <a:pPr>
              <a:lnSpc>
                <a:spcPct val="90000"/>
              </a:lnSpc>
            </a:pPr>
            <a:r>
              <a:rPr lang="en-US">
                <a:solidFill>
                  <a:schemeClr val="bg1"/>
                </a:solidFill>
              </a:rPr>
              <a:t>You have linebackers that have immediate access to the B or C gaps.</a:t>
            </a:r>
          </a:p>
          <a:p>
            <a:pPr>
              <a:lnSpc>
                <a:spcPct val="90000"/>
              </a:lnSpc>
            </a:pPr>
            <a:r>
              <a:rPr lang="en-US">
                <a:solidFill>
                  <a:schemeClr val="bg1"/>
                </a:solidFill>
              </a:rPr>
              <a:t>Forces the offense to keep backs in on protection.</a:t>
            </a:r>
          </a:p>
        </p:txBody>
      </p:sp>
      <p:sp>
        <p:nvSpPr>
          <p:cNvPr id="29700" name="Line 4"/>
          <p:cNvSpPr>
            <a:spLocks noChangeShapeType="1"/>
          </p:cNvSpPr>
          <p:nvPr/>
        </p:nvSpPr>
        <p:spPr bwMode="auto">
          <a:xfrm flipV="1">
            <a:off x="495300" y="1257300"/>
            <a:ext cx="8140700" cy="12700"/>
          </a:xfrm>
          <a:prstGeom prst="line">
            <a:avLst/>
          </a:prstGeom>
          <a:noFill/>
          <a:ln w="28575">
            <a:solidFill>
              <a:schemeClr val="accent1"/>
            </a:solidFill>
            <a:round/>
            <a:headEnd/>
            <a:tailEnd/>
          </a:ln>
          <a:effectLst/>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b="1">
                <a:solidFill>
                  <a:schemeClr val="accent1"/>
                </a:solidFill>
                <a:effectLst>
                  <a:outerShdw blurRad="38100" dist="38100" dir="2700000" algn="tl">
                    <a:srgbClr val="000000"/>
                  </a:outerShdw>
                </a:effectLst>
              </a:rPr>
              <a:t>Personnel</a:t>
            </a:r>
          </a:p>
        </p:txBody>
      </p:sp>
      <p:sp>
        <p:nvSpPr>
          <p:cNvPr id="9219" name="Rectangle 3"/>
          <p:cNvSpPr>
            <a:spLocks noGrp="1" noChangeArrowheads="1"/>
          </p:cNvSpPr>
          <p:nvPr>
            <p:ph type="body" idx="1"/>
          </p:nvPr>
        </p:nvSpPr>
        <p:spPr/>
        <p:txBody>
          <a:bodyPr/>
          <a:lstStyle/>
          <a:p>
            <a:pPr>
              <a:lnSpc>
                <a:spcPct val="90000"/>
              </a:lnSpc>
            </a:pPr>
            <a:r>
              <a:rPr lang="en-US" sz="2800" b="1" u="sng">
                <a:solidFill>
                  <a:schemeClr val="bg1"/>
                </a:solidFill>
                <a:effectLst>
                  <a:outerShdw blurRad="38100" dist="38100" dir="2700000" algn="tl">
                    <a:srgbClr val="000000"/>
                  </a:outerShdw>
                </a:effectLst>
              </a:rPr>
              <a:t>Nose</a:t>
            </a:r>
            <a:r>
              <a:rPr lang="en-US" sz="2800" b="1">
                <a:solidFill>
                  <a:schemeClr val="bg1"/>
                </a:solidFill>
                <a:effectLst>
                  <a:outerShdw blurRad="38100" dist="38100" dir="2700000" algn="tl">
                    <a:srgbClr val="000000"/>
                  </a:outerShdw>
                </a:effectLst>
              </a:rPr>
              <a:t>:</a:t>
            </a:r>
            <a:r>
              <a:rPr lang="en-US" sz="2800">
                <a:solidFill>
                  <a:schemeClr val="bg1"/>
                </a:solidFill>
                <a:effectLst>
                  <a:outerShdw blurRad="38100" dist="38100" dir="2700000" algn="tl">
                    <a:srgbClr val="000000"/>
                  </a:outerShdw>
                </a:effectLst>
              </a:rPr>
              <a:t> Your nose must be quick, strong like a bull, and force double teams</a:t>
            </a:r>
          </a:p>
          <a:p>
            <a:pPr>
              <a:lnSpc>
                <a:spcPct val="90000"/>
              </a:lnSpc>
            </a:pPr>
            <a:r>
              <a:rPr lang="en-US" sz="2800" b="1" u="sng">
                <a:solidFill>
                  <a:schemeClr val="bg1"/>
                </a:solidFill>
                <a:effectLst>
                  <a:outerShdw blurRad="38100" dist="38100" dir="2700000" algn="tl">
                    <a:srgbClr val="000000"/>
                  </a:outerShdw>
                </a:effectLst>
              </a:rPr>
              <a:t>Ends</a:t>
            </a:r>
            <a:r>
              <a:rPr lang="en-US" sz="2800" b="1">
                <a:solidFill>
                  <a:schemeClr val="bg1"/>
                </a:solidFill>
                <a:effectLst>
                  <a:outerShdw blurRad="38100" dist="38100" dir="2700000" algn="tl">
                    <a:srgbClr val="000000"/>
                  </a:outerShdw>
                </a:effectLst>
              </a:rPr>
              <a:t>:</a:t>
            </a:r>
            <a:r>
              <a:rPr lang="en-US" sz="2800">
                <a:solidFill>
                  <a:schemeClr val="bg1"/>
                </a:solidFill>
                <a:effectLst>
                  <a:outerShdw blurRad="38100" dist="38100" dir="2700000" algn="tl">
                    <a:srgbClr val="000000"/>
                  </a:outerShdw>
                </a:effectLst>
              </a:rPr>
              <a:t> Your ends must be able to take on a double team from the tight end and tackle and must be strong enough to not get blown off the ball or washed down on a slant call.  Your ends do not need to be big, but they must be strong and athletic. Ideally we want them strong and long</a:t>
            </a:r>
          </a:p>
          <a:p>
            <a:pPr>
              <a:lnSpc>
                <a:spcPct val="90000"/>
              </a:lnSpc>
            </a:pPr>
            <a:r>
              <a:rPr lang="en-US" sz="2800">
                <a:solidFill>
                  <a:schemeClr val="bg1"/>
                </a:solidFill>
                <a:effectLst>
                  <a:outerShdw blurRad="38100" dist="38100" dir="2700000" algn="tl">
                    <a:srgbClr val="000000"/>
                  </a:outerShdw>
                </a:effectLst>
              </a:rPr>
              <a:t>We used fullback types on the defensive line (6-1, 225-230)</a:t>
            </a:r>
          </a:p>
        </p:txBody>
      </p:sp>
      <p:sp>
        <p:nvSpPr>
          <p:cNvPr id="9220" name="Line 4"/>
          <p:cNvSpPr>
            <a:spLocks noChangeShapeType="1"/>
          </p:cNvSpPr>
          <p:nvPr/>
        </p:nvSpPr>
        <p:spPr bwMode="auto">
          <a:xfrm>
            <a:off x="533400" y="1295400"/>
            <a:ext cx="8153400" cy="0"/>
          </a:xfrm>
          <a:prstGeom prst="line">
            <a:avLst/>
          </a:prstGeom>
          <a:noFill/>
          <a:ln w="9525">
            <a:solidFill>
              <a:schemeClr val="bg1"/>
            </a:solidFill>
            <a:round/>
            <a:headEnd/>
            <a:tailEnd/>
          </a:ln>
          <a:effectLst/>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b="1">
                <a:solidFill>
                  <a:schemeClr val="accent1"/>
                </a:solidFill>
                <a:effectLst>
                  <a:outerShdw blurRad="38100" dist="38100" dir="2700000" algn="tl">
                    <a:srgbClr val="000000"/>
                  </a:outerShdw>
                </a:effectLst>
              </a:rPr>
              <a:t>Personnel</a:t>
            </a:r>
          </a:p>
        </p:txBody>
      </p:sp>
      <p:sp>
        <p:nvSpPr>
          <p:cNvPr id="10243" name="Rectangle 3"/>
          <p:cNvSpPr>
            <a:spLocks noGrp="1" noChangeArrowheads="1"/>
          </p:cNvSpPr>
          <p:nvPr>
            <p:ph type="body" idx="1"/>
          </p:nvPr>
        </p:nvSpPr>
        <p:spPr>
          <a:xfrm>
            <a:off x="457200" y="1371600"/>
            <a:ext cx="8229600" cy="4754563"/>
          </a:xfrm>
        </p:spPr>
        <p:txBody>
          <a:bodyPr/>
          <a:lstStyle/>
          <a:p>
            <a:pPr>
              <a:lnSpc>
                <a:spcPct val="80000"/>
              </a:lnSpc>
            </a:pPr>
            <a:r>
              <a:rPr lang="en-US" sz="2800" b="1" u="sng">
                <a:solidFill>
                  <a:schemeClr val="bg1"/>
                </a:solidFill>
                <a:effectLst>
                  <a:outerShdw blurRad="38100" dist="38100" dir="2700000" algn="tl">
                    <a:srgbClr val="000000"/>
                  </a:outerShdw>
                </a:effectLst>
              </a:rPr>
              <a:t>Mike</a:t>
            </a:r>
            <a:r>
              <a:rPr lang="en-US" sz="2800" b="1">
                <a:solidFill>
                  <a:schemeClr val="bg1"/>
                </a:solidFill>
                <a:effectLst>
                  <a:outerShdw blurRad="38100" dist="38100" dir="2700000" algn="tl">
                    <a:srgbClr val="000000"/>
                  </a:outerShdw>
                </a:effectLst>
              </a:rPr>
              <a:t>:</a:t>
            </a:r>
            <a:r>
              <a:rPr lang="en-US" sz="2800">
                <a:solidFill>
                  <a:schemeClr val="bg1"/>
                </a:solidFill>
                <a:effectLst>
                  <a:outerShdw blurRad="38100" dist="38100" dir="2700000" algn="tl">
                    <a:srgbClr val="000000"/>
                  </a:outerShdw>
                </a:effectLst>
              </a:rPr>
              <a:t> Your Mike backer is the strongest of your three backers, but he doesn’t need to be huge.  He must be able to redirect and we like a guy with speed.  He has to be our quarterback of the box.</a:t>
            </a:r>
          </a:p>
          <a:p>
            <a:pPr>
              <a:lnSpc>
                <a:spcPct val="80000"/>
              </a:lnSpc>
            </a:pPr>
            <a:r>
              <a:rPr lang="en-US" sz="2800" b="1" u="sng">
                <a:solidFill>
                  <a:schemeClr val="bg1"/>
                </a:solidFill>
                <a:effectLst>
                  <a:outerShdw blurRad="38100" dist="38100" dir="2700000" algn="tl">
                    <a:srgbClr val="000000"/>
                  </a:outerShdw>
                </a:effectLst>
              </a:rPr>
              <a:t>Rob/Lou</a:t>
            </a:r>
            <a:r>
              <a:rPr lang="en-US" sz="2800" b="1">
                <a:solidFill>
                  <a:schemeClr val="bg1"/>
                </a:solidFill>
                <a:effectLst>
                  <a:outerShdw blurRad="38100" dist="38100" dir="2700000" algn="tl">
                    <a:srgbClr val="000000"/>
                  </a:outerShdw>
                </a:effectLst>
              </a:rPr>
              <a:t>:  </a:t>
            </a:r>
            <a:r>
              <a:rPr lang="en-US" sz="2800">
                <a:solidFill>
                  <a:schemeClr val="bg1"/>
                </a:solidFill>
                <a:effectLst>
                  <a:outerShdw blurRad="38100" dist="38100" dir="2700000" algn="tl">
                    <a:srgbClr val="000000"/>
                  </a:outerShdw>
                </a:effectLst>
              </a:rPr>
              <a:t>Our Rob and Lou are speed guys who may be smaller than traditional inside backers.  We would like them to be safety types with a little bit of size.  They have to be able to blitz well, and must be disciplined enough to stay home while still aggressively pursuing the football.  Rob and Lou must be good tacklers as they will get most of your tackles</a:t>
            </a:r>
            <a:endParaRPr lang="en-US" sz="2800" b="1">
              <a:solidFill>
                <a:schemeClr val="bg1"/>
              </a:solidFill>
              <a:effectLst>
                <a:outerShdw blurRad="38100" dist="38100" dir="2700000" algn="tl">
                  <a:srgbClr val="000000"/>
                </a:outerShdw>
              </a:effectLst>
            </a:endParaRPr>
          </a:p>
        </p:txBody>
      </p:sp>
      <p:sp>
        <p:nvSpPr>
          <p:cNvPr id="10244" name="Line 4"/>
          <p:cNvSpPr>
            <a:spLocks noChangeShapeType="1"/>
          </p:cNvSpPr>
          <p:nvPr/>
        </p:nvSpPr>
        <p:spPr bwMode="auto">
          <a:xfrm>
            <a:off x="533400" y="1295400"/>
            <a:ext cx="8153400" cy="0"/>
          </a:xfrm>
          <a:prstGeom prst="line">
            <a:avLst/>
          </a:prstGeom>
          <a:noFill/>
          <a:ln w="9525">
            <a:solidFill>
              <a:schemeClr val="bg1"/>
            </a:solidFill>
            <a:round/>
            <a:headEnd/>
            <a:tailEnd/>
          </a:ln>
          <a:effectLst/>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b="1">
                <a:solidFill>
                  <a:schemeClr val="accent1"/>
                </a:solidFill>
                <a:effectLst>
                  <a:outerShdw blurRad="38100" dist="38100" dir="2700000" algn="tl">
                    <a:srgbClr val="000000"/>
                  </a:outerShdw>
                </a:effectLst>
              </a:rPr>
              <a:t>Personnel</a:t>
            </a:r>
          </a:p>
        </p:txBody>
      </p:sp>
      <p:sp>
        <p:nvSpPr>
          <p:cNvPr id="11267" name="Rectangle 3"/>
          <p:cNvSpPr>
            <a:spLocks noGrp="1" noChangeArrowheads="1"/>
          </p:cNvSpPr>
          <p:nvPr>
            <p:ph type="body" idx="1"/>
          </p:nvPr>
        </p:nvSpPr>
        <p:spPr/>
        <p:txBody>
          <a:bodyPr/>
          <a:lstStyle/>
          <a:p>
            <a:pPr>
              <a:lnSpc>
                <a:spcPct val="90000"/>
              </a:lnSpc>
            </a:pPr>
            <a:r>
              <a:rPr lang="en-US" b="1" u="sng">
                <a:solidFill>
                  <a:schemeClr val="bg1"/>
                </a:solidFill>
                <a:effectLst>
                  <a:outerShdw blurRad="38100" dist="38100" dir="2700000" algn="tl">
                    <a:srgbClr val="000000"/>
                  </a:outerShdw>
                </a:effectLst>
              </a:rPr>
              <a:t>Stud/Hero</a:t>
            </a:r>
            <a:r>
              <a:rPr lang="en-US" b="1">
                <a:solidFill>
                  <a:schemeClr val="bg1"/>
                </a:solidFill>
                <a:effectLst>
                  <a:outerShdw blurRad="38100" dist="38100" dir="2700000" algn="tl">
                    <a:srgbClr val="000000"/>
                  </a:outerShdw>
                </a:effectLst>
              </a:rPr>
              <a:t>:</a:t>
            </a:r>
            <a:r>
              <a:rPr lang="en-US">
                <a:solidFill>
                  <a:schemeClr val="bg1"/>
                </a:solidFill>
                <a:effectLst>
                  <a:outerShdw blurRad="38100" dist="38100" dir="2700000" algn="tl">
                    <a:srgbClr val="000000"/>
                  </a:outerShdw>
                </a:effectLst>
              </a:rPr>
              <a:t>  These are your strong safeties/Dogs and we did not flip flop them ninety percent of the time.  These are athletic kids who can run and tackle.  These are where your smart, quick, good tackling athletes play.  You want guys who can play force, take on a fullback, yet still drop into pass coverage and chase down the football.  We put tough kids here that can run.</a:t>
            </a:r>
            <a:endParaRPr lang="en-US" b="1">
              <a:solidFill>
                <a:schemeClr val="bg1"/>
              </a:solidFill>
              <a:effectLst>
                <a:outerShdw blurRad="38100" dist="38100" dir="2700000" algn="tl">
                  <a:srgbClr val="000000"/>
                </a:outerShdw>
              </a:effectLst>
            </a:endParaRPr>
          </a:p>
        </p:txBody>
      </p:sp>
      <p:sp>
        <p:nvSpPr>
          <p:cNvPr id="11268" name="Line 4"/>
          <p:cNvSpPr>
            <a:spLocks noChangeShapeType="1"/>
          </p:cNvSpPr>
          <p:nvPr/>
        </p:nvSpPr>
        <p:spPr bwMode="auto">
          <a:xfrm>
            <a:off x="533400" y="1295400"/>
            <a:ext cx="8153400" cy="0"/>
          </a:xfrm>
          <a:prstGeom prst="line">
            <a:avLst/>
          </a:prstGeom>
          <a:noFill/>
          <a:ln w="9525">
            <a:solidFill>
              <a:schemeClr val="bg1"/>
            </a:solidFill>
            <a:round/>
            <a:headEnd/>
            <a:tailEnd/>
          </a:ln>
          <a:effectLst/>
        </p:spPr>
        <p:txBody>
          <a:bodyPr/>
          <a:lstStyle/>
          <a:p>
            <a:endParaRPr lang="en-US"/>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1083</TotalTime>
  <Words>3027</Words>
  <Application>Microsoft Office PowerPoint</Application>
  <PresentationFormat>Presentación en pantalla (4:3)</PresentationFormat>
  <Paragraphs>466</Paragraphs>
  <Slides>56</Slides>
  <Notes>0</Notes>
  <HiddenSlides>0</HiddenSlides>
  <MMClips>0</MMClips>
  <ScaleCrop>false</ScaleCrop>
  <HeadingPairs>
    <vt:vector size="4" baseType="variant">
      <vt:variant>
        <vt:lpstr>Tema</vt:lpstr>
      </vt:variant>
      <vt:variant>
        <vt:i4>1</vt:i4>
      </vt:variant>
      <vt:variant>
        <vt:lpstr>Títulos de diapositiva</vt:lpstr>
      </vt:variant>
      <vt:variant>
        <vt:i4>56</vt:i4>
      </vt:variant>
    </vt:vector>
  </HeadingPairs>
  <TitlesOfParts>
    <vt:vector size="57" baseType="lpstr">
      <vt:lpstr>Default Design</vt:lpstr>
      <vt:lpstr>Installation of the 30 Stack Defense</vt:lpstr>
      <vt:lpstr>Topics We Will Cover</vt:lpstr>
      <vt:lpstr>Why The 30 Stack?</vt:lpstr>
      <vt:lpstr>Why The 30 Stack?</vt:lpstr>
      <vt:lpstr>Looking At The Stats  (Columbus High School)</vt:lpstr>
      <vt:lpstr>Basic Premise of the 30 Stack</vt:lpstr>
      <vt:lpstr>Personnel</vt:lpstr>
      <vt:lpstr>Personnel</vt:lpstr>
      <vt:lpstr>Personnel</vt:lpstr>
      <vt:lpstr>Personnel</vt:lpstr>
      <vt:lpstr>Personnel</vt:lpstr>
      <vt:lpstr>Defensive Goals</vt:lpstr>
      <vt:lpstr>For Your Players </vt:lpstr>
      <vt:lpstr>Defensive Absolutes</vt:lpstr>
      <vt:lpstr>Defensive Absolutes</vt:lpstr>
      <vt:lpstr>Turnovers</vt:lpstr>
      <vt:lpstr>Pursuit and Passion</vt:lpstr>
      <vt:lpstr>D Line Rules</vt:lpstr>
      <vt:lpstr>Defensive Line Techniques</vt:lpstr>
      <vt:lpstr>Alignment Rules (Backers)</vt:lpstr>
      <vt:lpstr>Inside Backer Rules </vt:lpstr>
      <vt:lpstr>Dogs Rules</vt:lpstr>
      <vt:lpstr>Alignment Rules Dogs</vt:lpstr>
      <vt:lpstr>Secondary Rules</vt:lpstr>
      <vt:lpstr>GAP FITS</vt:lpstr>
      <vt:lpstr>Alignment and Gap Rules</vt:lpstr>
      <vt:lpstr>Our Base Alignment</vt:lpstr>
      <vt:lpstr>Our Base Front-- Illustrated</vt:lpstr>
      <vt:lpstr>Our Base Alignment</vt:lpstr>
      <vt:lpstr>Our Base Alignment</vt:lpstr>
      <vt:lpstr>Vs. I Pro</vt:lpstr>
      <vt:lpstr>Our Base Alignment</vt:lpstr>
      <vt:lpstr>Our Base Alignment</vt:lpstr>
      <vt:lpstr>Our Base Alignment</vt:lpstr>
      <vt:lpstr>Our Base Alignment</vt:lpstr>
      <vt:lpstr>Base vs. Intermediate Bunch</vt:lpstr>
      <vt:lpstr>Our Base Alignment</vt:lpstr>
      <vt:lpstr>Our Base Alignment</vt:lpstr>
      <vt:lpstr>Our Base Alignment</vt:lpstr>
      <vt:lpstr>PURSUIT</vt:lpstr>
      <vt:lpstr>Understanding Pursuit Rules</vt:lpstr>
      <vt:lpstr>Attack, Collapse, Chase</vt:lpstr>
      <vt:lpstr>Making an I’m here call</vt:lpstr>
      <vt:lpstr>Understand Pursuit Rules</vt:lpstr>
      <vt:lpstr>Pursuit Rules Illustrated</vt:lpstr>
      <vt:lpstr>Team Sweep Pursuit</vt:lpstr>
      <vt:lpstr>Pursuit Rules Illustrated</vt:lpstr>
      <vt:lpstr>Determining Strength</vt:lpstr>
      <vt:lpstr>Determining Strength</vt:lpstr>
      <vt:lpstr>Determining Strength</vt:lpstr>
      <vt:lpstr>Determining Strength</vt:lpstr>
      <vt:lpstr>Determining Strength</vt:lpstr>
      <vt:lpstr>Game Planning </vt:lpstr>
      <vt:lpstr>Game Planning POE</vt:lpstr>
      <vt:lpstr>Put Your Game Plan On Paper</vt:lpstr>
      <vt:lpstr>Concepts of the 30 Stack</vt:lpstr>
    </vt:vector>
  </TitlesOfParts>
  <Company>Football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Installation of the 30 Stack Defense</dc:title>
  <dc:creator>James</dc:creator>
  <cp:lastModifiedBy>Carlos Perez Robledo</cp:lastModifiedBy>
  <cp:revision>33</cp:revision>
  <dcterms:created xsi:type="dcterms:W3CDTF">2006-11-15T02:20:29Z</dcterms:created>
  <dcterms:modified xsi:type="dcterms:W3CDTF">2013-01-17T16:42:38Z</dcterms:modified>
</cp:coreProperties>
</file>