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9" r:id="rId5"/>
    <p:sldId id="313" r:id="rId6"/>
    <p:sldId id="260" r:id="rId7"/>
    <p:sldId id="261" r:id="rId8"/>
    <p:sldId id="262" r:id="rId9"/>
    <p:sldId id="263" r:id="rId10"/>
    <p:sldId id="264" r:id="rId11"/>
    <p:sldId id="258" r:id="rId12"/>
    <p:sldId id="267" r:id="rId13"/>
    <p:sldId id="265" r:id="rId14"/>
    <p:sldId id="271" r:id="rId15"/>
    <p:sldId id="304" r:id="rId16"/>
    <p:sldId id="305" r:id="rId17"/>
    <p:sldId id="306" r:id="rId18"/>
    <p:sldId id="307" r:id="rId19"/>
    <p:sldId id="308" r:id="rId20"/>
    <p:sldId id="309" r:id="rId21"/>
    <p:sldId id="276" r:id="rId22"/>
    <p:sldId id="277" r:id="rId23"/>
    <p:sldId id="279" r:id="rId24"/>
    <p:sldId id="275" r:id="rId25"/>
    <p:sldId id="278" r:id="rId26"/>
    <p:sldId id="295" r:id="rId27"/>
    <p:sldId id="297" r:id="rId28"/>
    <p:sldId id="332" r:id="rId29"/>
    <p:sldId id="333" r:id="rId30"/>
    <p:sldId id="335" r:id="rId31"/>
    <p:sldId id="334" r:id="rId32"/>
    <p:sldId id="324" r:id="rId33"/>
    <p:sldId id="303" r:id="rId34"/>
    <p:sldId id="320" r:id="rId35"/>
    <p:sldId id="326" r:id="rId36"/>
    <p:sldId id="327" r:id="rId37"/>
    <p:sldId id="325" r:id="rId38"/>
    <p:sldId id="321" r:id="rId39"/>
    <p:sldId id="336" r:id="rId40"/>
    <p:sldId id="280" r:id="rId41"/>
    <p:sldId id="282" r:id="rId42"/>
    <p:sldId id="281" r:id="rId43"/>
    <p:sldId id="288" r:id="rId44"/>
    <p:sldId id="283" r:id="rId45"/>
    <p:sldId id="287" r:id="rId46"/>
    <p:sldId id="284" r:id="rId47"/>
    <p:sldId id="310" r:id="rId48"/>
    <p:sldId id="291" r:id="rId49"/>
    <p:sldId id="293" r:id="rId50"/>
    <p:sldId id="294" r:id="rId51"/>
    <p:sldId id="315" r:id="rId52"/>
    <p:sldId id="316" r:id="rId53"/>
    <p:sldId id="296" r:id="rId54"/>
    <p:sldId id="311" r:id="rId55"/>
    <p:sldId id="322" r:id="rId56"/>
    <p:sldId id="298" r:id="rId57"/>
    <p:sldId id="318" r:id="rId58"/>
    <p:sldId id="300" r:id="rId59"/>
    <p:sldId id="328" r:id="rId60"/>
    <p:sldId id="329" r:id="rId61"/>
    <p:sldId id="330" r:id="rId62"/>
    <p:sldId id="285" r:id="rId63"/>
    <p:sldId id="289" r:id="rId64"/>
    <p:sldId id="302" r:id="rId65"/>
    <p:sldId id="337" r:id="rId66"/>
    <p:sldId id="338" r:id="rId67"/>
    <p:sldId id="301" r:id="rId68"/>
    <p:sldId id="272" r:id="rId69"/>
    <p:sldId id="273" r:id="rId70"/>
    <p:sldId id="274" r:id="rId71"/>
    <p:sldId id="331" r:id="rId72"/>
    <p:sldId id="319" r:id="rId7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29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338" y="-27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A6BDB4-4DAF-49F8-96EE-61017C102833}"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CD7764-28F7-4B8D-82B6-51B9FB0E2616}"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E43C0A-69EE-4CD1-B24E-51B3FCC28138}" type="slidenum">
              <a:rPr lang="en-US"/>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A9C16DD3-00EA-405F-BBFE-F0ACD106E38D}"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8AF853-D474-44D7-9477-628129D7F701}"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4167C1-E5C4-42B2-BE47-E83D77AE517F}"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E047CBA-10C9-4CC3-9604-84C752E39D1C}"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05EAC2F-407D-4434-9E03-C7C2037FC5E2}"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AEDE64C-3C74-4BEB-93C4-4FF433473E51}"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0201801-1FC8-4388-BC66-98A01A74C6CE}"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49E7747-4E91-4A9F-A672-0449715F0B50}"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280F4D-D9B2-403C-8242-0EC273E0D855}"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70C5E7B-9BFD-413F-9213-D9724FED41D7}"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04800"/>
            <a:ext cx="7772400" cy="1470025"/>
          </a:xfrm>
        </p:spPr>
        <p:txBody>
          <a:bodyPr/>
          <a:lstStyle/>
          <a:p>
            <a:r>
              <a:rPr lang="en-US" sz="4000" b="1">
                <a:solidFill>
                  <a:schemeClr val="bg1"/>
                </a:solidFill>
                <a:effectLst>
                  <a:outerShdw blurRad="38100" dist="38100" dir="2700000" algn="tl">
                    <a:srgbClr val="000000"/>
                  </a:outerShdw>
                </a:effectLst>
              </a:rPr>
              <a:t>Defending The Run With The Odd Stack Defense</a:t>
            </a:r>
          </a:p>
        </p:txBody>
      </p:sp>
      <p:sp>
        <p:nvSpPr>
          <p:cNvPr id="2051" name="Rectangle 3"/>
          <p:cNvSpPr>
            <a:spLocks noGrp="1" noChangeArrowheads="1"/>
          </p:cNvSpPr>
          <p:nvPr>
            <p:ph type="subTitle" idx="1"/>
          </p:nvPr>
        </p:nvSpPr>
        <p:spPr>
          <a:xfrm>
            <a:off x="5562600" y="2819400"/>
            <a:ext cx="3581400" cy="1295400"/>
          </a:xfrm>
        </p:spPr>
        <p:txBody>
          <a:bodyPr/>
          <a:lstStyle/>
          <a:p>
            <a:r>
              <a:rPr lang="en-US">
                <a:solidFill>
                  <a:schemeClr val="bg1"/>
                </a:solidFill>
              </a:rPr>
              <a:t>James Vint</a:t>
            </a:r>
          </a:p>
          <a:p>
            <a:r>
              <a:rPr lang="en-US">
                <a:solidFill>
                  <a:schemeClr val="bg1"/>
                </a:solidFill>
              </a:rPr>
              <a:t>jvint@iwc.edu</a:t>
            </a:r>
          </a:p>
        </p:txBody>
      </p:sp>
      <p:pic>
        <p:nvPicPr>
          <p:cNvPr id="2052" name="Picture 4" descr="Bama"/>
          <p:cNvPicPr>
            <a:picLocks noChangeAspect="1" noChangeArrowheads="1"/>
          </p:cNvPicPr>
          <p:nvPr/>
        </p:nvPicPr>
        <p:blipFill>
          <a:blip r:embed="rId2"/>
          <a:srcRect/>
          <a:stretch>
            <a:fillRect/>
          </a:stretch>
        </p:blipFill>
        <p:spPr bwMode="auto">
          <a:xfrm>
            <a:off x="923925" y="1816100"/>
            <a:ext cx="4953000" cy="3714750"/>
          </a:xfrm>
          <a:prstGeom prst="rect">
            <a:avLst/>
          </a:prstGeom>
          <a:solidFill>
            <a:schemeClr val="accent1"/>
          </a:solidFill>
          <a:ln w="28575">
            <a:solidFill>
              <a:schemeClr val="bg1"/>
            </a:solidFill>
            <a:miter lim="800000"/>
            <a:headEnd/>
            <a:tailEnd/>
          </a:ln>
        </p:spPr>
      </p:pic>
      <p:sp>
        <p:nvSpPr>
          <p:cNvPr id="2053" name="Text Box 5"/>
          <p:cNvSpPr txBox="1">
            <a:spLocks noChangeArrowheads="1"/>
          </p:cNvSpPr>
          <p:nvPr/>
        </p:nvSpPr>
        <p:spPr bwMode="auto">
          <a:xfrm>
            <a:off x="609600" y="6019800"/>
            <a:ext cx="8153400" cy="406400"/>
          </a:xfrm>
          <a:prstGeom prst="rect">
            <a:avLst/>
          </a:prstGeom>
          <a:noFill/>
          <a:ln w="9525">
            <a:solidFill>
              <a:schemeClr val="bg1"/>
            </a:solidFill>
            <a:miter lim="800000"/>
            <a:headEnd/>
            <a:tailEnd/>
          </a:ln>
          <a:effectLst/>
        </p:spPr>
        <p:txBody>
          <a:bodyPr>
            <a:spAutoFit/>
          </a:bodyPr>
          <a:lstStyle/>
          <a:p>
            <a:pPr>
              <a:spcBef>
                <a:spcPct val="50000"/>
              </a:spcBef>
            </a:pPr>
            <a:r>
              <a:rPr lang="en-US" sz="1000">
                <a:solidFill>
                  <a:schemeClr val="bg1"/>
                </a:solidFill>
                <a:cs typeface="Arial" charset="0"/>
              </a:rPr>
              <a:t>COPYWRIGHT© 2007 James Vint. This power point is copyrighted and is protected from unauthorized reproduction by the copyright laws of the United States. Unauthorized use or reproduction without the expressed, written consent of James Vint is strictly prohibited.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a:solidFill>
                  <a:schemeClr val="accent1"/>
                </a:solidFill>
                <a:effectLst>
                  <a:outerShdw blurRad="38100" dist="38100" dir="2700000" algn="tl">
                    <a:srgbClr val="000000"/>
                  </a:outerShdw>
                </a:effectLst>
              </a:rPr>
              <a:t>Personnel</a:t>
            </a:r>
          </a:p>
        </p:txBody>
      </p:sp>
      <p:sp>
        <p:nvSpPr>
          <p:cNvPr id="10243" name="Rectangle 3"/>
          <p:cNvSpPr>
            <a:spLocks noGrp="1" noChangeArrowheads="1"/>
          </p:cNvSpPr>
          <p:nvPr>
            <p:ph type="body" idx="1"/>
          </p:nvPr>
        </p:nvSpPr>
        <p:spPr/>
        <p:txBody>
          <a:bodyPr/>
          <a:lstStyle/>
          <a:p>
            <a:r>
              <a:rPr lang="en-US" u="sng">
                <a:solidFill>
                  <a:schemeClr val="bg1"/>
                </a:solidFill>
                <a:effectLst>
                  <a:outerShdw blurRad="38100" dist="38100" dir="2700000" algn="tl">
                    <a:srgbClr val="000000"/>
                  </a:outerShdw>
                </a:effectLst>
              </a:rPr>
              <a:t>Corners</a:t>
            </a:r>
            <a:r>
              <a:rPr lang="en-US">
                <a:solidFill>
                  <a:schemeClr val="bg1"/>
                </a:solidFill>
                <a:effectLst>
                  <a:outerShdw blurRad="38100" dist="38100" dir="2700000" algn="tl">
                    <a:srgbClr val="000000"/>
                  </a:outerShdw>
                </a:effectLst>
              </a:rPr>
              <a:t>: Our corners are guys who can play man coverage in space.  We play a lot of cover 3 from this defense, but we use man principals.  We want to have guys with good feet who can break on routes.  Our corners must stop the deep ball and keep the six yard routes at six, and the ten yard routes at ten.</a:t>
            </a:r>
          </a:p>
        </p:txBody>
      </p:sp>
      <p:sp>
        <p:nvSpPr>
          <p:cNvPr id="10244" name="Line 4"/>
          <p:cNvSpPr>
            <a:spLocks noChangeShapeType="1"/>
          </p:cNvSpPr>
          <p:nvPr/>
        </p:nvSpPr>
        <p:spPr bwMode="auto">
          <a:xfrm>
            <a:off x="533400" y="14478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b="1">
                <a:solidFill>
                  <a:schemeClr val="bg1"/>
                </a:solidFill>
                <a:effectLst>
                  <a:outerShdw blurRad="38100" dist="38100" dir="2700000" algn="tl">
                    <a:srgbClr val="000000"/>
                  </a:outerShdw>
                </a:effectLst>
              </a:rPr>
              <a:t>Basic Run Concepts</a:t>
            </a:r>
          </a:p>
        </p:txBody>
      </p:sp>
      <p:sp>
        <p:nvSpPr>
          <p:cNvPr id="4099" name="Rectangle 3"/>
          <p:cNvSpPr>
            <a:spLocks noGrp="1" noChangeArrowheads="1"/>
          </p:cNvSpPr>
          <p:nvPr>
            <p:ph type="body" idx="1"/>
          </p:nvPr>
        </p:nvSpPr>
        <p:spPr/>
        <p:txBody>
          <a:bodyPr/>
          <a:lstStyle/>
          <a:p>
            <a:r>
              <a:rPr lang="en-US" sz="2800" b="1">
                <a:solidFill>
                  <a:schemeClr val="bg1"/>
                </a:solidFill>
              </a:rPr>
              <a:t>We play an attacking Gap Control Concept</a:t>
            </a:r>
          </a:p>
          <a:p>
            <a:r>
              <a:rPr lang="en-US" sz="2800" b="1">
                <a:solidFill>
                  <a:schemeClr val="bg1"/>
                </a:solidFill>
              </a:rPr>
              <a:t>Each Box Defender is responsible for 1 Gap</a:t>
            </a:r>
          </a:p>
          <a:p>
            <a:r>
              <a:rPr lang="en-US" sz="2800" b="1">
                <a:solidFill>
                  <a:schemeClr val="bg1"/>
                </a:solidFill>
              </a:rPr>
              <a:t>We attack the gap shoulder of our run key</a:t>
            </a:r>
          </a:p>
          <a:p>
            <a:r>
              <a:rPr lang="en-US" sz="2800" b="1">
                <a:solidFill>
                  <a:schemeClr val="bg1"/>
                </a:solidFill>
              </a:rPr>
              <a:t>We will be aggressive and get down hill</a:t>
            </a:r>
          </a:p>
          <a:p>
            <a:r>
              <a:rPr lang="en-US" sz="2800" b="1">
                <a:solidFill>
                  <a:schemeClr val="bg1"/>
                </a:solidFill>
              </a:rPr>
              <a:t>Maintain Gap Integrity</a:t>
            </a:r>
          </a:p>
          <a:p>
            <a:r>
              <a:rPr lang="en-US" sz="2800" b="1">
                <a:solidFill>
                  <a:schemeClr val="bg1"/>
                </a:solidFill>
              </a:rPr>
              <a:t>We will pursue to the football through our gap and into our proper pursuit lanes</a:t>
            </a:r>
          </a:p>
          <a:p>
            <a:r>
              <a:rPr lang="en-US" sz="2800" b="1">
                <a:solidFill>
                  <a:schemeClr val="bg1"/>
                </a:solidFill>
              </a:rPr>
              <a:t>Everyone must be relentless in pursuit</a:t>
            </a:r>
          </a:p>
        </p:txBody>
      </p:sp>
      <p:sp>
        <p:nvSpPr>
          <p:cNvPr id="4100" name="Line 4"/>
          <p:cNvSpPr>
            <a:spLocks noChangeShapeType="1"/>
          </p:cNvSpPr>
          <p:nvPr/>
        </p:nvSpPr>
        <p:spPr bwMode="auto">
          <a:xfrm>
            <a:off x="533400" y="14478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2400" y="274638"/>
            <a:ext cx="8839200" cy="1143000"/>
          </a:xfrm>
          <a:solidFill>
            <a:schemeClr val="accent2"/>
          </a:solidFill>
          <a:ln>
            <a:solidFill>
              <a:schemeClr val="accent1"/>
            </a:solidFill>
          </a:ln>
        </p:spPr>
        <p:txBody>
          <a:bodyPr/>
          <a:lstStyle/>
          <a:p>
            <a:r>
              <a:rPr lang="en-US" sz="4800" b="1">
                <a:solidFill>
                  <a:schemeClr val="bg1"/>
                </a:solidFill>
              </a:rPr>
              <a:t>Our Base Alignment</a:t>
            </a:r>
          </a:p>
        </p:txBody>
      </p:sp>
      <p:grpSp>
        <p:nvGrpSpPr>
          <p:cNvPr id="13348" name="Group 36"/>
          <p:cNvGrpSpPr>
            <a:grpSpLocks/>
          </p:cNvGrpSpPr>
          <p:nvPr/>
        </p:nvGrpSpPr>
        <p:grpSpPr bwMode="auto">
          <a:xfrm>
            <a:off x="885825" y="1447800"/>
            <a:ext cx="7334250" cy="3925888"/>
            <a:chOff x="692" y="912"/>
            <a:chExt cx="4123" cy="2215"/>
          </a:xfrm>
        </p:grpSpPr>
        <p:sp>
          <p:nvSpPr>
            <p:cNvPr id="13335" name="Text Box 23"/>
            <p:cNvSpPr txBox="1">
              <a:spLocks noChangeArrowheads="1"/>
            </p:cNvSpPr>
            <p:nvPr/>
          </p:nvSpPr>
          <p:spPr bwMode="auto">
            <a:xfrm>
              <a:off x="692" y="2263"/>
              <a:ext cx="240" cy="258"/>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13315" name="Rectangle 3"/>
            <p:cNvSpPr>
              <a:spLocks noChangeArrowheads="1"/>
            </p:cNvSpPr>
            <p:nvPr/>
          </p:nvSpPr>
          <p:spPr bwMode="auto">
            <a:xfrm>
              <a:off x="2794" y="1532"/>
              <a:ext cx="209" cy="20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3316" name="Oval 4"/>
            <p:cNvSpPr>
              <a:spLocks noChangeArrowheads="1"/>
            </p:cNvSpPr>
            <p:nvPr/>
          </p:nvSpPr>
          <p:spPr bwMode="auto">
            <a:xfrm>
              <a:off x="3055" y="1532"/>
              <a:ext cx="210" cy="201"/>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17" name="Oval 5"/>
            <p:cNvSpPr>
              <a:spLocks noChangeArrowheads="1"/>
            </p:cNvSpPr>
            <p:nvPr/>
          </p:nvSpPr>
          <p:spPr bwMode="auto">
            <a:xfrm>
              <a:off x="3317" y="1532"/>
              <a:ext cx="210" cy="201"/>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18" name="Oval 6"/>
            <p:cNvSpPr>
              <a:spLocks noChangeArrowheads="1"/>
            </p:cNvSpPr>
            <p:nvPr/>
          </p:nvSpPr>
          <p:spPr bwMode="auto">
            <a:xfrm>
              <a:off x="2532" y="1532"/>
              <a:ext cx="209" cy="201"/>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19" name="Oval 7"/>
            <p:cNvSpPr>
              <a:spLocks noChangeArrowheads="1"/>
            </p:cNvSpPr>
            <p:nvPr/>
          </p:nvSpPr>
          <p:spPr bwMode="auto">
            <a:xfrm>
              <a:off x="2270" y="1532"/>
              <a:ext cx="209" cy="201"/>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20" name="Oval 8"/>
            <p:cNvSpPr>
              <a:spLocks noChangeArrowheads="1"/>
            </p:cNvSpPr>
            <p:nvPr/>
          </p:nvSpPr>
          <p:spPr bwMode="auto">
            <a:xfrm>
              <a:off x="1549" y="1289"/>
              <a:ext cx="209" cy="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21" name="Oval 9"/>
            <p:cNvSpPr>
              <a:spLocks noChangeArrowheads="1"/>
            </p:cNvSpPr>
            <p:nvPr/>
          </p:nvSpPr>
          <p:spPr bwMode="auto">
            <a:xfrm>
              <a:off x="2479" y="912"/>
              <a:ext cx="210" cy="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22" name="Oval 10"/>
            <p:cNvSpPr>
              <a:spLocks noChangeArrowheads="1"/>
            </p:cNvSpPr>
            <p:nvPr/>
          </p:nvSpPr>
          <p:spPr bwMode="auto">
            <a:xfrm>
              <a:off x="3979" y="1272"/>
              <a:ext cx="210" cy="201"/>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23" name="Oval 11"/>
            <p:cNvSpPr>
              <a:spLocks noChangeArrowheads="1"/>
            </p:cNvSpPr>
            <p:nvPr/>
          </p:nvSpPr>
          <p:spPr bwMode="auto">
            <a:xfrm>
              <a:off x="2794" y="962"/>
              <a:ext cx="209" cy="201"/>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24" name="Oval 12"/>
            <p:cNvSpPr>
              <a:spLocks noChangeArrowheads="1"/>
            </p:cNvSpPr>
            <p:nvPr/>
          </p:nvSpPr>
          <p:spPr bwMode="auto">
            <a:xfrm>
              <a:off x="740" y="1525"/>
              <a:ext cx="210" cy="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25" name="Oval 13"/>
            <p:cNvSpPr>
              <a:spLocks noChangeArrowheads="1"/>
            </p:cNvSpPr>
            <p:nvPr/>
          </p:nvSpPr>
          <p:spPr bwMode="auto">
            <a:xfrm>
              <a:off x="4573" y="1531"/>
              <a:ext cx="209" cy="201"/>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3326" name="Text Box 14"/>
            <p:cNvSpPr txBox="1">
              <a:spLocks noChangeArrowheads="1"/>
            </p:cNvSpPr>
            <p:nvPr/>
          </p:nvSpPr>
          <p:spPr bwMode="auto">
            <a:xfrm>
              <a:off x="3874" y="2106"/>
              <a:ext cx="262" cy="258"/>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13327" name="Line 15"/>
            <p:cNvSpPr>
              <a:spLocks noChangeShapeType="1"/>
            </p:cNvSpPr>
            <p:nvPr/>
          </p:nvSpPr>
          <p:spPr bwMode="auto">
            <a:xfrm flipV="1">
              <a:off x="2898" y="1532"/>
              <a:ext cx="1" cy="201"/>
            </a:xfrm>
            <a:prstGeom prst="line">
              <a:avLst/>
            </a:prstGeom>
            <a:noFill/>
            <a:ln w="9525">
              <a:solidFill>
                <a:schemeClr val="tx1"/>
              </a:solidFill>
              <a:round/>
              <a:headEnd/>
              <a:tailEnd/>
            </a:ln>
            <a:effectLst/>
          </p:spPr>
          <p:txBody>
            <a:bodyPr/>
            <a:lstStyle/>
            <a:p>
              <a:endParaRPr lang="en-US"/>
            </a:p>
          </p:txBody>
        </p:sp>
        <p:sp>
          <p:nvSpPr>
            <p:cNvPr id="13328" name="Text Box 16"/>
            <p:cNvSpPr txBox="1">
              <a:spLocks noChangeArrowheads="1"/>
            </p:cNvSpPr>
            <p:nvPr/>
          </p:nvSpPr>
          <p:spPr bwMode="auto">
            <a:xfrm>
              <a:off x="3298" y="1748"/>
              <a:ext cx="262" cy="258"/>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13329" name="Text Box 17"/>
            <p:cNvSpPr txBox="1">
              <a:spLocks noChangeArrowheads="1"/>
            </p:cNvSpPr>
            <p:nvPr/>
          </p:nvSpPr>
          <p:spPr bwMode="auto">
            <a:xfrm>
              <a:off x="2234" y="1745"/>
              <a:ext cx="262" cy="258"/>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13330" name="Line 18"/>
            <p:cNvSpPr>
              <a:spLocks noChangeShapeType="1"/>
            </p:cNvSpPr>
            <p:nvPr/>
          </p:nvSpPr>
          <p:spPr bwMode="auto">
            <a:xfrm flipV="1">
              <a:off x="2374" y="1532"/>
              <a:ext cx="1" cy="194"/>
            </a:xfrm>
            <a:prstGeom prst="line">
              <a:avLst/>
            </a:prstGeom>
            <a:noFill/>
            <a:ln w="9525">
              <a:solidFill>
                <a:schemeClr val="tx1"/>
              </a:solidFill>
              <a:round/>
              <a:headEnd/>
              <a:tailEnd/>
            </a:ln>
            <a:effectLst/>
          </p:spPr>
          <p:txBody>
            <a:bodyPr/>
            <a:lstStyle/>
            <a:p>
              <a:endParaRPr lang="en-US"/>
            </a:p>
          </p:txBody>
        </p:sp>
        <p:sp>
          <p:nvSpPr>
            <p:cNvPr id="13331" name="Line 19"/>
            <p:cNvSpPr>
              <a:spLocks noChangeShapeType="1"/>
            </p:cNvSpPr>
            <p:nvPr/>
          </p:nvSpPr>
          <p:spPr bwMode="auto">
            <a:xfrm flipV="1">
              <a:off x="3422" y="1532"/>
              <a:ext cx="1" cy="201"/>
            </a:xfrm>
            <a:prstGeom prst="line">
              <a:avLst/>
            </a:prstGeom>
            <a:noFill/>
            <a:ln w="9525">
              <a:solidFill>
                <a:schemeClr val="tx1"/>
              </a:solidFill>
              <a:round/>
              <a:headEnd/>
              <a:tailEnd/>
            </a:ln>
            <a:effectLst/>
          </p:spPr>
          <p:txBody>
            <a:bodyPr/>
            <a:lstStyle/>
            <a:p>
              <a:endParaRPr lang="en-US"/>
            </a:p>
          </p:txBody>
        </p:sp>
        <p:sp>
          <p:nvSpPr>
            <p:cNvPr id="13332" name="Text Box 20"/>
            <p:cNvSpPr txBox="1">
              <a:spLocks noChangeArrowheads="1"/>
            </p:cNvSpPr>
            <p:nvPr/>
          </p:nvSpPr>
          <p:spPr bwMode="auto">
            <a:xfrm>
              <a:off x="2200" y="2140"/>
              <a:ext cx="262" cy="258"/>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13333" name="Text Box 21"/>
            <p:cNvSpPr txBox="1">
              <a:spLocks noChangeArrowheads="1"/>
            </p:cNvSpPr>
            <p:nvPr/>
          </p:nvSpPr>
          <p:spPr bwMode="auto">
            <a:xfrm>
              <a:off x="2774" y="2121"/>
              <a:ext cx="262" cy="258"/>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13334" name="Text Box 22"/>
            <p:cNvSpPr txBox="1">
              <a:spLocks noChangeArrowheads="1"/>
            </p:cNvSpPr>
            <p:nvPr/>
          </p:nvSpPr>
          <p:spPr bwMode="auto">
            <a:xfrm>
              <a:off x="3379" y="2136"/>
              <a:ext cx="261" cy="258"/>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13336" name="Text Box 24"/>
            <p:cNvSpPr txBox="1">
              <a:spLocks noChangeArrowheads="1"/>
            </p:cNvSpPr>
            <p:nvPr/>
          </p:nvSpPr>
          <p:spPr bwMode="auto">
            <a:xfrm>
              <a:off x="4553" y="2294"/>
              <a:ext cx="262" cy="258"/>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13337" name="Text Box 25"/>
            <p:cNvSpPr txBox="1">
              <a:spLocks noChangeArrowheads="1"/>
            </p:cNvSpPr>
            <p:nvPr/>
          </p:nvSpPr>
          <p:spPr bwMode="auto">
            <a:xfrm>
              <a:off x="1650" y="2063"/>
              <a:ext cx="262" cy="258"/>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13338" name="Text Box 26"/>
            <p:cNvSpPr txBox="1">
              <a:spLocks noChangeArrowheads="1"/>
            </p:cNvSpPr>
            <p:nvPr/>
          </p:nvSpPr>
          <p:spPr bwMode="auto">
            <a:xfrm>
              <a:off x="2774" y="1745"/>
              <a:ext cx="262" cy="258"/>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13339" name="Text Box 27"/>
            <p:cNvSpPr txBox="1">
              <a:spLocks noChangeArrowheads="1"/>
            </p:cNvSpPr>
            <p:nvPr/>
          </p:nvSpPr>
          <p:spPr bwMode="auto">
            <a:xfrm>
              <a:off x="2807" y="2869"/>
              <a:ext cx="262" cy="258"/>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13340" name="Line 28"/>
            <p:cNvSpPr>
              <a:spLocks noChangeShapeType="1"/>
            </p:cNvSpPr>
            <p:nvPr/>
          </p:nvSpPr>
          <p:spPr bwMode="auto">
            <a:xfrm flipH="1" flipV="1">
              <a:off x="2313" y="1455"/>
              <a:ext cx="18" cy="384"/>
            </a:xfrm>
            <a:prstGeom prst="line">
              <a:avLst/>
            </a:prstGeom>
            <a:noFill/>
            <a:ln w="9525">
              <a:solidFill>
                <a:schemeClr val="bg1"/>
              </a:solidFill>
              <a:round/>
              <a:headEnd/>
              <a:tailEnd type="triangle" w="med" len="med"/>
            </a:ln>
            <a:effectLst/>
          </p:spPr>
          <p:txBody>
            <a:bodyPr/>
            <a:lstStyle/>
            <a:p>
              <a:endParaRPr lang="en-US"/>
            </a:p>
          </p:txBody>
        </p:sp>
        <p:sp>
          <p:nvSpPr>
            <p:cNvPr id="13341" name="Line 29"/>
            <p:cNvSpPr>
              <a:spLocks noChangeShapeType="1"/>
            </p:cNvSpPr>
            <p:nvPr/>
          </p:nvSpPr>
          <p:spPr bwMode="auto">
            <a:xfrm flipV="1">
              <a:off x="2898" y="1447"/>
              <a:ext cx="96" cy="401"/>
            </a:xfrm>
            <a:prstGeom prst="line">
              <a:avLst/>
            </a:prstGeom>
            <a:noFill/>
            <a:ln w="9525">
              <a:solidFill>
                <a:schemeClr val="bg1"/>
              </a:solidFill>
              <a:round/>
              <a:headEnd/>
              <a:tailEnd type="triangle" w="med" len="med"/>
            </a:ln>
            <a:effectLst/>
          </p:spPr>
          <p:txBody>
            <a:bodyPr/>
            <a:lstStyle/>
            <a:p>
              <a:endParaRPr lang="en-US"/>
            </a:p>
          </p:txBody>
        </p:sp>
        <p:sp>
          <p:nvSpPr>
            <p:cNvPr id="13342" name="Line 30"/>
            <p:cNvSpPr>
              <a:spLocks noChangeShapeType="1"/>
            </p:cNvSpPr>
            <p:nvPr/>
          </p:nvSpPr>
          <p:spPr bwMode="auto">
            <a:xfrm flipV="1">
              <a:off x="3431" y="1455"/>
              <a:ext cx="52" cy="401"/>
            </a:xfrm>
            <a:prstGeom prst="line">
              <a:avLst/>
            </a:prstGeom>
            <a:noFill/>
            <a:ln w="9525">
              <a:solidFill>
                <a:schemeClr val="bg1"/>
              </a:solidFill>
              <a:round/>
              <a:headEnd/>
              <a:tailEnd type="triangle" w="med" len="med"/>
            </a:ln>
            <a:effectLst/>
          </p:spPr>
          <p:txBody>
            <a:bodyPr/>
            <a:lstStyle/>
            <a:p>
              <a:endParaRPr lang="en-US"/>
            </a:p>
          </p:txBody>
        </p:sp>
        <p:sp>
          <p:nvSpPr>
            <p:cNvPr id="13343" name="Line 31"/>
            <p:cNvSpPr>
              <a:spLocks noChangeShapeType="1"/>
            </p:cNvSpPr>
            <p:nvPr/>
          </p:nvSpPr>
          <p:spPr bwMode="auto">
            <a:xfrm flipV="1">
              <a:off x="2313" y="1632"/>
              <a:ext cx="183" cy="633"/>
            </a:xfrm>
            <a:prstGeom prst="line">
              <a:avLst/>
            </a:prstGeom>
            <a:noFill/>
            <a:ln w="9525">
              <a:solidFill>
                <a:schemeClr val="bg1"/>
              </a:solidFill>
              <a:round/>
              <a:headEnd/>
              <a:tailEnd/>
            </a:ln>
            <a:effectLst/>
          </p:spPr>
          <p:txBody>
            <a:bodyPr/>
            <a:lstStyle/>
            <a:p>
              <a:endParaRPr lang="en-US"/>
            </a:p>
          </p:txBody>
        </p:sp>
        <p:sp>
          <p:nvSpPr>
            <p:cNvPr id="13344" name="Line 32"/>
            <p:cNvSpPr>
              <a:spLocks noChangeShapeType="1"/>
            </p:cNvSpPr>
            <p:nvPr/>
          </p:nvSpPr>
          <p:spPr bwMode="auto">
            <a:xfrm flipH="1" flipV="1">
              <a:off x="2784" y="1680"/>
              <a:ext cx="132" cy="552"/>
            </a:xfrm>
            <a:prstGeom prst="line">
              <a:avLst/>
            </a:prstGeom>
            <a:noFill/>
            <a:ln w="9525">
              <a:solidFill>
                <a:schemeClr val="bg1"/>
              </a:solidFill>
              <a:round/>
              <a:headEnd/>
              <a:tailEnd/>
            </a:ln>
            <a:effectLst/>
          </p:spPr>
          <p:txBody>
            <a:bodyPr/>
            <a:lstStyle/>
            <a:p>
              <a:endParaRPr lang="en-US"/>
            </a:p>
          </p:txBody>
        </p:sp>
        <p:sp>
          <p:nvSpPr>
            <p:cNvPr id="13345" name="Line 33"/>
            <p:cNvSpPr>
              <a:spLocks noChangeShapeType="1"/>
            </p:cNvSpPr>
            <p:nvPr/>
          </p:nvSpPr>
          <p:spPr bwMode="auto">
            <a:xfrm flipH="1" flipV="1">
              <a:off x="3312" y="1632"/>
              <a:ext cx="171" cy="600"/>
            </a:xfrm>
            <a:prstGeom prst="line">
              <a:avLst/>
            </a:prstGeom>
            <a:noFill/>
            <a:ln w="9525">
              <a:solidFill>
                <a:schemeClr val="bg1"/>
              </a:solidFill>
              <a:round/>
              <a:headEnd/>
              <a:tailEnd/>
            </a:ln>
            <a:effectLst/>
          </p:spPr>
          <p:txBody>
            <a:bodyPr/>
            <a:lstStyle/>
            <a:p>
              <a:endParaRPr lang="en-US"/>
            </a:p>
          </p:txBody>
        </p:sp>
      </p:grpSp>
      <p:sp>
        <p:nvSpPr>
          <p:cNvPr id="13346" name="Text Box 34"/>
          <p:cNvSpPr txBox="1">
            <a:spLocks noChangeArrowheads="1"/>
          </p:cNvSpPr>
          <p:nvPr/>
        </p:nvSpPr>
        <p:spPr bwMode="auto">
          <a:xfrm>
            <a:off x="5791200" y="5334000"/>
            <a:ext cx="1392238" cy="466725"/>
          </a:xfrm>
          <a:prstGeom prst="rect">
            <a:avLst/>
          </a:prstGeom>
          <a:solidFill>
            <a:schemeClr val="bg1"/>
          </a:solidFill>
          <a:ln w="9525">
            <a:solidFill>
              <a:schemeClr val="tx2"/>
            </a:solidFill>
            <a:miter lim="800000"/>
            <a:headEnd/>
            <a:tailEnd/>
          </a:ln>
          <a:effectLst/>
        </p:spPr>
        <p:txBody>
          <a:bodyPr>
            <a:spAutoFit/>
          </a:bodyPr>
          <a:lstStyle/>
          <a:p>
            <a:pPr>
              <a:spcBef>
                <a:spcPct val="50000"/>
              </a:spcBef>
            </a:pPr>
            <a:r>
              <a:rPr lang="en-US" sz="2400" b="1">
                <a:effectLst>
                  <a:outerShdw blurRad="38100" dist="38100" dir="2700000" algn="tl">
                    <a:srgbClr val="C0C0C0"/>
                  </a:outerShdw>
                </a:effectLst>
                <a:cs typeface="Arial" charset="0"/>
              </a:rPr>
              <a:t>Vs. 2x2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792162"/>
          </a:xfrm>
        </p:spPr>
        <p:txBody>
          <a:bodyPr/>
          <a:lstStyle/>
          <a:p>
            <a:r>
              <a:rPr lang="en-US" b="1">
                <a:solidFill>
                  <a:schemeClr val="bg1"/>
                </a:solidFill>
              </a:rPr>
              <a:t>Base Front</a:t>
            </a:r>
          </a:p>
        </p:txBody>
      </p:sp>
      <p:sp>
        <p:nvSpPr>
          <p:cNvPr id="11269" name="Rectangle 5"/>
          <p:cNvSpPr>
            <a:spLocks noChangeArrowheads="1"/>
          </p:cNvSpPr>
          <p:nvPr/>
        </p:nvSpPr>
        <p:spPr bwMode="auto">
          <a:xfrm>
            <a:off x="4419600" y="2286000"/>
            <a:ext cx="4572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1270" name="Oval 6"/>
          <p:cNvSpPr>
            <a:spLocks noChangeArrowheads="1"/>
          </p:cNvSpPr>
          <p:nvPr/>
        </p:nvSpPr>
        <p:spPr bwMode="auto">
          <a:xfrm>
            <a:off x="49530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271" name="Oval 7"/>
          <p:cNvSpPr>
            <a:spLocks noChangeArrowheads="1"/>
          </p:cNvSpPr>
          <p:nvPr/>
        </p:nvSpPr>
        <p:spPr bwMode="auto">
          <a:xfrm>
            <a:off x="55626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272" name="Oval 8"/>
          <p:cNvSpPr>
            <a:spLocks noChangeArrowheads="1"/>
          </p:cNvSpPr>
          <p:nvPr/>
        </p:nvSpPr>
        <p:spPr bwMode="auto">
          <a:xfrm>
            <a:off x="38862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273" name="Oval 9"/>
          <p:cNvSpPr>
            <a:spLocks noChangeArrowheads="1"/>
          </p:cNvSpPr>
          <p:nvPr/>
        </p:nvSpPr>
        <p:spPr bwMode="auto">
          <a:xfrm>
            <a:off x="33528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274" name="Oval 10"/>
          <p:cNvSpPr>
            <a:spLocks noChangeArrowheads="1"/>
          </p:cNvSpPr>
          <p:nvPr/>
        </p:nvSpPr>
        <p:spPr bwMode="auto">
          <a:xfrm>
            <a:off x="28194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275" name="Oval 11"/>
          <p:cNvSpPr>
            <a:spLocks noChangeArrowheads="1"/>
          </p:cNvSpPr>
          <p:nvPr/>
        </p:nvSpPr>
        <p:spPr bwMode="auto">
          <a:xfrm>
            <a:off x="4419600" y="1828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276" name="Oval 12"/>
          <p:cNvSpPr>
            <a:spLocks noChangeArrowheads="1"/>
          </p:cNvSpPr>
          <p:nvPr/>
        </p:nvSpPr>
        <p:spPr bwMode="auto">
          <a:xfrm>
            <a:off x="5181600" y="11430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277" name="Text Box 13"/>
          <p:cNvSpPr txBox="1">
            <a:spLocks noChangeArrowheads="1"/>
          </p:cNvSpPr>
          <p:nvPr/>
        </p:nvSpPr>
        <p:spPr bwMode="auto">
          <a:xfrm>
            <a:off x="4419600" y="25908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N</a:t>
            </a:r>
          </a:p>
        </p:txBody>
      </p:sp>
      <p:sp>
        <p:nvSpPr>
          <p:cNvPr id="11278" name="Text Box 14"/>
          <p:cNvSpPr txBox="1">
            <a:spLocks noChangeArrowheads="1"/>
          </p:cNvSpPr>
          <p:nvPr/>
        </p:nvSpPr>
        <p:spPr bwMode="auto">
          <a:xfrm>
            <a:off x="5562600" y="25908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E</a:t>
            </a:r>
          </a:p>
        </p:txBody>
      </p:sp>
      <p:sp>
        <p:nvSpPr>
          <p:cNvPr id="11279" name="Text Box 15"/>
          <p:cNvSpPr txBox="1">
            <a:spLocks noChangeArrowheads="1"/>
          </p:cNvSpPr>
          <p:nvPr/>
        </p:nvSpPr>
        <p:spPr bwMode="auto">
          <a:xfrm>
            <a:off x="3352800" y="25908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E</a:t>
            </a:r>
          </a:p>
        </p:txBody>
      </p:sp>
      <p:sp>
        <p:nvSpPr>
          <p:cNvPr id="11280" name="Text Box 16"/>
          <p:cNvSpPr txBox="1">
            <a:spLocks noChangeArrowheads="1"/>
          </p:cNvSpPr>
          <p:nvPr/>
        </p:nvSpPr>
        <p:spPr bwMode="auto">
          <a:xfrm>
            <a:off x="3124200" y="35052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L</a:t>
            </a:r>
          </a:p>
        </p:txBody>
      </p:sp>
      <p:sp>
        <p:nvSpPr>
          <p:cNvPr id="11281" name="Text Box 17"/>
          <p:cNvSpPr txBox="1">
            <a:spLocks noChangeArrowheads="1"/>
          </p:cNvSpPr>
          <p:nvPr/>
        </p:nvSpPr>
        <p:spPr bwMode="auto">
          <a:xfrm>
            <a:off x="4343400" y="35052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M</a:t>
            </a:r>
          </a:p>
        </p:txBody>
      </p:sp>
      <p:sp>
        <p:nvSpPr>
          <p:cNvPr id="11282" name="Text Box 18"/>
          <p:cNvSpPr txBox="1">
            <a:spLocks noChangeArrowheads="1"/>
          </p:cNvSpPr>
          <p:nvPr/>
        </p:nvSpPr>
        <p:spPr bwMode="auto">
          <a:xfrm>
            <a:off x="5791200" y="35052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R</a:t>
            </a:r>
          </a:p>
        </p:txBody>
      </p:sp>
      <p:sp>
        <p:nvSpPr>
          <p:cNvPr id="11283" name="Text Box 19"/>
          <p:cNvSpPr txBox="1">
            <a:spLocks noChangeArrowheads="1"/>
          </p:cNvSpPr>
          <p:nvPr/>
        </p:nvSpPr>
        <p:spPr bwMode="auto">
          <a:xfrm>
            <a:off x="1447800" y="35052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a:t>
            </a:r>
          </a:p>
        </p:txBody>
      </p:sp>
      <p:sp>
        <p:nvSpPr>
          <p:cNvPr id="11284" name="Text Box 20"/>
          <p:cNvSpPr txBox="1">
            <a:spLocks noChangeArrowheads="1"/>
          </p:cNvSpPr>
          <p:nvPr/>
        </p:nvSpPr>
        <p:spPr bwMode="auto">
          <a:xfrm>
            <a:off x="7467600" y="35052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H</a:t>
            </a:r>
          </a:p>
        </p:txBody>
      </p:sp>
      <p:sp>
        <p:nvSpPr>
          <p:cNvPr id="11285" name="Line 21"/>
          <p:cNvSpPr>
            <a:spLocks noChangeShapeType="1"/>
          </p:cNvSpPr>
          <p:nvPr/>
        </p:nvSpPr>
        <p:spPr bwMode="auto">
          <a:xfrm flipH="1" flipV="1">
            <a:off x="3429000" y="2057400"/>
            <a:ext cx="76200" cy="685800"/>
          </a:xfrm>
          <a:prstGeom prst="line">
            <a:avLst/>
          </a:prstGeom>
          <a:noFill/>
          <a:ln w="19050">
            <a:solidFill>
              <a:schemeClr val="tx1"/>
            </a:solidFill>
            <a:round/>
            <a:headEnd/>
            <a:tailEnd type="triangle" w="med" len="med"/>
          </a:ln>
          <a:effectLst/>
        </p:spPr>
        <p:txBody>
          <a:bodyPr/>
          <a:lstStyle/>
          <a:p>
            <a:endParaRPr lang="en-US"/>
          </a:p>
        </p:txBody>
      </p:sp>
      <p:sp>
        <p:nvSpPr>
          <p:cNvPr id="11286" name="Line 22"/>
          <p:cNvSpPr>
            <a:spLocks noChangeShapeType="1"/>
          </p:cNvSpPr>
          <p:nvPr/>
        </p:nvSpPr>
        <p:spPr bwMode="auto">
          <a:xfrm flipV="1">
            <a:off x="3581400" y="2209800"/>
            <a:ext cx="0" cy="381000"/>
          </a:xfrm>
          <a:prstGeom prst="line">
            <a:avLst/>
          </a:prstGeom>
          <a:noFill/>
          <a:ln w="9525">
            <a:solidFill>
              <a:schemeClr val="tx1"/>
            </a:solidFill>
            <a:round/>
            <a:headEnd/>
            <a:tailEnd/>
          </a:ln>
          <a:effectLst/>
        </p:spPr>
        <p:txBody>
          <a:bodyPr/>
          <a:lstStyle/>
          <a:p>
            <a:endParaRPr lang="en-US"/>
          </a:p>
        </p:txBody>
      </p:sp>
      <p:sp>
        <p:nvSpPr>
          <p:cNvPr id="11287" name="Line 23"/>
          <p:cNvSpPr>
            <a:spLocks noChangeShapeType="1"/>
          </p:cNvSpPr>
          <p:nvPr/>
        </p:nvSpPr>
        <p:spPr bwMode="auto">
          <a:xfrm flipV="1">
            <a:off x="5791200" y="2209800"/>
            <a:ext cx="0" cy="381000"/>
          </a:xfrm>
          <a:prstGeom prst="line">
            <a:avLst/>
          </a:prstGeom>
          <a:noFill/>
          <a:ln w="9525">
            <a:solidFill>
              <a:schemeClr val="tx1"/>
            </a:solidFill>
            <a:round/>
            <a:headEnd/>
            <a:tailEnd/>
          </a:ln>
          <a:effectLst/>
        </p:spPr>
        <p:txBody>
          <a:bodyPr/>
          <a:lstStyle/>
          <a:p>
            <a:endParaRPr lang="en-US"/>
          </a:p>
        </p:txBody>
      </p:sp>
      <p:sp>
        <p:nvSpPr>
          <p:cNvPr id="11288" name="Line 24"/>
          <p:cNvSpPr>
            <a:spLocks noChangeShapeType="1"/>
          </p:cNvSpPr>
          <p:nvPr/>
        </p:nvSpPr>
        <p:spPr bwMode="auto">
          <a:xfrm flipV="1">
            <a:off x="4648200" y="2286000"/>
            <a:ext cx="0" cy="304800"/>
          </a:xfrm>
          <a:prstGeom prst="line">
            <a:avLst/>
          </a:prstGeom>
          <a:noFill/>
          <a:ln w="9525">
            <a:solidFill>
              <a:schemeClr val="tx1"/>
            </a:solidFill>
            <a:round/>
            <a:headEnd/>
            <a:tailEnd/>
          </a:ln>
          <a:effectLst/>
        </p:spPr>
        <p:txBody>
          <a:bodyPr/>
          <a:lstStyle/>
          <a:p>
            <a:endParaRPr lang="en-US"/>
          </a:p>
        </p:txBody>
      </p:sp>
      <p:sp>
        <p:nvSpPr>
          <p:cNvPr id="11289" name="Line 25"/>
          <p:cNvSpPr>
            <a:spLocks noChangeShapeType="1"/>
          </p:cNvSpPr>
          <p:nvPr/>
        </p:nvSpPr>
        <p:spPr bwMode="auto">
          <a:xfrm flipV="1">
            <a:off x="3352800" y="3276600"/>
            <a:ext cx="304800" cy="457200"/>
          </a:xfrm>
          <a:prstGeom prst="line">
            <a:avLst/>
          </a:prstGeom>
          <a:noFill/>
          <a:ln w="19050">
            <a:solidFill>
              <a:schemeClr val="tx1"/>
            </a:solidFill>
            <a:round/>
            <a:headEnd/>
            <a:tailEnd/>
          </a:ln>
          <a:effectLst/>
        </p:spPr>
        <p:txBody>
          <a:bodyPr/>
          <a:lstStyle/>
          <a:p>
            <a:endParaRPr lang="en-US"/>
          </a:p>
        </p:txBody>
      </p:sp>
      <p:sp>
        <p:nvSpPr>
          <p:cNvPr id="11290" name="Line 26"/>
          <p:cNvSpPr>
            <a:spLocks noChangeShapeType="1"/>
          </p:cNvSpPr>
          <p:nvPr/>
        </p:nvSpPr>
        <p:spPr bwMode="auto">
          <a:xfrm flipV="1">
            <a:off x="4648200" y="2209800"/>
            <a:ext cx="152400" cy="533400"/>
          </a:xfrm>
          <a:prstGeom prst="line">
            <a:avLst/>
          </a:prstGeom>
          <a:noFill/>
          <a:ln w="19050">
            <a:solidFill>
              <a:schemeClr val="tx1"/>
            </a:solidFill>
            <a:round/>
            <a:headEnd/>
            <a:tailEnd type="triangle" w="med" len="med"/>
          </a:ln>
          <a:effectLst/>
        </p:spPr>
        <p:txBody>
          <a:bodyPr/>
          <a:lstStyle/>
          <a:p>
            <a:endParaRPr lang="en-US"/>
          </a:p>
        </p:txBody>
      </p:sp>
      <p:sp>
        <p:nvSpPr>
          <p:cNvPr id="11291" name="Line 27"/>
          <p:cNvSpPr>
            <a:spLocks noChangeShapeType="1"/>
          </p:cNvSpPr>
          <p:nvPr/>
        </p:nvSpPr>
        <p:spPr bwMode="auto">
          <a:xfrm flipH="1" flipV="1">
            <a:off x="4495800" y="3276600"/>
            <a:ext cx="76200" cy="457200"/>
          </a:xfrm>
          <a:prstGeom prst="line">
            <a:avLst/>
          </a:prstGeom>
          <a:noFill/>
          <a:ln w="19050">
            <a:solidFill>
              <a:schemeClr val="tx1"/>
            </a:solidFill>
            <a:round/>
            <a:headEnd/>
            <a:tailEnd/>
          </a:ln>
          <a:effectLst/>
        </p:spPr>
        <p:txBody>
          <a:bodyPr/>
          <a:lstStyle/>
          <a:p>
            <a:endParaRPr lang="en-US"/>
          </a:p>
        </p:txBody>
      </p:sp>
      <p:sp>
        <p:nvSpPr>
          <p:cNvPr id="11292" name="Line 28"/>
          <p:cNvSpPr>
            <a:spLocks noChangeShapeType="1"/>
          </p:cNvSpPr>
          <p:nvPr/>
        </p:nvSpPr>
        <p:spPr bwMode="auto">
          <a:xfrm flipV="1">
            <a:off x="5791200" y="2057400"/>
            <a:ext cx="228600" cy="685800"/>
          </a:xfrm>
          <a:prstGeom prst="line">
            <a:avLst/>
          </a:prstGeom>
          <a:noFill/>
          <a:ln w="19050">
            <a:solidFill>
              <a:schemeClr val="tx1"/>
            </a:solidFill>
            <a:round/>
            <a:headEnd/>
            <a:tailEnd type="triangle" w="med" len="med"/>
          </a:ln>
          <a:effectLst/>
        </p:spPr>
        <p:txBody>
          <a:bodyPr/>
          <a:lstStyle/>
          <a:p>
            <a:endParaRPr lang="en-US"/>
          </a:p>
        </p:txBody>
      </p:sp>
      <p:sp>
        <p:nvSpPr>
          <p:cNvPr id="11293" name="Oval 29"/>
          <p:cNvSpPr>
            <a:spLocks noChangeArrowheads="1"/>
          </p:cNvSpPr>
          <p:nvPr/>
        </p:nvSpPr>
        <p:spPr bwMode="auto">
          <a:xfrm>
            <a:off x="3733800" y="11430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graphicFrame>
        <p:nvGraphicFramePr>
          <p:cNvPr id="11790" name="Group 526"/>
          <p:cNvGraphicFramePr>
            <a:graphicFrameLocks noGrp="1"/>
          </p:cNvGraphicFramePr>
          <p:nvPr>
            <p:ph idx="1"/>
          </p:nvPr>
        </p:nvGraphicFramePr>
        <p:xfrm>
          <a:off x="609600" y="4267200"/>
          <a:ext cx="7696200" cy="2230438"/>
        </p:xfrm>
        <a:graphic>
          <a:graphicData uri="http://schemas.openxmlformats.org/drawingml/2006/table">
            <a:tbl>
              <a:tblPr/>
              <a:tblGrid>
                <a:gridCol w="617538"/>
                <a:gridCol w="1033462"/>
                <a:gridCol w="893763"/>
                <a:gridCol w="962025"/>
                <a:gridCol w="968375"/>
                <a:gridCol w="965200"/>
                <a:gridCol w="1109662"/>
                <a:gridCol w="1146175"/>
              </a:tblGrid>
              <a:tr h="2873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 </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ALIGN</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GAP</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TECH</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RUN TO</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RUN AWAY</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PASS</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SPRINT </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778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NOSE</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O TECH</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BS A GAP</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GAP CONT</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COLLAPSE</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COLLAPSE</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2 WAY GO</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HIP POCKET</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62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TE</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4 TECH</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C GAP</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GAP CONT</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ATTACK</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CHASE</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RUSH CONT.</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ATTACK</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78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OE</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4 TECH</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C GAP</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GAP CONT</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ATTACK</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CHASE</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RUSH CONT.</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ATTACK</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78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M</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STACK AT 5</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FS A GAP</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GAP ATT</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COLLAPSE</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COLLAPSE</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LOW HOLE</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TRAIL DEPTH</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78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L</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50 TECH</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B GAP</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GAP ATT</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ATTACK</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CHASE</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HASH DROP</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CHECK/GO</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62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R</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50 TECH</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B GAP</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GAP ATT</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ATTACK</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CHASE</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HASH DROP</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CHECK/GO</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78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S</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Split at 5</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D GAP</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Pat feet</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Force/Fold</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CHASE</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#'S DROP</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FLAT CHECK</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78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H</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Split at 5</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D GAP</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Pat feet</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Force/Fold</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CHASE</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#'2 DROP</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bg1"/>
                          </a:solidFill>
                          <a:effectLst/>
                          <a:latin typeface="Arial" charset="0"/>
                          <a:cs typeface="Arial" charset="0"/>
                        </a:rPr>
                        <a:t>FLAT CHECK</a:t>
                      </a:r>
                      <a:endParaRPr kumimoji="0" lang="en-US" sz="18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12264" name="Line 1000"/>
          <p:cNvSpPr>
            <a:spLocks noChangeShapeType="1"/>
          </p:cNvSpPr>
          <p:nvPr/>
        </p:nvSpPr>
        <p:spPr bwMode="auto">
          <a:xfrm>
            <a:off x="685800" y="1066800"/>
            <a:ext cx="7924800" cy="0"/>
          </a:xfrm>
          <a:prstGeom prst="line">
            <a:avLst/>
          </a:prstGeom>
          <a:noFill/>
          <a:ln w="28575">
            <a:solidFill>
              <a:schemeClr val="bg1"/>
            </a:solidFill>
            <a:round/>
            <a:headEnd/>
            <a:tailEnd/>
          </a:ln>
          <a:effectLst/>
        </p:spPr>
        <p:txBody>
          <a:bodyPr/>
          <a:lstStyle/>
          <a:p>
            <a:endParaRPr lang="en-US"/>
          </a:p>
        </p:txBody>
      </p:sp>
      <p:sp>
        <p:nvSpPr>
          <p:cNvPr id="12265" name="Line 1001"/>
          <p:cNvSpPr>
            <a:spLocks noChangeShapeType="1"/>
          </p:cNvSpPr>
          <p:nvPr/>
        </p:nvSpPr>
        <p:spPr bwMode="auto">
          <a:xfrm flipH="1" flipV="1">
            <a:off x="5715000" y="3276600"/>
            <a:ext cx="152400" cy="381000"/>
          </a:xfrm>
          <a:prstGeom prst="line">
            <a:avLst/>
          </a:prstGeom>
          <a:noFill/>
          <a:ln w="19050">
            <a:solidFill>
              <a:schemeClr val="tx1"/>
            </a:solidFill>
            <a:round/>
            <a:headEnd/>
            <a:tailEnd/>
          </a:ln>
          <a:effectLst/>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solidFill>
                  <a:schemeClr val="bg1"/>
                </a:solidFill>
              </a:rPr>
              <a:t>Determining Strength</a:t>
            </a:r>
          </a:p>
        </p:txBody>
      </p:sp>
      <p:sp>
        <p:nvSpPr>
          <p:cNvPr id="19459" name="Rectangle 3"/>
          <p:cNvSpPr>
            <a:spLocks noGrp="1" noChangeArrowheads="1"/>
          </p:cNvSpPr>
          <p:nvPr>
            <p:ph type="body" idx="1"/>
          </p:nvPr>
        </p:nvSpPr>
        <p:spPr/>
        <p:txBody>
          <a:bodyPr/>
          <a:lstStyle/>
          <a:p>
            <a:pPr>
              <a:lnSpc>
                <a:spcPct val="90000"/>
              </a:lnSpc>
            </a:pPr>
            <a:r>
              <a:rPr lang="en-US">
                <a:solidFill>
                  <a:schemeClr val="bg1"/>
                </a:solidFill>
              </a:rPr>
              <a:t>We will make a tight and a strength call.</a:t>
            </a:r>
          </a:p>
          <a:p>
            <a:pPr>
              <a:lnSpc>
                <a:spcPct val="90000"/>
              </a:lnSpc>
            </a:pPr>
            <a:r>
              <a:rPr lang="en-US">
                <a:solidFill>
                  <a:schemeClr val="bg1"/>
                </a:solidFill>
              </a:rPr>
              <a:t>We want to determine where are greatest threat is located.</a:t>
            </a:r>
          </a:p>
          <a:p>
            <a:pPr>
              <a:lnSpc>
                <a:spcPct val="90000"/>
              </a:lnSpc>
            </a:pPr>
            <a:r>
              <a:rPr lang="en-US">
                <a:solidFill>
                  <a:schemeClr val="bg1"/>
                </a:solidFill>
              </a:rPr>
              <a:t> We call out personnel and make a tight call as the offense breaks the huddle.</a:t>
            </a:r>
          </a:p>
          <a:p>
            <a:pPr>
              <a:lnSpc>
                <a:spcPct val="90000"/>
              </a:lnSpc>
            </a:pPr>
            <a:r>
              <a:rPr lang="en-US">
                <a:solidFill>
                  <a:schemeClr val="bg1"/>
                </a:solidFill>
              </a:rPr>
              <a:t>We use the alignment of the backs, receivers, and tight ends to determine strength.</a:t>
            </a:r>
          </a:p>
          <a:p>
            <a:pPr>
              <a:lnSpc>
                <a:spcPct val="90000"/>
              </a:lnSpc>
            </a:pPr>
            <a:r>
              <a:rPr lang="en-US">
                <a:solidFill>
                  <a:schemeClr val="bg1"/>
                </a:solidFill>
              </a:rPr>
              <a:t>We will make a personnel call.</a:t>
            </a:r>
          </a:p>
        </p:txBody>
      </p:sp>
      <p:sp>
        <p:nvSpPr>
          <p:cNvPr id="19460" name="Line 4"/>
          <p:cNvSpPr>
            <a:spLocks noChangeShapeType="1"/>
          </p:cNvSpPr>
          <p:nvPr/>
        </p:nvSpPr>
        <p:spPr bwMode="auto">
          <a:xfrm>
            <a:off x="457200" y="1371600"/>
            <a:ext cx="7924800" cy="0"/>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solidFill>
                  <a:schemeClr val="bg1"/>
                </a:solidFill>
              </a:rPr>
              <a:t>Understanding Pursuit Rules</a:t>
            </a:r>
          </a:p>
        </p:txBody>
      </p:sp>
      <p:sp>
        <p:nvSpPr>
          <p:cNvPr id="56323" name="Rectangle 3"/>
          <p:cNvSpPr>
            <a:spLocks noGrp="1" noChangeArrowheads="1"/>
          </p:cNvSpPr>
          <p:nvPr>
            <p:ph type="body" idx="1"/>
          </p:nvPr>
        </p:nvSpPr>
        <p:spPr/>
        <p:txBody>
          <a:bodyPr/>
          <a:lstStyle/>
          <a:p>
            <a:pPr>
              <a:lnSpc>
                <a:spcPct val="80000"/>
              </a:lnSpc>
            </a:pPr>
            <a:r>
              <a:rPr lang="en-US" sz="2800" b="1" u="sng">
                <a:solidFill>
                  <a:schemeClr val="bg1"/>
                </a:solidFill>
              </a:rPr>
              <a:t>Force-</a:t>
            </a:r>
            <a:r>
              <a:rPr lang="en-US" sz="2800">
                <a:solidFill>
                  <a:schemeClr val="bg1"/>
                </a:solidFill>
              </a:rPr>
              <a:t> Frontside player who will attack the play at the POA.  Traditionally this will be our Stud and Hero.</a:t>
            </a:r>
          </a:p>
          <a:p>
            <a:pPr>
              <a:lnSpc>
                <a:spcPct val="80000"/>
              </a:lnSpc>
            </a:pPr>
            <a:r>
              <a:rPr lang="en-US" sz="2800" b="1" u="sng">
                <a:solidFill>
                  <a:schemeClr val="bg1"/>
                </a:solidFill>
              </a:rPr>
              <a:t>Attack-</a:t>
            </a:r>
            <a:r>
              <a:rPr lang="en-US" sz="2800">
                <a:solidFill>
                  <a:schemeClr val="bg1"/>
                </a:solidFill>
              </a:rPr>
              <a:t> Frontside 1</a:t>
            </a:r>
            <a:r>
              <a:rPr lang="en-US" sz="2800" baseline="30000">
                <a:solidFill>
                  <a:schemeClr val="bg1"/>
                </a:solidFill>
              </a:rPr>
              <a:t>st</a:t>
            </a:r>
            <a:r>
              <a:rPr lang="en-US" sz="2800">
                <a:solidFill>
                  <a:schemeClr val="bg1"/>
                </a:solidFill>
              </a:rPr>
              <a:t> and 2</a:t>
            </a:r>
            <a:r>
              <a:rPr lang="en-US" sz="2800" baseline="30000">
                <a:solidFill>
                  <a:schemeClr val="bg1"/>
                </a:solidFill>
              </a:rPr>
              <a:t>nd</a:t>
            </a:r>
            <a:r>
              <a:rPr lang="en-US" sz="2800">
                <a:solidFill>
                  <a:schemeClr val="bg1"/>
                </a:solidFill>
              </a:rPr>
              <a:t> level players who will attack the flow of the football.</a:t>
            </a:r>
          </a:p>
          <a:p>
            <a:pPr>
              <a:lnSpc>
                <a:spcPct val="80000"/>
              </a:lnSpc>
            </a:pPr>
            <a:r>
              <a:rPr lang="en-US" sz="2800" b="1" u="sng">
                <a:solidFill>
                  <a:schemeClr val="bg1"/>
                </a:solidFill>
              </a:rPr>
              <a:t>Collapse-</a:t>
            </a:r>
            <a:r>
              <a:rPr lang="en-US" sz="2800" b="1">
                <a:solidFill>
                  <a:schemeClr val="bg1"/>
                </a:solidFill>
              </a:rPr>
              <a:t> </a:t>
            </a:r>
            <a:r>
              <a:rPr lang="en-US" sz="2800">
                <a:solidFill>
                  <a:schemeClr val="bg1"/>
                </a:solidFill>
              </a:rPr>
              <a:t>Frontside or Middle 1</a:t>
            </a:r>
            <a:r>
              <a:rPr lang="en-US" sz="2800" baseline="30000">
                <a:solidFill>
                  <a:schemeClr val="bg1"/>
                </a:solidFill>
              </a:rPr>
              <a:t>st</a:t>
            </a:r>
            <a:r>
              <a:rPr lang="en-US" sz="2800">
                <a:solidFill>
                  <a:schemeClr val="bg1"/>
                </a:solidFill>
              </a:rPr>
              <a:t> and 2</a:t>
            </a:r>
            <a:r>
              <a:rPr lang="en-US" sz="2800" baseline="30000">
                <a:solidFill>
                  <a:schemeClr val="bg1"/>
                </a:solidFill>
              </a:rPr>
              <a:t>nd</a:t>
            </a:r>
            <a:r>
              <a:rPr lang="en-US" sz="2800">
                <a:solidFill>
                  <a:schemeClr val="bg1"/>
                </a:solidFill>
              </a:rPr>
              <a:t> level players who will pursue through the immediate cutback lanes. </a:t>
            </a:r>
          </a:p>
          <a:p>
            <a:pPr>
              <a:lnSpc>
                <a:spcPct val="80000"/>
              </a:lnSpc>
            </a:pPr>
            <a:r>
              <a:rPr lang="en-US" sz="2800" b="1" u="sng">
                <a:solidFill>
                  <a:schemeClr val="bg1"/>
                </a:solidFill>
              </a:rPr>
              <a:t>Chase:</a:t>
            </a:r>
            <a:r>
              <a:rPr lang="en-US" sz="2800">
                <a:solidFill>
                  <a:schemeClr val="bg1"/>
                </a:solidFill>
              </a:rPr>
              <a:t>  Backside players who must secure the backside versus counter, trap, reverse, and boot.</a:t>
            </a:r>
          </a:p>
        </p:txBody>
      </p:sp>
      <p:sp>
        <p:nvSpPr>
          <p:cNvPr id="56324" name="Line 4"/>
          <p:cNvSpPr>
            <a:spLocks noChangeShapeType="1"/>
          </p:cNvSpPr>
          <p:nvPr/>
        </p:nvSpPr>
        <p:spPr bwMode="auto">
          <a:xfrm>
            <a:off x="457200" y="1295400"/>
            <a:ext cx="7924800" cy="0"/>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b="1">
                <a:solidFill>
                  <a:schemeClr val="bg1"/>
                </a:solidFill>
                <a:effectLst>
                  <a:outerShdw blurRad="38100" dist="38100" dir="2700000" algn="tl">
                    <a:srgbClr val="000000"/>
                  </a:outerShdw>
                </a:effectLst>
              </a:rPr>
              <a:t>Understand Pursuit Rules</a:t>
            </a:r>
          </a:p>
        </p:txBody>
      </p:sp>
      <p:sp>
        <p:nvSpPr>
          <p:cNvPr id="57347" name="Rectangle 3"/>
          <p:cNvSpPr>
            <a:spLocks noGrp="1" noChangeArrowheads="1"/>
          </p:cNvSpPr>
          <p:nvPr>
            <p:ph type="body" idx="1"/>
          </p:nvPr>
        </p:nvSpPr>
        <p:spPr/>
        <p:txBody>
          <a:bodyPr/>
          <a:lstStyle/>
          <a:p>
            <a:pPr>
              <a:lnSpc>
                <a:spcPct val="80000"/>
              </a:lnSpc>
            </a:pPr>
            <a:r>
              <a:rPr lang="en-US" sz="2800">
                <a:solidFill>
                  <a:schemeClr val="bg1"/>
                </a:solidFill>
                <a:effectLst>
                  <a:outerShdw blurRad="38100" dist="38100" dir="2700000" algn="tl">
                    <a:srgbClr val="000000"/>
                  </a:outerShdw>
                </a:effectLst>
              </a:rPr>
              <a:t>The frontside backer and DE are the attack players.</a:t>
            </a:r>
          </a:p>
          <a:p>
            <a:pPr>
              <a:lnSpc>
                <a:spcPct val="80000"/>
              </a:lnSpc>
            </a:pPr>
            <a:r>
              <a:rPr lang="en-US" sz="2800">
                <a:solidFill>
                  <a:schemeClr val="bg1"/>
                </a:solidFill>
                <a:effectLst>
                  <a:outerShdw blurRad="38100" dist="38100" dir="2700000" algn="tl">
                    <a:srgbClr val="000000"/>
                  </a:outerShdw>
                </a:effectLst>
              </a:rPr>
              <a:t>The Nose and Mac play Collapse </a:t>
            </a:r>
          </a:p>
          <a:p>
            <a:pPr>
              <a:lnSpc>
                <a:spcPct val="80000"/>
              </a:lnSpc>
            </a:pPr>
            <a:r>
              <a:rPr lang="en-US" sz="2800">
                <a:solidFill>
                  <a:schemeClr val="bg1"/>
                </a:solidFill>
                <a:effectLst>
                  <a:outerShdw blurRad="38100" dist="38100" dir="2700000" algn="tl">
                    <a:srgbClr val="000000"/>
                  </a:outerShdw>
                </a:effectLst>
              </a:rPr>
              <a:t>The Backside Backer and End are the chase players.</a:t>
            </a:r>
          </a:p>
          <a:p>
            <a:pPr>
              <a:lnSpc>
                <a:spcPct val="80000"/>
              </a:lnSpc>
            </a:pPr>
            <a:r>
              <a:rPr lang="en-US" sz="2800">
                <a:solidFill>
                  <a:schemeClr val="bg1"/>
                </a:solidFill>
                <a:effectLst>
                  <a:outerShdw blurRad="38100" dist="38100" dir="2700000" algn="tl">
                    <a:srgbClr val="000000"/>
                  </a:outerShdw>
                </a:effectLst>
              </a:rPr>
              <a:t>We practice pursuit 10 minutes each day with no exceptions</a:t>
            </a:r>
          </a:p>
          <a:p>
            <a:pPr>
              <a:lnSpc>
                <a:spcPct val="80000"/>
              </a:lnSpc>
            </a:pPr>
            <a:r>
              <a:rPr lang="en-US" sz="2800">
                <a:solidFill>
                  <a:schemeClr val="bg1"/>
                </a:solidFill>
                <a:effectLst>
                  <a:outerShdw blurRad="38100" dist="38100" dir="2700000" algn="tl">
                    <a:srgbClr val="000000"/>
                  </a:outerShdw>
                </a:effectLst>
              </a:rPr>
              <a:t>We work sweep pursuit, power pursuit, and draw pursuit</a:t>
            </a:r>
          </a:p>
          <a:p>
            <a:pPr>
              <a:lnSpc>
                <a:spcPct val="80000"/>
              </a:lnSpc>
            </a:pPr>
            <a:r>
              <a:rPr lang="en-US" sz="2800">
                <a:solidFill>
                  <a:schemeClr val="bg1"/>
                </a:solidFill>
                <a:effectLst>
                  <a:outerShdw blurRad="38100" dist="38100" dir="2700000" algn="tl">
                    <a:srgbClr val="000000"/>
                  </a:outerShdw>
                </a:effectLst>
              </a:rPr>
              <a:t>Never run into or follow a player with your colored jersey!</a:t>
            </a:r>
          </a:p>
        </p:txBody>
      </p:sp>
      <p:sp>
        <p:nvSpPr>
          <p:cNvPr id="57348" name="Line 4"/>
          <p:cNvSpPr>
            <a:spLocks noChangeShapeType="1"/>
          </p:cNvSpPr>
          <p:nvPr/>
        </p:nvSpPr>
        <p:spPr bwMode="auto">
          <a:xfrm>
            <a:off x="457200" y="1524000"/>
            <a:ext cx="8153400" cy="0"/>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b="1">
                <a:solidFill>
                  <a:schemeClr val="bg1"/>
                </a:solidFill>
                <a:effectLst>
                  <a:outerShdw blurRad="38100" dist="38100" dir="2700000" algn="tl">
                    <a:srgbClr val="000000"/>
                  </a:outerShdw>
                </a:effectLst>
              </a:rPr>
              <a:t>Pursuit Rules Illustrated</a:t>
            </a:r>
          </a:p>
        </p:txBody>
      </p:sp>
      <p:sp>
        <p:nvSpPr>
          <p:cNvPr id="58371" name="Text Box 3"/>
          <p:cNvSpPr txBox="1">
            <a:spLocks noChangeArrowheads="1"/>
          </p:cNvSpPr>
          <p:nvPr/>
        </p:nvSpPr>
        <p:spPr bwMode="auto">
          <a:xfrm>
            <a:off x="5715000" y="2971800"/>
            <a:ext cx="5334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E</a:t>
            </a:r>
          </a:p>
        </p:txBody>
      </p:sp>
      <p:sp>
        <p:nvSpPr>
          <p:cNvPr id="58372" name="Text Box 4"/>
          <p:cNvSpPr txBox="1">
            <a:spLocks noChangeArrowheads="1"/>
          </p:cNvSpPr>
          <p:nvPr/>
        </p:nvSpPr>
        <p:spPr bwMode="auto">
          <a:xfrm>
            <a:off x="2590800" y="2971800"/>
            <a:ext cx="5334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E</a:t>
            </a:r>
          </a:p>
        </p:txBody>
      </p:sp>
      <p:sp>
        <p:nvSpPr>
          <p:cNvPr id="58373" name="Text Box 5"/>
          <p:cNvSpPr txBox="1">
            <a:spLocks noChangeArrowheads="1"/>
          </p:cNvSpPr>
          <p:nvPr/>
        </p:nvSpPr>
        <p:spPr bwMode="auto">
          <a:xfrm>
            <a:off x="4191000" y="2971800"/>
            <a:ext cx="5334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N</a:t>
            </a:r>
          </a:p>
        </p:txBody>
      </p:sp>
      <p:sp>
        <p:nvSpPr>
          <p:cNvPr id="58374" name="Text Box 6"/>
          <p:cNvSpPr txBox="1">
            <a:spLocks noChangeArrowheads="1"/>
          </p:cNvSpPr>
          <p:nvPr/>
        </p:nvSpPr>
        <p:spPr bwMode="auto">
          <a:xfrm>
            <a:off x="5791200" y="3962400"/>
            <a:ext cx="5334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R</a:t>
            </a:r>
          </a:p>
        </p:txBody>
      </p:sp>
      <p:sp>
        <p:nvSpPr>
          <p:cNvPr id="58375" name="Text Box 7"/>
          <p:cNvSpPr txBox="1">
            <a:spLocks noChangeArrowheads="1"/>
          </p:cNvSpPr>
          <p:nvPr/>
        </p:nvSpPr>
        <p:spPr bwMode="auto">
          <a:xfrm>
            <a:off x="2438400" y="3962400"/>
            <a:ext cx="5334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L</a:t>
            </a:r>
          </a:p>
        </p:txBody>
      </p:sp>
      <p:sp>
        <p:nvSpPr>
          <p:cNvPr id="58376" name="Text Box 8"/>
          <p:cNvSpPr txBox="1">
            <a:spLocks noChangeArrowheads="1"/>
          </p:cNvSpPr>
          <p:nvPr/>
        </p:nvSpPr>
        <p:spPr bwMode="auto">
          <a:xfrm>
            <a:off x="4191000" y="3962400"/>
            <a:ext cx="5334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M</a:t>
            </a:r>
          </a:p>
        </p:txBody>
      </p:sp>
      <p:sp>
        <p:nvSpPr>
          <p:cNvPr id="58377" name="Oval 9"/>
          <p:cNvSpPr>
            <a:spLocks noChangeArrowheads="1"/>
          </p:cNvSpPr>
          <p:nvPr/>
        </p:nvSpPr>
        <p:spPr bwMode="auto">
          <a:xfrm>
            <a:off x="4191000" y="1447800"/>
            <a:ext cx="533400" cy="685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8378" name="Line 10"/>
          <p:cNvSpPr>
            <a:spLocks noChangeShapeType="1"/>
          </p:cNvSpPr>
          <p:nvPr/>
        </p:nvSpPr>
        <p:spPr bwMode="auto">
          <a:xfrm>
            <a:off x="4724400" y="1752600"/>
            <a:ext cx="2438400" cy="381000"/>
          </a:xfrm>
          <a:prstGeom prst="line">
            <a:avLst/>
          </a:prstGeom>
          <a:noFill/>
          <a:ln w="9525">
            <a:solidFill>
              <a:srgbClr val="FFFF00"/>
            </a:solidFill>
            <a:round/>
            <a:headEnd/>
            <a:tailEnd type="triangle" w="med" len="med"/>
          </a:ln>
          <a:effectLst/>
        </p:spPr>
        <p:txBody>
          <a:bodyPr/>
          <a:lstStyle/>
          <a:p>
            <a:endParaRPr lang="en-US"/>
          </a:p>
        </p:txBody>
      </p:sp>
      <p:sp>
        <p:nvSpPr>
          <p:cNvPr id="58379" name="Text Box 11"/>
          <p:cNvSpPr txBox="1">
            <a:spLocks noChangeArrowheads="1"/>
          </p:cNvSpPr>
          <p:nvPr/>
        </p:nvSpPr>
        <p:spPr bwMode="auto">
          <a:xfrm>
            <a:off x="7391400" y="3962400"/>
            <a:ext cx="5334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H</a:t>
            </a:r>
          </a:p>
        </p:txBody>
      </p:sp>
      <p:sp>
        <p:nvSpPr>
          <p:cNvPr id="58380" name="Text Box 12"/>
          <p:cNvSpPr txBox="1">
            <a:spLocks noChangeArrowheads="1"/>
          </p:cNvSpPr>
          <p:nvPr/>
        </p:nvSpPr>
        <p:spPr bwMode="auto">
          <a:xfrm>
            <a:off x="1143000" y="3886200"/>
            <a:ext cx="5334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a:t>
            </a:r>
          </a:p>
        </p:txBody>
      </p:sp>
      <p:sp>
        <p:nvSpPr>
          <p:cNvPr id="58381" name="Line 13"/>
          <p:cNvSpPr>
            <a:spLocks noChangeShapeType="1"/>
          </p:cNvSpPr>
          <p:nvPr/>
        </p:nvSpPr>
        <p:spPr bwMode="auto">
          <a:xfrm flipH="1" flipV="1">
            <a:off x="7543800" y="2362200"/>
            <a:ext cx="152400" cy="1828800"/>
          </a:xfrm>
          <a:prstGeom prst="line">
            <a:avLst/>
          </a:prstGeom>
          <a:noFill/>
          <a:ln w="9525">
            <a:solidFill>
              <a:schemeClr val="bg1"/>
            </a:solidFill>
            <a:round/>
            <a:headEnd/>
            <a:tailEnd type="triangle" w="med" len="med"/>
          </a:ln>
          <a:effectLst/>
        </p:spPr>
        <p:txBody>
          <a:bodyPr/>
          <a:lstStyle/>
          <a:p>
            <a:endParaRPr lang="en-US"/>
          </a:p>
        </p:txBody>
      </p:sp>
      <p:sp>
        <p:nvSpPr>
          <p:cNvPr id="58382" name="Line 14"/>
          <p:cNvSpPr>
            <a:spLocks noChangeShapeType="1"/>
          </p:cNvSpPr>
          <p:nvPr/>
        </p:nvSpPr>
        <p:spPr bwMode="auto">
          <a:xfrm flipV="1">
            <a:off x="6019800" y="2819400"/>
            <a:ext cx="0" cy="304800"/>
          </a:xfrm>
          <a:prstGeom prst="line">
            <a:avLst/>
          </a:prstGeom>
          <a:noFill/>
          <a:ln w="9525">
            <a:solidFill>
              <a:schemeClr val="bg1"/>
            </a:solidFill>
            <a:round/>
            <a:headEnd/>
            <a:tailEnd/>
          </a:ln>
          <a:effectLst/>
        </p:spPr>
        <p:txBody>
          <a:bodyPr/>
          <a:lstStyle/>
          <a:p>
            <a:endParaRPr lang="en-US"/>
          </a:p>
        </p:txBody>
      </p:sp>
      <p:sp>
        <p:nvSpPr>
          <p:cNvPr id="58383" name="Line 15"/>
          <p:cNvSpPr>
            <a:spLocks noChangeShapeType="1"/>
          </p:cNvSpPr>
          <p:nvPr/>
        </p:nvSpPr>
        <p:spPr bwMode="auto">
          <a:xfrm flipV="1">
            <a:off x="6019800" y="2514600"/>
            <a:ext cx="685800" cy="304800"/>
          </a:xfrm>
          <a:prstGeom prst="line">
            <a:avLst/>
          </a:prstGeom>
          <a:noFill/>
          <a:ln w="9525">
            <a:solidFill>
              <a:schemeClr val="bg1"/>
            </a:solidFill>
            <a:round/>
            <a:headEnd/>
            <a:tailEnd type="triangle" w="med" len="med"/>
          </a:ln>
          <a:effectLst/>
        </p:spPr>
        <p:txBody>
          <a:bodyPr/>
          <a:lstStyle/>
          <a:p>
            <a:endParaRPr lang="en-US"/>
          </a:p>
        </p:txBody>
      </p:sp>
      <p:sp>
        <p:nvSpPr>
          <p:cNvPr id="58384" name="Line 16"/>
          <p:cNvSpPr>
            <a:spLocks noChangeShapeType="1"/>
          </p:cNvSpPr>
          <p:nvPr/>
        </p:nvSpPr>
        <p:spPr bwMode="auto">
          <a:xfrm flipH="1" flipV="1">
            <a:off x="5867400" y="3810000"/>
            <a:ext cx="76200" cy="304800"/>
          </a:xfrm>
          <a:prstGeom prst="line">
            <a:avLst/>
          </a:prstGeom>
          <a:noFill/>
          <a:ln w="9525">
            <a:solidFill>
              <a:schemeClr val="bg1"/>
            </a:solidFill>
            <a:round/>
            <a:headEnd/>
            <a:tailEnd/>
          </a:ln>
          <a:effectLst/>
        </p:spPr>
        <p:txBody>
          <a:bodyPr/>
          <a:lstStyle/>
          <a:p>
            <a:endParaRPr lang="en-US"/>
          </a:p>
        </p:txBody>
      </p:sp>
      <p:sp>
        <p:nvSpPr>
          <p:cNvPr id="58385" name="Line 17"/>
          <p:cNvSpPr>
            <a:spLocks noChangeShapeType="1"/>
          </p:cNvSpPr>
          <p:nvPr/>
        </p:nvSpPr>
        <p:spPr bwMode="auto">
          <a:xfrm flipV="1">
            <a:off x="5867400" y="3048000"/>
            <a:ext cx="990600" cy="762000"/>
          </a:xfrm>
          <a:prstGeom prst="line">
            <a:avLst/>
          </a:prstGeom>
          <a:noFill/>
          <a:ln w="9525">
            <a:solidFill>
              <a:schemeClr val="bg1"/>
            </a:solidFill>
            <a:round/>
            <a:headEnd/>
            <a:tailEnd type="triangle" w="med" len="med"/>
          </a:ln>
          <a:effectLst/>
        </p:spPr>
        <p:txBody>
          <a:bodyPr/>
          <a:lstStyle/>
          <a:p>
            <a:endParaRPr lang="en-US"/>
          </a:p>
        </p:txBody>
      </p:sp>
      <p:sp>
        <p:nvSpPr>
          <p:cNvPr id="58386" name="Line 18"/>
          <p:cNvSpPr>
            <a:spLocks noChangeShapeType="1"/>
          </p:cNvSpPr>
          <p:nvPr/>
        </p:nvSpPr>
        <p:spPr bwMode="auto">
          <a:xfrm flipV="1">
            <a:off x="4419600" y="2895600"/>
            <a:ext cx="0" cy="304800"/>
          </a:xfrm>
          <a:prstGeom prst="line">
            <a:avLst/>
          </a:prstGeom>
          <a:noFill/>
          <a:ln w="9525">
            <a:solidFill>
              <a:schemeClr val="bg1"/>
            </a:solidFill>
            <a:round/>
            <a:headEnd/>
            <a:tailEnd/>
          </a:ln>
          <a:effectLst/>
        </p:spPr>
        <p:txBody>
          <a:bodyPr/>
          <a:lstStyle/>
          <a:p>
            <a:endParaRPr lang="en-US"/>
          </a:p>
        </p:txBody>
      </p:sp>
      <p:sp>
        <p:nvSpPr>
          <p:cNvPr id="58387" name="Line 19"/>
          <p:cNvSpPr>
            <a:spLocks noChangeShapeType="1"/>
          </p:cNvSpPr>
          <p:nvPr/>
        </p:nvSpPr>
        <p:spPr bwMode="auto">
          <a:xfrm flipV="1">
            <a:off x="4419600" y="2667000"/>
            <a:ext cx="1143000" cy="228600"/>
          </a:xfrm>
          <a:prstGeom prst="line">
            <a:avLst/>
          </a:prstGeom>
          <a:noFill/>
          <a:ln w="9525">
            <a:solidFill>
              <a:schemeClr val="bg1"/>
            </a:solidFill>
            <a:round/>
            <a:headEnd/>
            <a:tailEnd type="triangle" w="med" len="med"/>
          </a:ln>
          <a:effectLst/>
        </p:spPr>
        <p:txBody>
          <a:bodyPr/>
          <a:lstStyle/>
          <a:p>
            <a:endParaRPr lang="en-US"/>
          </a:p>
        </p:txBody>
      </p:sp>
      <p:sp>
        <p:nvSpPr>
          <p:cNvPr id="58388" name="Line 20"/>
          <p:cNvSpPr>
            <a:spLocks noChangeShapeType="1"/>
          </p:cNvSpPr>
          <p:nvPr/>
        </p:nvSpPr>
        <p:spPr bwMode="auto">
          <a:xfrm flipV="1">
            <a:off x="4419600" y="3810000"/>
            <a:ext cx="0" cy="304800"/>
          </a:xfrm>
          <a:prstGeom prst="line">
            <a:avLst/>
          </a:prstGeom>
          <a:noFill/>
          <a:ln w="9525">
            <a:solidFill>
              <a:schemeClr val="bg1"/>
            </a:solidFill>
            <a:round/>
            <a:headEnd/>
            <a:tailEnd/>
          </a:ln>
          <a:effectLst/>
        </p:spPr>
        <p:txBody>
          <a:bodyPr/>
          <a:lstStyle/>
          <a:p>
            <a:endParaRPr lang="en-US"/>
          </a:p>
        </p:txBody>
      </p:sp>
      <p:sp>
        <p:nvSpPr>
          <p:cNvPr id="58389" name="Line 21"/>
          <p:cNvSpPr>
            <a:spLocks noChangeShapeType="1"/>
          </p:cNvSpPr>
          <p:nvPr/>
        </p:nvSpPr>
        <p:spPr bwMode="auto">
          <a:xfrm flipV="1">
            <a:off x="4419600" y="3505200"/>
            <a:ext cx="1219200" cy="304800"/>
          </a:xfrm>
          <a:prstGeom prst="line">
            <a:avLst/>
          </a:prstGeom>
          <a:noFill/>
          <a:ln w="9525">
            <a:solidFill>
              <a:schemeClr val="bg1"/>
            </a:solidFill>
            <a:round/>
            <a:headEnd/>
            <a:tailEnd type="triangle" w="med" len="med"/>
          </a:ln>
          <a:effectLst/>
        </p:spPr>
        <p:txBody>
          <a:bodyPr/>
          <a:lstStyle/>
          <a:p>
            <a:endParaRPr lang="en-US"/>
          </a:p>
        </p:txBody>
      </p:sp>
      <p:sp>
        <p:nvSpPr>
          <p:cNvPr id="58390" name="Line 22"/>
          <p:cNvSpPr>
            <a:spLocks noChangeShapeType="1"/>
          </p:cNvSpPr>
          <p:nvPr/>
        </p:nvSpPr>
        <p:spPr bwMode="auto">
          <a:xfrm flipV="1">
            <a:off x="2819400" y="2743200"/>
            <a:ext cx="0" cy="381000"/>
          </a:xfrm>
          <a:prstGeom prst="line">
            <a:avLst/>
          </a:prstGeom>
          <a:noFill/>
          <a:ln w="9525">
            <a:solidFill>
              <a:schemeClr val="bg1"/>
            </a:solidFill>
            <a:round/>
            <a:headEnd/>
            <a:tailEnd/>
          </a:ln>
          <a:effectLst/>
        </p:spPr>
        <p:txBody>
          <a:bodyPr/>
          <a:lstStyle/>
          <a:p>
            <a:endParaRPr lang="en-US"/>
          </a:p>
        </p:txBody>
      </p:sp>
      <p:sp>
        <p:nvSpPr>
          <p:cNvPr id="58391" name="Line 23"/>
          <p:cNvSpPr>
            <a:spLocks noChangeShapeType="1"/>
          </p:cNvSpPr>
          <p:nvPr/>
        </p:nvSpPr>
        <p:spPr bwMode="auto">
          <a:xfrm flipV="1">
            <a:off x="2819400" y="2209800"/>
            <a:ext cx="609600" cy="533400"/>
          </a:xfrm>
          <a:prstGeom prst="line">
            <a:avLst/>
          </a:prstGeom>
          <a:noFill/>
          <a:ln w="9525">
            <a:solidFill>
              <a:schemeClr val="bg1"/>
            </a:solidFill>
            <a:round/>
            <a:headEnd/>
            <a:tailEnd/>
          </a:ln>
          <a:effectLst/>
        </p:spPr>
        <p:txBody>
          <a:bodyPr/>
          <a:lstStyle/>
          <a:p>
            <a:endParaRPr lang="en-US"/>
          </a:p>
        </p:txBody>
      </p:sp>
      <p:sp>
        <p:nvSpPr>
          <p:cNvPr id="58392" name="Line 24"/>
          <p:cNvSpPr>
            <a:spLocks noChangeShapeType="1"/>
          </p:cNvSpPr>
          <p:nvPr/>
        </p:nvSpPr>
        <p:spPr bwMode="auto">
          <a:xfrm>
            <a:off x="3416300" y="2209800"/>
            <a:ext cx="990600" cy="76200"/>
          </a:xfrm>
          <a:prstGeom prst="line">
            <a:avLst/>
          </a:prstGeom>
          <a:noFill/>
          <a:ln w="9525">
            <a:solidFill>
              <a:schemeClr val="bg1"/>
            </a:solidFill>
            <a:round/>
            <a:headEnd/>
            <a:tailEnd type="triangle" w="med" len="med"/>
          </a:ln>
          <a:effectLst/>
        </p:spPr>
        <p:txBody>
          <a:bodyPr/>
          <a:lstStyle/>
          <a:p>
            <a:endParaRPr lang="en-US"/>
          </a:p>
        </p:txBody>
      </p:sp>
      <p:sp>
        <p:nvSpPr>
          <p:cNvPr id="58393" name="Line 25"/>
          <p:cNvSpPr>
            <a:spLocks noChangeShapeType="1"/>
          </p:cNvSpPr>
          <p:nvPr/>
        </p:nvSpPr>
        <p:spPr bwMode="auto">
          <a:xfrm flipV="1">
            <a:off x="2667000" y="3810000"/>
            <a:ext cx="228600" cy="381000"/>
          </a:xfrm>
          <a:prstGeom prst="line">
            <a:avLst/>
          </a:prstGeom>
          <a:noFill/>
          <a:ln w="9525">
            <a:solidFill>
              <a:schemeClr val="bg1"/>
            </a:solidFill>
            <a:round/>
            <a:headEnd/>
            <a:tailEnd/>
          </a:ln>
          <a:effectLst/>
        </p:spPr>
        <p:txBody>
          <a:bodyPr/>
          <a:lstStyle/>
          <a:p>
            <a:endParaRPr lang="en-US"/>
          </a:p>
        </p:txBody>
      </p:sp>
      <p:sp>
        <p:nvSpPr>
          <p:cNvPr id="58394" name="Line 26"/>
          <p:cNvSpPr>
            <a:spLocks noChangeShapeType="1"/>
          </p:cNvSpPr>
          <p:nvPr/>
        </p:nvSpPr>
        <p:spPr bwMode="auto">
          <a:xfrm flipV="1">
            <a:off x="2895600" y="3581400"/>
            <a:ext cx="914400" cy="228600"/>
          </a:xfrm>
          <a:prstGeom prst="line">
            <a:avLst/>
          </a:prstGeom>
          <a:noFill/>
          <a:ln w="9525">
            <a:solidFill>
              <a:schemeClr val="bg1"/>
            </a:solidFill>
            <a:round/>
            <a:headEnd/>
            <a:tailEnd/>
          </a:ln>
          <a:effectLst/>
        </p:spPr>
        <p:txBody>
          <a:bodyPr/>
          <a:lstStyle/>
          <a:p>
            <a:endParaRPr lang="en-US"/>
          </a:p>
        </p:txBody>
      </p:sp>
      <p:sp>
        <p:nvSpPr>
          <p:cNvPr id="58395" name="Line 27"/>
          <p:cNvSpPr>
            <a:spLocks noChangeShapeType="1"/>
          </p:cNvSpPr>
          <p:nvPr/>
        </p:nvSpPr>
        <p:spPr bwMode="auto">
          <a:xfrm>
            <a:off x="3810000" y="3581400"/>
            <a:ext cx="533400" cy="0"/>
          </a:xfrm>
          <a:prstGeom prst="line">
            <a:avLst/>
          </a:prstGeom>
          <a:noFill/>
          <a:ln w="9525">
            <a:solidFill>
              <a:schemeClr val="bg1"/>
            </a:solidFill>
            <a:round/>
            <a:headEnd/>
            <a:tailEnd type="triangle" w="med" len="med"/>
          </a:ln>
          <a:effectLst/>
        </p:spPr>
        <p:txBody>
          <a:bodyPr/>
          <a:lstStyle/>
          <a:p>
            <a:endParaRPr lang="en-US"/>
          </a:p>
        </p:txBody>
      </p:sp>
      <p:sp>
        <p:nvSpPr>
          <p:cNvPr id="58396" name="Line 28"/>
          <p:cNvSpPr>
            <a:spLocks noChangeShapeType="1"/>
          </p:cNvSpPr>
          <p:nvPr/>
        </p:nvSpPr>
        <p:spPr bwMode="auto">
          <a:xfrm flipV="1">
            <a:off x="1371600" y="3632200"/>
            <a:ext cx="50800" cy="406400"/>
          </a:xfrm>
          <a:prstGeom prst="line">
            <a:avLst/>
          </a:prstGeom>
          <a:noFill/>
          <a:ln w="9525">
            <a:solidFill>
              <a:schemeClr val="bg1"/>
            </a:solidFill>
            <a:round/>
            <a:headEnd/>
            <a:tailEnd/>
          </a:ln>
          <a:effectLst/>
        </p:spPr>
        <p:txBody>
          <a:bodyPr/>
          <a:lstStyle/>
          <a:p>
            <a:endParaRPr lang="en-US"/>
          </a:p>
        </p:txBody>
      </p:sp>
      <p:sp>
        <p:nvSpPr>
          <p:cNvPr id="58397" name="Line 29"/>
          <p:cNvSpPr>
            <a:spLocks noChangeShapeType="1"/>
          </p:cNvSpPr>
          <p:nvPr/>
        </p:nvSpPr>
        <p:spPr bwMode="auto">
          <a:xfrm flipV="1">
            <a:off x="1409700" y="3492500"/>
            <a:ext cx="787400" cy="127000"/>
          </a:xfrm>
          <a:prstGeom prst="line">
            <a:avLst/>
          </a:prstGeom>
          <a:noFill/>
          <a:ln w="9525">
            <a:solidFill>
              <a:schemeClr val="bg1"/>
            </a:solidFill>
            <a:round/>
            <a:headEnd/>
            <a:tailEnd/>
          </a:ln>
          <a:effectLst/>
        </p:spPr>
        <p:txBody>
          <a:bodyPr/>
          <a:lstStyle/>
          <a:p>
            <a:endParaRPr lang="en-US"/>
          </a:p>
        </p:txBody>
      </p:sp>
      <p:sp>
        <p:nvSpPr>
          <p:cNvPr id="58398" name="Line 30"/>
          <p:cNvSpPr>
            <a:spLocks noChangeShapeType="1"/>
          </p:cNvSpPr>
          <p:nvPr/>
        </p:nvSpPr>
        <p:spPr bwMode="auto">
          <a:xfrm>
            <a:off x="2197100" y="3492500"/>
            <a:ext cx="838200" cy="215900"/>
          </a:xfrm>
          <a:prstGeom prst="line">
            <a:avLst/>
          </a:prstGeom>
          <a:noFill/>
          <a:ln w="9525">
            <a:solidFill>
              <a:schemeClr val="bg1"/>
            </a:solidFill>
            <a:round/>
            <a:headEnd/>
            <a:tailEnd type="triangle" w="med" len="med"/>
          </a:ln>
          <a:effectLst/>
        </p:spPr>
        <p:txBody>
          <a:bodyPr/>
          <a:lstStyle/>
          <a:p>
            <a:endParaRPr lang="en-US"/>
          </a:p>
        </p:txBody>
      </p:sp>
      <p:sp>
        <p:nvSpPr>
          <p:cNvPr id="58399" name="Text Box 31"/>
          <p:cNvSpPr txBox="1">
            <a:spLocks noChangeArrowheads="1"/>
          </p:cNvSpPr>
          <p:nvPr/>
        </p:nvSpPr>
        <p:spPr bwMode="auto">
          <a:xfrm>
            <a:off x="1447800" y="5105400"/>
            <a:ext cx="6858000" cy="822325"/>
          </a:xfrm>
          <a:prstGeom prst="rect">
            <a:avLst/>
          </a:prstGeom>
          <a:noFill/>
          <a:ln w="9525">
            <a:noFill/>
            <a:miter lim="800000"/>
            <a:headEnd/>
            <a:tailEnd/>
          </a:ln>
          <a:effectLst/>
        </p:spPr>
        <p:txBody>
          <a:bodyPr>
            <a:spAutoFit/>
          </a:bodyPr>
          <a:lstStyle/>
          <a:p>
            <a:pPr>
              <a:spcBef>
                <a:spcPct val="50000"/>
              </a:spcBef>
            </a:pPr>
            <a:r>
              <a:rPr lang="en-US" sz="2400">
                <a:solidFill>
                  <a:schemeClr val="bg1"/>
                </a:solidFill>
                <a:cs typeface="Arial" charset="0"/>
              </a:rPr>
              <a:t>This Illustration gives you a look at the angles for a sweep/edge run.</a:t>
            </a:r>
          </a:p>
        </p:txBody>
      </p:sp>
      <p:sp>
        <p:nvSpPr>
          <p:cNvPr id="58400" name="Rectangle 32"/>
          <p:cNvSpPr>
            <a:spLocks noChangeArrowheads="1"/>
          </p:cNvSpPr>
          <p:nvPr/>
        </p:nvSpPr>
        <p:spPr bwMode="auto">
          <a:xfrm>
            <a:off x="1066800" y="1295400"/>
            <a:ext cx="7315200" cy="3581400"/>
          </a:xfrm>
          <a:prstGeom prst="rect">
            <a:avLst/>
          </a:prstGeom>
          <a:noFill/>
          <a:ln w="9525">
            <a:solidFill>
              <a:schemeClr val="bg1"/>
            </a:solidFill>
            <a:miter lim="800000"/>
            <a:headEnd/>
            <a:tailEnd/>
          </a:ln>
          <a:effectLst/>
        </p:spPr>
        <p:txBody>
          <a:bodyPr wrap="none" anchor="ctr"/>
          <a:lstStyle/>
          <a:p>
            <a:endParaRPr lang="en-US"/>
          </a:p>
        </p:txBody>
      </p:sp>
      <p:sp>
        <p:nvSpPr>
          <p:cNvPr id="58401" name="Text Box 33"/>
          <p:cNvSpPr txBox="1">
            <a:spLocks noChangeArrowheads="1"/>
          </p:cNvSpPr>
          <p:nvPr/>
        </p:nvSpPr>
        <p:spPr bwMode="auto">
          <a:xfrm>
            <a:off x="6248400" y="2209800"/>
            <a:ext cx="914400" cy="366713"/>
          </a:xfrm>
          <a:prstGeom prst="rect">
            <a:avLst/>
          </a:prstGeom>
          <a:noFill/>
          <a:ln w="9525">
            <a:noFill/>
            <a:miter lim="800000"/>
            <a:headEnd/>
            <a:tailEnd/>
          </a:ln>
          <a:effectLst/>
        </p:spPr>
        <p:txBody>
          <a:bodyPr>
            <a:spAutoFit/>
          </a:bodyPr>
          <a:lstStyle/>
          <a:p>
            <a:pPr>
              <a:spcBef>
                <a:spcPct val="50000"/>
              </a:spcBef>
            </a:pPr>
            <a:r>
              <a:rPr lang="en-US">
                <a:solidFill>
                  <a:schemeClr val="bg1"/>
                </a:solidFill>
                <a:cs typeface="Arial" charset="0"/>
              </a:rPr>
              <a:t>Attack</a:t>
            </a:r>
          </a:p>
        </p:txBody>
      </p:sp>
      <p:sp>
        <p:nvSpPr>
          <p:cNvPr id="58402" name="Text Box 34"/>
          <p:cNvSpPr txBox="1">
            <a:spLocks noChangeArrowheads="1"/>
          </p:cNvSpPr>
          <p:nvPr/>
        </p:nvSpPr>
        <p:spPr bwMode="auto">
          <a:xfrm>
            <a:off x="6019800" y="3733800"/>
            <a:ext cx="914400" cy="366713"/>
          </a:xfrm>
          <a:prstGeom prst="rect">
            <a:avLst/>
          </a:prstGeom>
          <a:noFill/>
          <a:ln w="9525">
            <a:noFill/>
            <a:miter lim="800000"/>
            <a:headEnd/>
            <a:tailEnd/>
          </a:ln>
          <a:effectLst/>
        </p:spPr>
        <p:txBody>
          <a:bodyPr>
            <a:spAutoFit/>
          </a:bodyPr>
          <a:lstStyle/>
          <a:p>
            <a:pPr>
              <a:spcBef>
                <a:spcPct val="50000"/>
              </a:spcBef>
            </a:pPr>
            <a:r>
              <a:rPr lang="en-US">
                <a:solidFill>
                  <a:schemeClr val="bg1"/>
                </a:solidFill>
                <a:cs typeface="Arial" charset="0"/>
              </a:rPr>
              <a:t>Attack</a:t>
            </a:r>
          </a:p>
        </p:txBody>
      </p:sp>
      <p:sp>
        <p:nvSpPr>
          <p:cNvPr id="58403" name="Text Box 35"/>
          <p:cNvSpPr txBox="1">
            <a:spLocks noChangeArrowheads="1"/>
          </p:cNvSpPr>
          <p:nvPr/>
        </p:nvSpPr>
        <p:spPr bwMode="auto">
          <a:xfrm>
            <a:off x="3860800" y="2514600"/>
            <a:ext cx="1143000" cy="366713"/>
          </a:xfrm>
          <a:prstGeom prst="rect">
            <a:avLst/>
          </a:prstGeom>
          <a:noFill/>
          <a:ln w="9525">
            <a:noFill/>
            <a:miter lim="800000"/>
            <a:headEnd/>
            <a:tailEnd/>
          </a:ln>
          <a:effectLst/>
        </p:spPr>
        <p:txBody>
          <a:bodyPr>
            <a:spAutoFit/>
          </a:bodyPr>
          <a:lstStyle/>
          <a:p>
            <a:pPr>
              <a:spcBef>
                <a:spcPct val="50000"/>
              </a:spcBef>
            </a:pPr>
            <a:r>
              <a:rPr lang="en-US">
                <a:solidFill>
                  <a:schemeClr val="bg1"/>
                </a:solidFill>
                <a:cs typeface="Arial" charset="0"/>
              </a:rPr>
              <a:t>Collapse</a:t>
            </a:r>
          </a:p>
        </p:txBody>
      </p:sp>
      <p:sp>
        <p:nvSpPr>
          <p:cNvPr id="58404" name="Text Box 36"/>
          <p:cNvSpPr txBox="1">
            <a:spLocks noChangeArrowheads="1"/>
          </p:cNvSpPr>
          <p:nvPr/>
        </p:nvSpPr>
        <p:spPr bwMode="auto">
          <a:xfrm>
            <a:off x="4038600" y="4419600"/>
            <a:ext cx="1219200" cy="366713"/>
          </a:xfrm>
          <a:prstGeom prst="rect">
            <a:avLst/>
          </a:prstGeom>
          <a:noFill/>
          <a:ln w="9525">
            <a:noFill/>
            <a:miter lim="800000"/>
            <a:headEnd/>
            <a:tailEnd/>
          </a:ln>
          <a:effectLst/>
        </p:spPr>
        <p:txBody>
          <a:bodyPr>
            <a:spAutoFit/>
          </a:bodyPr>
          <a:lstStyle/>
          <a:p>
            <a:pPr>
              <a:spcBef>
                <a:spcPct val="50000"/>
              </a:spcBef>
            </a:pPr>
            <a:r>
              <a:rPr lang="en-US">
                <a:solidFill>
                  <a:schemeClr val="bg1"/>
                </a:solidFill>
                <a:cs typeface="Arial" charset="0"/>
              </a:rPr>
              <a:t>Collapse</a:t>
            </a:r>
          </a:p>
        </p:txBody>
      </p:sp>
      <p:sp>
        <p:nvSpPr>
          <p:cNvPr id="58405" name="Text Box 37"/>
          <p:cNvSpPr txBox="1">
            <a:spLocks noChangeArrowheads="1"/>
          </p:cNvSpPr>
          <p:nvPr/>
        </p:nvSpPr>
        <p:spPr bwMode="auto">
          <a:xfrm>
            <a:off x="1447800" y="2590800"/>
            <a:ext cx="1752600" cy="366713"/>
          </a:xfrm>
          <a:prstGeom prst="rect">
            <a:avLst/>
          </a:prstGeom>
          <a:noFill/>
          <a:ln w="9525">
            <a:noFill/>
            <a:miter lim="800000"/>
            <a:headEnd/>
            <a:tailEnd/>
          </a:ln>
          <a:effectLst/>
        </p:spPr>
        <p:txBody>
          <a:bodyPr>
            <a:spAutoFit/>
          </a:bodyPr>
          <a:lstStyle/>
          <a:p>
            <a:pPr>
              <a:spcBef>
                <a:spcPct val="50000"/>
              </a:spcBef>
            </a:pPr>
            <a:r>
              <a:rPr lang="en-US">
                <a:solidFill>
                  <a:schemeClr val="bg1"/>
                </a:solidFill>
                <a:cs typeface="Arial" charset="0"/>
              </a:rPr>
              <a:t>Chase Contain</a:t>
            </a:r>
          </a:p>
        </p:txBody>
      </p:sp>
      <p:sp>
        <p:nvSpPr>
          <p:cNvPr id="58406" name="Text Box 38"/>
          <p:cNvSpPr txBox="1">
            <a:spLocks noChangeArrowheads="1"/>
          </p:cNvSpPr>
          <p:nvPr/>
        </p:nvSpPr>
        <p:spPr bwMode="auto">
          <a:xfrm>
            <a:off x="1447800" y="3733800"/>
            <a:ext cx="1371600" cy="641350"/>
          </a:xfrm>
          <a:prstGeom prst="rect">
            <a:avLst/>
          </a:prstGeom>
          <a:noFill/>
          <a:ln w="9525">
            <a:noFill/>
            <a:miter lim="800000"/>
            <a:headEnd/>
            <a:tailEnd/>
          </a:ln>
          <a:effectLst/>
        </p:spPr>
        <p:txBody>
          <a:bodyPr>
            <a:spAutoFit/>
          </a:bodyPr>
          <a:lstStyle/>
          <a:p>
            <a:pPr>
              <a:spcBef>
                <a:spcPct val="50000"/>
              </a:spcBef>
            </a:pPr>
            <a:r>
              <a:rPr lang="en-US">
                <a:solidFill>
                  <a:schemeClr val="bg1"/>
                </a:solidFill>
                <a:cs typeface="Arial" charset="0"/>
              </a:rPr>
              <a:t>2</a:t>
            </a:r>
            <a:r>
              <a:rPr lang="en-US" baseline="30000">
                <a:solidFill>
                  <a:schemeClr val="bg1"/>
                </a:solidFill>
                <a:cs typeface="Arial" charset="0"/>
              </a:rPr>
              <a:t>nd</a:t>
            </a:r>
            <a:r>
              <a:rPr lang="en-US">
                <a:solidFill>
                  <a:schemeClr val="bg1"/>
                </a:solidFill>
                <a:cs typeface="Arial" charset="0"/>
              </a:rPr>
              <a:t> level Chase</a:t>
            </a:r>
          </a:p>
        </p:txBody>
      </p:sp>
      <p:sp>
        <p:nvSpPr>
          <p:cNvPr id="58407" name="Text Box 39"/>
          <p:cNvSpPr txBox="1">
            <a:spLocks noChangeArrowheads="1"/>
          </p:cNvSpPr>
          <p:nvPr/>
        </p:nvSpPr>
        <p:spPr bwMode="auto">
          <a:xfrm>
            <a:off x="2667000" y="4267200"/>
            <a:ext cx="990600" cy="366713"/>
          </a:xfrm>
          <a:prstGeom prst="rect">
            <a:avLst/>
          </a:prstGeom>
          <a:noFill/>
          <a:ln w="9525">
            <a:noFill/>
            <a:miter lim="800000"/>
            <a:headEnd/>
            <a:tailEnd/>
          </a:ln>
          <a:effectLst/>
        </p:spPr>
        <p:txBody>
          <a:bodyPr>
            <a:spAutoFit/>
          </a:bodyPr>
          <a:lstStyle/>
          <a:p>
            <a:pPr>
              <a:spcBef>
                <a:spcPct val="50000"/>
              </a:spcBef>
            </a:pPr>
            <a:r>
              <a:rPr lang="en-US">
                <a:solidFill>
                  <a:schemeClr val="bg1"/>
                </a:solidFill>
                <a:cs typeface="Arial" charset="0"/>
              </a:rPr>
              <a:t>Chase</a:t>
            </a:r>
          </a:p>
        </p:txBody>
      </p:sp>
      <p:sp>
        <p:nvSpPr>
          <p:cNvPr id="58408" name="Text Box 40"/>
          <p:cNvSpPr txBox="1">
            <a:spLocks noChangeArrowheads="1"/>
          </p:cNvSpPr>
          <p:nvPr/>
        </p:nvSpPr>
        <p:spPr bwMode="auto">
          <a:xfrm>
            <a:off x="7391400" y="2895600"/>
            <a:ext cx="914400" cy="366713"/>
          </a:xfrm>
          <a:prstGeom prst="rect">
            <a:avLst/>
          </a:prstGeom>
          <a:noFill/>
          <a:ln w="9525">
            <a:noFill/>
            <a:miter lim="800000"/>
            <a:headEnd/>
            <a:tailEnd/>
          </a:ln>
          <a:effectLst/>
        </p:spPr>
        <p:txBody>
          <a:bodyPr>
            <a:spAutoFit/>
          </a:bodyPr>
          <a:lstStyle/>
          <a:p>
            <a:pPr>
              <a:spcBef>
                <a:spcPct val="50000"/>
              </a:spcBef>
            </a:pPr>
            <a:r>
              <a:rPr lang="en-US">
                <a:solidFill>
                  <a:schemeClr val="bg1"/>
                </a:solidFill>
                <a:cs typeface="Arial" charset="0"/>
              </a:rPr>
              <a:t>Force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b="1">
                <a:solidFill>
                  <a:schemeClr val="bg1"/>
                </a:solidFill>
                <a:effectLst>
                  <a:outerShdw blurRad="38100" dist="38100" dir="2700000" algn="tl">
                    <a:srgbClr val="000000"/>
                  </a:outerShdw>
                </a:effectLst>
              </a:rPr>
              <a:t>Team Sweep Pursuit</a:t>
            </a:r>
          </a:p>
        </p:txBody>
      </p:sp>
      <p:sp>
        <p:nvSpPr>
          <p:cNvPr id="59395" name="Text Box 3"/>
          <p:cNvSpPr txBox="1">
            <a:spLocks noChangeArrowheads="1"/>
          </p:cNvSpPr>
          <p:nvPr/>
        </p:nvSpPr>
        <p:spPr bwMode="auto">
          <a:xfrm>
            <a:off x="5424488" y="3057525"/>
            <a:ext cx="4191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E</a:t>
            </a:r>
          </a:p>
        </p:txBody>
      </p:sp>
      <p:sp>
        <p:nvSpPr>
          <p:cNvPr id="59396" name="Text Box 4"/>
          <p:cNvSpPr txBox="1">
            <a:spLocks noChangeArrowheads="1"/>
          </p:cNvSpPr>
          <p:nvPr/>
        </p:nvSpPr>
        <p:spPr bwMode="auto">
          <a:xfrm>
            <a:off x="2967038" y="3057525"/>
            <a:ext cx="420687"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E</a:t>
            </a:r>
          </a:p>
        </p:txBody>
      </p:sp>
      <p:sp>
        <p:nvSpPr>
          <p:cNvPr id="59397" name="Text Box 5"/>
          <p:cNvSpPr txBox="1">
            <a:spLocks noChangeArrowheads="1"/>
          </p:cNvSpPr>
          <p:nvPr/>
        </p:nvSpPr>
        <p:spPr bwMode="auto">
          <a:xfrm>
            <a:off x="4227513" y="3057525"/>
            <a:ext cx="417512"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N</a:t>
            </a:r>
          </a:p>
        </p:txBody>
      </p:sp>
      <p:sp>
        <p:nvSpPr>
          <p:cNvPr id="59398" name="Text Box 6"/>
          <p:cNvSpPr txBox="1">
            <a:spLocks noChangeArrowheads="1"/>
          </p:cNvSpPr>
          <p:nvPr/>
        </p:nvSpPr>
        <p:spPr bwMode="auto">
          <a:xfrm>
            <a:off x="5486400" y="3808413"/>
            <a:ext cx="417513"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R</a:t>
            </a:r>
          </a:p>
        </p:txBody>
      </p:sp>
      <p:sp>
        <p:nvSpPr>
          <p:cNvPr id="59399" name="Text Box 7"/>
          <p:cNvSpPr txBox="1">
            <a:spLocks noChangeArrowheads="1"/>
          </p:cNvSpPr>
          <p:nvPr/>
        </p:nvSpPr>
        <p:spPr bwMode="auto">
          <a:xfrm>
            <a:off x="2847975" y="3808413"/>
            <a:ext cx="4191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L</a:t>
            </a:r>
          </a:p>
        </p:txBody>
      </p:sp>
      <p:sp>
        <p:nvSpPr>
          <p:cNvPr id="59400" name="Text Box 8"/>
          <p:cNvSpPr txBox="1">
            <a:spLocks noChangeArrowheads="1"/>
          </p:cNvSpPr>
          <p:nvPr/>
        </p:nvSpPr>
        <p:spPr bwMode="auto">
          <a:xfrm>
            <a:off x="4227513" y="3808413"/>
            <a:ext cx="417512"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M</a:t>
            </a:r>
          </a:p>
        </p:txBody>
      </p:sp>
      <p:sp>
        <p:nvSpPr>
          <p:cNvPr id="59401" name="Oval 9"/>
          <p:cNvSpPr>
            <a:spLocks noChangeArrowheads="1"/>
          </p:cNvSpPr>
          <p:nvPr/>
        </p:nvSpPr>
        <p:spPr bwMode="auto">
          <a:xfrm>
            <a:off x="4225925" y="1905000"/>
            <a:ext cx="419100" cy="519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9402" name="Text Box 10"/>
          <p:cNvSpPr txBox="1">
            <a:spLocks noChangeArrowheads="1"/>
          </p:cNvSpPr>
          <p:nvPr/>
        </p:nvSpPr>
        <p:spPr bwMode="auto">
          <a:xfrm>
            <a:off x="6743700" y="3808413"/>
            <a:ext cx="4191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H</a:t>
            </a:r>
          </a:p>
        </p:txBody>
      </p:sp>
      <p:sp>
        <p:nvSpPr>
          <p:cNvPr id="59403" name="Text Box 11"/>
          <p:cNvSpPr txBox="1">
            <a:spLocks noChangeArrowheads="1"/>
          </p:cNvSpPr>
          <p:nvPr/>
        </p:nvSpPr>
        <p:spPr bwMode="auto">
          <a:xfrm>
            <a:off x="1828800" y="3749675"/>
            <a:ext cx="4191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a:t>
            </a:r>
          </a:p>
        </p:txBody>
      </p:sp>
      <p:sp>
        <p:nvSpPr>
          <p:cNvPr id="59404" name="Line 12"/>
          <p:cNvSpPr>
            <a:spLocks noChangeShapeType="1"/>
          </p:cNvSpPr>
          <p:nvPr/>
        </p:nvSpPr>
        <p:spPr bwMode="auto">
          <a:xfrm flipV="1">
            <a:off x="6983413" y="2057400"/>
            <a:ext cx="179387" cy="1924050"/>
          </a:xfrm>
          <a:prstGeom prst="line">
            <a:avLst/>
          </a:prstGeom>
          <a:noFill/>
          <a:ln w="9525">
            <a:solidFill>
              <a:schemeClr val="bg1"/>
            </a:solidFill>
            <a:round/>
            <a:headEnd/>
            <a:tailEnd type="triangle" w="med" len="med"/>
          </a:ln>
          <a:effectLst/>
        </p:spPr>
        <p:txBody>
          <a:bodyPr/>
          <a:lstStyle/>
          <a:p>
            <a:endParaRPr lang="en-US"/>
          </a:p>
        </p:txBody>
      </p:sp>
      <p:sp>
        <p:nvSpPr>
          <p:cNvPr id="59405" name="Line 13"/>
          <p:cNvSpPr>
            <a:spLocks noChangeShapeType="1"/>
          </p:cNvSpPr>
          <p:nvPr/>
        </p:nvSpPr>
        <p:spPr bwMode="auto">
          <a:xfrm flipV="1">
            <a:off x="5664200" y="2943225"/>
            <a:ext cx="0" cy="231775"/>
          </a:xfrm>
          <a:prstGeom prst="line">
            <a:avLst/>
          </a:prstGeom>
          <a:noFill/>
          <a:ln w="9525">
            <a:solidFill>
              <a:schemeClr val="bg1"/>
            </a:solidFill>
            <a:round/>
            <a:headEnd/>
            <a:tailEnd/>
          </a:ln>
          <a:effectLst/>
        </p:spPr>
        <p:txBody>
          <a:bodyPr/>
          <a:lstStyle/>
          <a:p>
            <a:endParaRPr lang="en-US"/>
          </a:p>
        </p:txBody>
      </p:sp>
      <p:sp>
        <p:nvSpPr>
          <p:cNvPr id="59406" name="Line 14"/>
          <p:cNvSpPr>
            <a:spLocks noChangeShapeType="1"/>
          </p:cNvSpPr>
          <p:nvPr/>
        </p:nvSpPr>
        <p:spPr bwMode="auto">
          <a:xfrm flipV="1">
            <a:off x="5664200" y="1981200"/>
            <a:ext cx="1117600" cy="962025"/>
          </a:xfrm>
          <a:prstGeom prst="line">
            <a:avLst/>
          </a:prstGeom>
          <a:noFill/>
          <a:ln w="9525">
            <a:solidFill>
              <a:schemeClr val="bg1"/>
            </a:solidFill>
            <a:round/>
            <a:headEnd/>
            <a:tailEnd type="triangle" w="med" len="med"/>
          </a:ln>
          <a:effectLst/>
        </p:spPr>
        <p:txBody>
          <a:bodyPr/>
          <a:lstStyle/>
          <a:p>
            <a:endParaRPr lang="en-US"/>
          </a:p>
        </p:txBody>
      </p:sp>
      <p:sp>
        <p:nvSpPr>
          <p:cNvPr id="59407" name="Line 15"/>
          <p:cNvSpPr>
            <a:spLocks noChangeShapeType="1"/>
          </p:cNvSpPr>
          <p:nvPr/>
        </p:nvSpPr>
        <p:spPr bwMode="auto">
          <a:xfrm flipH="1" flipV="1">
            <a:off x="5545138" y="3694113"/>
            <a:ext cx="58737" cy="230187"/>
          </a:xfrm>
          <a:prstGeom prst="line">
            <a:avLst/>
          </a:prstGeom>
          <a:noFill/>
          <a:ln w="9525">
            <a:solidFill>
              <a:schemeClr val="bg1"/>
            </a:solidFill>
            <a:round/>
            <a:headEnd/>
            <a:tailEnd/>
          </a:ln>
          <a:effectLst/>
        </p:spPr>
        <p:txBody>
          <a:bodyPr/>
          <a:lstStyle/>
          <a:p>
            <a:endParaRPr lang="en-US"/>
          </a:p>
        </p:txBody>
      </p:sp>
      <p:sp>
        <p:nvSpPr>
          <p:cNvPr id="59408" name="Line 16"/>
          <p:cNvSpPr>
            <a:spLocks noChangeShapeType="1"/>
          </p:cNvSpPr>
          <p:nvPr/>
        </p:nvSpPr>
        <p:spPr bwMode="auto">
          <a:xfrm flipV="1">
            <a:off x="5545138" y="2286000"/>
            <a:ext cx="1998662" cy="1408113"/>
          </a:xfrm>
          <a:prstGeom prst="line">
            <a:avLst/>
          </a:prstGeom>
          <a:noFill/>
          <a:ln w="9525">
            <a:solidFill>
              <a:schemeClr val="bg1"/>
            </a:solidFill>
            <a:round/>
            <a:headEnd/>
            <a:tailEnd type="triangle" w="med" len="med"/>
          </a:ln>
          <a:effectLst/>
        </p:spPr>
        <p:txBody>
          <a:bodyPr/>
          <a:lstStyle/>
          <a:p>
            <a:endParaRPr lang="en-US"/>
          </a:p>
        </p:txBody>
      </p:sp>
      <p:sp>
        <p:nvSpPr>
          <p:cNvPr id="59409" name="Line 17"/>
          <p:cNvSpPr>
            <a:spLocks noChangeShapeType="1"/>
          </p:cNvSpPr>
          <p:nvPr/>
        </p:nvSpPr>
        <p:spPr bwMode="auto">
          <a:xfrm flipV="1">
            <a:off x="4405313" y="3001963"/>
            <a:ext cx="0" cy="230187"/>
          </a:xfrm>
          <a:prstGeom prst="line">
            <a:avLst/>
          </a:prstGeom>
          <a:noFill/>
          <a:ln w="9525">
            <a:solidFill>
              <a:schemeClr val="bg1"/>
            </a:solidFill>
            <a:round/>
            <a:headEnd/>
            <a:tailEnd/>
          </a:ln>
          <a:effectLst/>
        </p:spPr>
        <p:txBody>
          <a:bodyPr/>
          <a:lstStyle/>
          <a:p>
            <a:endParaRPr lang="en-US"/>
          </a:p>
        </p:txBody>
      </p:sp>
      <p:sp>
        <p:nvSpPr>
          <p:cNvPr id="59410" name="Line 18"/>
          <p:cNvSpPr>
            <a:spLocks noChangeShapeType="1"/>
          </p:cNvSpPr>
          <p:nvPr/>
        </p:nvSpPr>
        <p:spPr bwMode="auto">
          <a:xfrm flipV="1">
            <a:off x="4495800" y="3733800"/>
            <a:ext cx="0" cy="230188"/>
          </a:xfrm>
          <a:prstGeom prst="line">
            <a:avLst/>
          </a:prstGeom>
          <a:noFill/>
          <a:ln w="9525">
            <a:solidFill>
              <a:schemeClr val="bg1"/>
            </a:solidFill>
            <a:round/>
            <a:headEnd/>
            <a:tailEnd/>
          </a:ln>
          <a:effectLst/>
        </p:spPr>
        <p:txBody>
          <a:bodyPr/>
          <a:lstStyle/>
          <a:p>
            <a:endParaRPr lang="en-US"/>
          </a:p>
        </p:txBody>
      </p:sp>
      <p:sp>
        <p:nvSpPr>
          <p:cNvPr id="59411" name="Line 19"/>
          <p:cNvSpPr>
            <a:spLocks noChangeShapeType="1"/>
          </p:cNvSpPr>
          <p:nvPr/>
        </p:nvSpPr>
        <p:spPr bwMode="auto">
          <a:xfrm flipV="1">
            <a:off x="3148013" y="2886075"/>
            <a:ext cx="0" cy="288925"/>
          </a:xfrm>
          <a:prstGeom prst="line">
            <a:avLst/>
          </a:prstGeom>
          <a:noFill/>
          <a:ln w="9525">
            <a:solidFill>
              <a:schemeClr val="bg1"/>
            </a:solidFill>
            <a:round/>
            <a:headEnd/>
            <a:tailEnd/>
          </a:ln>
          <a:effectLst/>
        </p:spPr>
        <p:txBody>
          <a:bodyPr/>
          <a:lstStyle/>
          <a:p>
            <a:endParaRPr lang="en-US"/>
          </a:p>
        </p:txBody>
      </p:sp>
      <p:sp>
        <p:nvSpPr>
          <p:cNvPr id="59412" name="Line 20"/>
          <p:cNvSpPr>
            <a:spLocks noChangeShapeType="1"/>
          </p:cNvSpPr>
          <p:nvPr/>
        </p:nvSpPr>
        <p:spPr bwMode="auto">
          <a:xfrm flipV="1">
            <a:off x="3148013" y="2366963"/>
            <a:ext cx="598487" cy="519112"/>
          </a:xfrm>
          <a:prstGeom prst="line">
            <a:avLst/>
          </a:prstGeom>
          <a:noFill/>
          <a:ln w="9525">
            <a:solidFill>
              <a:schemeClr val="bg1"/>
            </a:solidFill>
            <a:round/>
            <a:headEnd/>
            <a:tailEnd/>
          </a:ln>
          <a:effectLst/>
        </p:spPr>
        <p:txBody>
          <a:bodyPr/>
          <a:lstStyle/>
          <a:p>
            <a:endParaRPr lang="en-US"/>
          </a:p>
        </p:txBody>
      </p:sp>
      <p:sp>
        <p:nvSpPr>
          <p:cNvPr id="59413" name="Line 21"/>
          <p:cNvSpPr>
            <a:spLocks noChangeShapeType="1"/>
          </p:cNvSpPr>
          <p:nvPr/>
        </p:nvSpPr>
        <p:spPr bwMode="auto">
          <a:xfrm flipV="1">
            <a:off x="3027363" y="3694113"/>
            <a:ext cx="179387" cy="287337"/>
          </a:xfrm>
          <a:prstGeom prst="line">
            <a:avLst/>
          </a:prstGeom>
          <a:noFill/>
          <a:ln w="9525">
            <a:solidFill>
              <a:schemeClr val="bg1"/>
            </a:solidFill>
            <a:round/>
            <a:headEnd/>
            <a:tailEnd/>
          </a:ln>
          <a:effectLst/>
        </p:spPr>
        <p:txBody>
          <a:bodyPr/>
          <a:lstStyle/>
          <a:p>
            <a:endParaRPr lang="en-US"/>
          </a:p>
        </p:txBody>
      </p:sp>
      <p:sp>
        <p:nvSpPr>
          <p:cNvPr id="59414" name="Line 22"/>
          <p:cNvSpPr>
            <a:spLocks noChangeShapeType="1"/>
          </p:cNvSpPr>
          <p:nvPr/>
        </p:nvSpPr>
        <p:spPr bwMode="auto">
          <a:xfrm flipV="1">
            <a:off x="3206750" y="3521075"/>
            <a:ext cx="719138" cy="173038"/>
          </a:xfrm>
          <a:prstGeom prst="line">
            <a:avLst/>
          </a:prstGeom>
          <a:noFill/>
          <a:ln w="9525">
            <a:solidFill>
              <a:schemeClr val="bg1"/>
            </a:solidFill>
            <a:round/>
            <a:headEnd/>
            <a:tailEnd/>
          </a:ln>
          <a:effectLst/>
        </p:spPr>
        <p:txBody>
          <a:bodyPr/>
          <a:lstStyle/>
          <a:p>
            <a:endParaRPr lang="en-US"/>
          </a:p>
        </p:txBody>
      </p:sp>
      <p:sp>
        <p:nvSpPr>
          <p:cNvPr id="59415" name="Line 23"/>
          <p:cNvSpPr>
            <a:spLocks noChangeShapeType="1"/>
          </p:cNvSpPr>
          <p:nvPr/>
        </p:nvSpPr>
        <p:spPr bwMode="auto">
          <a:xfrm flipV="1">
            <a:off x="2008188" y="3462338"/>
            <a:ext cx="60325" cy="404812"/>
          </a:xfrm>
          <a:prstGeom prst="line">
            <a:avLst/>
          </a:prstGeom>
          <a:noFill/>
          <a:ln w="9525">
            <a:solidFill>
              <a:schemeClr val="bg1"/>
            </a:solidFill>
            <a:round/>
            <a:headEnd/>
            <a:tailEnd/>
          </a:ln>
          <a:effectLst/>
        </p:spPr>
        <p:txBody>
          <a:bodyPr/>
          <a:lstStyle/>
          <a:p>
            <a:endParaRPr lang="en-US"/>
          </a:p>
        </p:txBody>
      </p:sp>
      <p:sp>
        <p:nvSpPr>
          <p:cNvPr id="59416" name="Line 24"/>
          <p:cNvSpPr>
            <a:spLocks noChangeShapeType="1"/>
          </p:cNvSpPr>
          <p:nvPr/>
        </p:nvSpPr>
        <p:spPr bwMode="auto">
          <a:xfrm flipV="1">
            <a:off x="2068513" y="3289300"/>
            <a:ext cx="479425" cy="173038"/>
          </a:xfrm>
          <a:prstGeom prst="line">
            <a:avLst/>
          </a:prstGeom>
          <a:noFill/>
          <a:ln w="9525">
            <a:solidFill>
              <a:schemeClr val="bg1"/>
            </a:solidFill>
            <a:round/>
            <a:headEnd/>
            <a:tailEnd/>
          </a:ln>
          <a:effectLst/>
        </p:spPr>
        <p:txBody>
          <a:bodyPr/>
          <a:lstStyle/>
          <a:p>
            <a:endParaRPr lang="en-US"/>
          </a:p>
        </p:txBody>
      </p:sp>
      <p:sp>
        <p:nvSpPr>
          <p:cNvPr id="59417" name="Line 25"/>
          <p:cNvSpPr>
            <a:spLocks noChangeShapeType="1"/>
          </p:cNvSpPr>
          <p:nvPr/>
        </p:nvSpPr>
        <p:spPr bwMode="auto">
          <a:xfrm>
            <a:off x="2547938" y="3289300"/>
            <a:ext cx="6062662" cy="2273300"/>
          </a:xfrm>
          <a:prstGeom prst="line">
            <a:avLst/>
          </a:prstGeom>
          <a:noFill/>
          <a:ln w="9525">
            <a:solidFill>
              <a:schemeClr val="bg1"/>
            </a:solidFill>
            <a:round/>
            <a:headEnd/>
            <a:tailEnd type="triangle" w="med" len="med"/>
          </a:ln>
          <a:effectLst/>
        </p:spPr>
        <p:txBody>
          <a:bodyPr/>
          <a:lstStyle/>
          <a:p>
            <a:endParaRPr lang="en-US"/>
          </a:p>
        </p:txBody>
      </p:sp>
      <p:sp>
        <p:nvSpPr>
          <p:cNvPr id="59418" name="Rectangle 26"/>
          <p:cNvSpPr>
            <a:spLocks noChangeArrowheads="1"/>
          </p:cNvSpPr>
          <p:nvPr/>
        </p:nvSpPr>
        <p:spPr bwMode="auto">
          <a:xfrm>
            <a:off x="609600" y="1295400"/>
            <a:ext cx="8077200" cy="4953000"/>
          </a:xfrm>
          <a:prstGeom prst="rect">
            <a:avLst/>
          </a:prstGeom>
          <a:noFill/>
          <a:ln w="9525">
            <a:solidFill>
              <a:schemeClr val="bg1"/>
            </a:solidFill>
            <a:miter lim="800000"/>
            <a:headEnd/>
            <a:tailEnd/>
          </a:ln>
          <a:effectLst/>
        </p:spPr>
        <p:txBody>
          <a:bodyPr wrap="none" anchor="ctr"/>
          <a:lstStyle/>
          <a:p>
            <a:endParaRPr lang="en-US"/>
          </a:p>
        </p:txBody>
      </p:sp>
      <p:sp>
        <p:nvSpPr>
          <p:cNvPr id="59419" name="Line 27"/>
          <p:cNvSpPr>
            <a:spLocks noChangeShapeType="1"/>
          </p:cNvSpPr>
          <p:nvPr/>
        </p:nvSpPr>
        <p:spPr bwMode="auto">
          <a:xfrm>
            <a:off x="4648200" y="2133600"/>
            <a:ext cx="2514600" cy="0"/>
          </a:xfrm>
          <a:prstGeom prst="line">
            <a:avLst/>
          </a:prstGeom>
          <a:noFill/>
          <a:ln w="9525">
            <a:solidFill>
              <a:srgbClr val="FFFF00"/>
            </a:solidFill>
            <a:round/>
            <a:headEnd/>
            <a:tailEnd/>
          </a:ln>
          <a:effectLst/>
        </p:spPr>
        <p:txBody>
          <a:bodyPr/>
          <a:lstStyle/>
          <a:p>
            <a:endParaRPr lang="en-US"/>
          </a:p>
        </p:txBody>
      </p:sp>
      <p:sp>
        <p:nvSpPr>
          <p:cNvPr id="59420" name="Line 28"/>
          <p:cNvSpPr>
            <a:spLocks noChangeShapeType="1"/>
          </p:cNvSpPr>
          <p:nvPr/>
        </p:nvSpPr>
        <p:spPr bwMode="auto">
          <a:xfrm>
            <a:off x="7162800" y="2133600"/>
            <a:ext cx="1143000" cy="1371600"/>
          </a:xfrm>
          <a:prstGeom prst="line">
            <a:avLst/>
          </a:prstGeom>
          <a:noFill/>
          <a:ln w="9525">
            <a:solidFill>
              <a:srgbClr val="FFFF00"/>
            </a:solidFill>
            <a:round/>
            <a:headEnd/>
            <a:tailEnd/>
          </a:ln>
          <a:effectLst/>
        </p:spPr>
        <p:txBody>
          <a:bodyPr/>
          <a:lstStyle/>
          <a:p>
            <a:endParaRPr lang="en-US"/>
          </a:p>
        </p:txBody>
      </p:sp>
      <p:sp>
        <p:nvSpPr>
          <p:cNvPr id="59421" name="Line 29"/>
          <p:cNvSpPr>
            <a:spLocks noChangeShapeType="1"/>
          </p:cNvSpPr>
          <p:nvPr/>
        </p:nvSpPr>
        <p:spPr bwMode="auto">
          <a:xfrm>
            <a:off x="8305800" y="3505200"/>
            <a:ext cx="0" cy="2438400"/>
          </a:xfrm>
          <a:prstGeom prst="line">
            <a:avLst/>
          </a:prstGeom>
          <a:noFill/>
          <a:ln w="9525">
            <a:solidFill>
              <a:srgbClr val="FFFF00"/>
            </a:solidFill>
            <a:round/>
            <a:headEnd/>
            <a:tailEnd type="triangle" w="med" len="med"/>
          </a:ln>
          <a:effectLst/>
        </p:spPr>
        <p:txBody>
          <a:bodyPr/>
          <a:lstStyle/>
          <a:p>
            <a:endParaRPr lang="en-US"/>
          </a:p>
        </p:txBody>
      </p:sp>
      <p:sp>
        <p:nvSpPr>
          <p:cNvPr id="59422" name="Text Box 30"/>
          <p:cNvSpPr txBox="1">
            <a:spLocks noChangeArrowheads="1"/>
          </p:cNvSpPr>
          <p:nvPr/>
        </p:nvSpPr>
        <p:spPr bwMode="auto">
          <a:xfrm>
            <a:off x="990600" y="3886200"/>
            <a:ext cx="4191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C</a:t>
            </a:r>
          </a:p>
        </p:txBody>
      </p:sp>
      <p:sp>
        <p:nvSpPr>
          <p:cNvPr id="59423" name="Text Box 31"/>
          <p:cNvSpPr txBox="1">
            <a:spLocks noChangeArrowheads="1"/>
          </p:cNvSpPr>
          <p:nvPr/>
        </p:nvSpPr>
        <p:spPr bwMode="auto">
          <a:xfrm>
            <a:off x="4114800" y="4953000"/>
            <a:ext cx="4191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F</a:t>
            </a:r>
          </a:p>
        </p:txBody>
      </p:sp>
      <p:sp>
        <p:nvSpPr>
          <p:cNvPr id="59424" name="Text Box 32"/>
          <p:cNvSpPr txBox="1">
            <a:spLocks noChangeArrowheads="1"/>
          </p:cNvSpPr>
          <p:nvPr/>
        </p:nvSpPr>
        <p:spPr bwMode="auto">
          <a:xfrm>
            <a:off x="7848600" y="3886200"/>
            <a:ext cx="4191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cs typeface="Arial" charset="0"/>
              </a:rPr>
              <a:t>C</a:t>
            </a:r>
          </a:p>
        </p:txBody>
      </p:sp>
      <p:sp>
        <p:nvSpPr>
          <p:cNvPr id="59425" name="Line 33"/>
          <p:cNvSpPr>
            <a:spLocks noChangeShapeType="1"/>
          </p:cNvSpPr>
          <p:nvPr/>
        </p:nvSpPr>
        <p:spPr bwMode="auto">
          <a:xfrm>
            <a:off x="1219200" y="4419600"/>
            <a:ext cx="0" cy="838200"/>
          </a:xfrm>
          <a:prstGeom prst="line">
            <a:avLst/>
          </a:prstGeom>
          <a:noFill/>
          <a:ln w="9525">
            <a:solidFill>
              <a:schemeClr val="bg1"/>
            </a:solidFill>
            <a:round/>
            <a:headEnd/>
            <a:tailEnd/>
          </a:ln>
          <a:effectLst/>
        </p:spPr>
        <p:txBody>
          <a:bodyPr/>
          <a:lstStyle/>
          <a:p>
            <a:endParaRPr lang="en-US"/>
          </a:p>
        </p:txBody>
      </p:sp>
      <p:sp>
        <p:nvSpPr>
          <p:cNvPr id="59426" name="Line 34"/>
          <p:cNvSpPr>
            <a:spLocks noChangeShapeType="1"/>
          </p:cNvSpPr>
          <p:nvPr/>
        </p:nvSpPr>
        <p:spPr bwMode="auto">
          <a:xfrm>
            <a:off x="1219200" y="5257800"/>
            <a:ext cx="990600" cy="228600"/>
          </a:xfrm>
          <a:prstGeom prst="line">
            <a:avLst/>
          </a:prstGeom>
          <a:noFill/>
          <a:ln w="9525">
            <a:solidFill>
              <a:schemeClr val="bg1"/>
            </a:solidFill>
            <a:round/>
            <a:headEnd/>
            <a:tailEnd/>
          </a:ln>
          <a:effectLst/>
        </p:spPr>
        <p:txBody>
          <a:bodyPr/>
          <a:lstStyle/>
          <a:p>
            <a:endParaRPr lang="en-US"/>
          </a:p>
        </p:txBody>
      </p:sp>
      <p:sp>
        <p:nvSpPr>
          <p:cNvPr id="59427" name="Line 35"/>
          <p:cNvSpPr>
            <a:spLocks noChangeShapeType="1"/>
          </p:cNvSpPr>
          <p:nvPr/>
        </p:nvSpPr>
        <p:spPr bwMode="auto">
          <a:xfrm>
            <a:off x="2209800" y="5486400"/>
            <a:ext cx="6248400" cy="609600"/>
          </a:xfrm>
          <a:prstGeom prst="line">
            <a:avLst/>
          </a:prstGeom>
          <a:noFill/>
          <a:ln w="9525">
            <a:solidFill>
              <a:schemeClr val="bg1"/>
            </a:solidFill>
            <a:round/>
            <a:headEnd/>
            <a:tailEnd type="triangle" w="med" len="med"/>
          </a:ln>
          <a:effectLst/>
        </p:spPr>
        <p:txBody>
          <a:bodyPr/>
          <a:lstStyle/>
          <a:p>
            <a:endParaRPr lang="en-US"/>
          </a:p>
        </p:txBody>
      </p:sp>
      <p:sp>
        <p:nvSpPr>
          <p:cNvPr id="59428" name="Line 36"/>
          <p:cNvSpPr>
            <a:spLocks noChangeShapeType="1"/>
          </p:cNvSpPr>
          <p:nvPr/>
        </p:nvSpPr>
        <p:spPr bwMode="auto">
          <a:xfrm>
            <a:off x="4343400" y="5410200"/>
            <a:ext cx="0" cy="533400"/>
          </a:xfrm>
          <a:prstGeom prst="line">
            <a:avLst/>
          </a:prstGeom>
          <a:noFill/>
          <a:ln w="9525">
            <a:solidFill>
              <a:schemeClr val="bg1"/>
            </a:solidFill>
            <a:round/>
            <a:headEnd/>
            <a:tailEnd/>
          </a:ln>
          <a:effectLst/>
        </p:spPr>
        <p:txBody>
          <a:bodyPr/>
          <a:lstStyle/>
          <a:p>
            <a:endParaRPr lang="en-US"/>
          </a:p>
        </p:txBody>
      </p:sp>
      <p:sp>
        <p:nvSpPr>
          <p:cNvPr id="59429" name="Line 37"/>
          <p:cNvSpPr>
            <a:spLocks noChangeShapeType="1"/>
          </p:cNvSpPr>
          <p:nvPr/>
        </p:nvSpPr>
        <p:spPr bwMode="auto">
          <a:xfrm flipH="1">
            <a:off x="8001000" y="4419600"/>
            <a:ext cx="76200" cy="1066800"/>
          </a:xfrm>
          <a:prstGeom prst="line">
            <a:avLst/>
          </a:prstGeom>
          <a:noFill/>
          <a:ln w="9525">
            <a:solidFill>
              <a:schemeClr val="bg1"/>
            </a:solidFill>
            <a:round/>
            <a:headEnd/>
            <a:tailEnd/>
          </a:ln>
          <a:effectLst/>
        </p:spPr>
        <p:txBody>
          <a:bodyPr/>
          <a:lstStyle/>
          <a:p>
            <a:endParaRPr lang="en-US"/>
          </a:p>
        </p:txBody>
      </p:sp>
      <p:sp>
        <p:nvSpPr>
          <p:cNvPr id="59430" name="Line 38"/>
          <p:cNvSpPr>
            <a:spLocks noChangeShapeType="1"/>
          </p:cNvSpPr>
          <p:nvPr/>
        </p:nvSpPr>
        <p:spPr bwMode="auto">
          <a:xfrm flipV="1">
            <a:off x="8001000" y="4800600"/>
            <a:ext cx="457200" cy="685800"/>
          </a:xfrm>
          <a:prstGeom prst="line">
            <a:avLst/>
          </a:prstGeom>
          <a:noFill/>
          <a:ln w="9525">
            <a:solidFill>
              <a:schemeClr val="bg1"/>
            </a:solidFill>
            <a:round/>
            <a:headEnd/>
            <a:tailEnd type="triangle" w="med" len="med"/>
          </a:ln>
          <a:effectLst/>
        </p:spPr>
        <p:txBody>
          <a:bodyPr/>
          <a:lstStyle/>
          <a:p>
            <a:endParaRPr lang="en-US"/>
          </a:p>
        </p:txBody>
      </p:sp>
      <p:sp>
        <p:nvSpPr>
          <p:cNvPr id="59431" name="Line 39"/>
          <p:cNvSpPr>
            <a:spLocks noChangeShapeType="1"/>
          </p:cNvSpPr>
          <p:nvPr/>
        </p:nvSpPr>
        <p:spPr bwMode="auto">
          <a:xfrm flipV="1">
            <a:off x="4495800" y="3352800"/>
            <a:ext cx="2057400" cy="381000"/>
          </a:xfrm>
          <a:prstGeom prst="line">
            <a:avLst/>
          </a:prstGeom>
          <a:noFill/>
          <a:ln w="9525">
            <a:solidFill>
              <a:schemeClr val="bg1"/>
            </a:solidFill>
            <a:round/>
            <a:headEnd/>
            <a:tailEnd/>
          </a:ln>
          <a:effectLst/>
        </p:spPr>
        <p:txBody>
          <a:bodyPr/>
          <a:lstStyle/>
          <a:p>
            <a:endParaRPr lang="en-US"/>
          </a:p>
        </p:txBody>
      </p:sp>
      <p:sp>
        <p:nvSpPr>
          <p:cNvPr id="59432" name="Line 40"/>
          <p:cNvSpPr>
            <a:spLocks noChangeShapeType="1"/>
          </p:cNvSpPr>
          <p:nvPr/>
        </p:nvSpPr>
        <p:spPr bwMode="auto">
          <a:xfrm flipV="1">
            <a:off x="6477000" y="3276600"/>
            <a:ext cx="1828800" cy="76200"/>
          </a:xfrm>
          <a:prstGeom prst="line">
            <a:avLst/>
          </a:prstGeom>
          <a:noFill/>
          <a:ln w="9525">
            <a:solidFill>
              <a:schemeClr val="bg1"/>
            </a:solidFill>
            <a:round/>
            <a:headEnd/>
            <a:tailEnd type="triangle" w="med" len="med"/>
          </a:ln>
          <a:effectLst/>
        </p:spPr>
        <p:txBody>
          <a:bodyPr/>
          <a:lstStyle/>
          <a:p>
            <a:endParaRPr lang="en-US"/>
          </a:p>
        </p:txBody>
      </p:sp>
      <p:sp>
        <p:nvSpPr>
          <p:cNvPr id="59433" name="Line 41"/>
          <p:cNvSpPr>
            <a:spLocks noChangeShapeType="1"/>
          </p:cNvSpPr>
          <p:nvPr/>
        </p:nvSpPr>
        <p:spPr bwMode="auto">
          <a:xfrm flipV="1">
            <a:off x="4419600" y="2819400"/>
            <a:ext cx="1143000" cy="152400"/>
          </a:xfrm>
          <a:prstGeom prst="line">
            <a:avLst/>
          </a:prstGeom>
          <a:noFill/>
          <a:ln w="9525">
            <a:solidFill>
              <a:schemeClr val="bg1"/>
            </a:solidFill>
            <a:round/>
            <a:headEnd/>
            <a:tailEnd/>
          </a:ln>
          <a:effectLst/>
        </p:spPr>
        <p:txBody>
          <a:bodyPr/>
          <a:lstStyle/>
          <a:p>
            <a:endParaRPr lang="en-US"/>
          </a:p>
        </p:txBody>
      </p:sp>
      <p:sp>
        <p:nvSpPr>
          <p:cNvPr id="59434" name="Line 42"/>
          <p:cNvSpPr>
            <a:spLocks noChangeShapeType="1"/>
          </p:cNvSpPr>
          <p:nvPr/>
        </p:nvSpPr>
        <p:spPr bwMode="auto">
          <a:xfrm flipV="1">
            <a:off x="5562600" y="2743200"/>
            <a:ext cx="2362200" cy="76200"/>
          </a:xfrm>
          <a:prstGeom prst="line">
            <a:avLst/>
          </a:prstGeom>
          <a:noFill/>
          <a:ln w="9525">
            <a:solidFill>
              <a:schemeClr val="bg1"/>
            </a:solidFill>
            <a:round/>
            <a:headEnd/>
            <a:tailEnd type="triangle" w="med" len="med"/>
          </a:ln>
          <a:effectLst/>
        </p:spPr>
        <p:txBody>
          <a:bodyPr/>
          <a:lstStyle/>
          <a:p>
            <a:endParaRPr lang="en-US"/>
          </a:p>
        </p:txBody>
      </p:sp>
      <p:sp>
        <p:nvSpPr>
          <p:cNvPr id="59435" name="Line 43"/>
          <p:cNvSpPr>
            <a:spLocks noChangeShapeType="1"/>
          </p:cNvSpPr>
          <p:nvPr/>
        </p:nvSpPr>
        <p:spPr bwMode="auto">
          <a:xfrm>
            <a:off x="3733800" y="2362200"/>
            <a:ext cx="1676400" cy="0"/>
          </a:xfrm>
          <a:prstGeom prst="line">
            <a:avLst/>
          </a:prstGeom>
          <a:noFill/>
          <a:ln w="9525">
            <a:solidFill>
              <a:schemeClr val="bg1"/>
            </a:solidFill>
            <a:round/>
            <a:headEnd/>
            <a:tailEnd/>
          </a:ln>
          <a:effectLst/>
        </p:spPr>
        <p:txBody>
          <a:bodyPr/>
          <a:lstStyle/>
          <a:p>
            <a:endParaRPr lang="en-US"/>
          </a:p>
        </p:txBody>
      </p:sp>
      <p:sp>
        <p:nvSpPr>
          <p:cNvPr id="59436" name="Line 44"/>
          <p:cNvSpPr>
            <a:spLocks noChangeShapeType="1"/>
          </p:cNvSpPr>
          <p:nvPr/>
        </p:nvSpPr>
        <p:spPr bwMode="auto">
          <a:xfrm>
            <a:off x="5410200" y="2362200"/>
            <a:ext cx="2971800" cy="2819400"/>
          </a:xfrm>
          <a:prstGeom prst="line">
            <a:avLst/>
          </a:prstGeom>
          <a:noFill/>
          <a:ln w="9525">
            <a:solidFill>
              <a:schemeClr val="bg1"/>
            </a:solidFill>
            <a:round/>
            <a:headEnd/>
            <a:tailEnd type="triangle" w="med" len="med"/>
          </a:ln>
          <a:effectLst/>
        </p:spPr>
        <p:txBody>
          <a:bodyPr/>
          <a:lstStyle/>
          <a:p>
            <a:endParaRPr lang="en-US"/>
          </a:p>
        </p:txBody>
      </p:sp>
      <p:sp>
        <p:nvSpPr>
          <p:cNvPr id="59437" name="Line 45"/>
          <p:cNvSpPr>
            <a:spLocks noChangeShapeType="1"/>
          </p:cNvSpPr>
          <p:nvPr/>
        </p:nvSpPr>
        <p:spPr bwMode="auto">
          <a:xfrm>
            <a:off x="3962400" y="3505200"/>
            <a:ext cx="1219200" cy="0"/>
          </a:xfrm>
          <a:prstGeom prst="line">
            <a:avLst/>
          </a:prstGeom>
          <a:noFill/>
          <a:ln w="9525">
            <a:solidFill>
              <a:schemeClr val="bg1"/>
            </a:solidFill>
            <a:round/>
            <a:headEnd/>
            <a:tailEnd/>
          </a:ln>
          <a:effectLst/>
        </p:spPr>
        <p:txBody>
          <a:bodyPr/>
          <a:lstStyle/>
          <a:p>
            <a:endParaRPr lang="en-US"/>
          </a:p>
        </p:txBody>
      </p:sp>
      <p:sp>
        <p:nvSpPr>
          <p:cNvPr id="59438" name="Line 46"/>
          <p:cNvSpPr>
            <a:spLocks noChangeShapeType="1"/>
          </p:cNvSpPr>
          <p:nvPr/>
        </p:nvSpPr>
        <p:spPr bwMode="auto">
          <a:xfrm>
            <a:off x="5181600" y="3505200"/>
            <a:ext cx="3276600" cy="685800"/>
          </a:xfrm>
          <a:prstGeom prst="line">
            <a:avLst/>
          </a:prstGeom>
          <a:noFill/>
          <a:ln w="9525">
            <a:solidFill>
              <a:schemeClr val="bg1"/>
            </a:solidFill>
            <a:round/>
            <a:headEnd/>
            <a:tailEnd type="triangle" w="med" len="med"/>
          </a:ln>
          <a:effectLst/>
        </p:spPr>
        <p:txBody>
          <a:bodyPr/>
          <a:lstStyle/>
          <a:p>
            <a:endParaRPr lang="en-US"/>
          </a:p>
        </p:txBody>
      </p:sp>
      <p:sp>
        <p:nvSpPr>
          <p:cNvPr id="59439" name="Line 47"/>
          <p:cNvSpPr>
            <a:spLocks noChangeShapeType="1"/>
          </p:cNvSpPr>
          <p:nvPr/>
        </p:nvSpPr>
        <p:spPr bwMode="auto">
          <a:xfrm flipV="1">
            <a:off x="4343400" y="5562600"/>
            <a:ext cx="2209800" cy="381000"/>
          </a:xfrm>
          <a:prstGeom prst="line">
            <a:avLst/>
          </a:prstGeom>
          <a:noFill/>
          <a:ln w="9525">
            <a:solidFill>
              <a:schemeClr val="bg1"/>
            </a:solidFill>
            <a:round/>
            <a:headEnd/>
            <a:tailEnd/>
          </a:ln>
          <a:effectLst/>
        </p:spPr>
        <p:txBody>
          <a:bodyPr/>
          <a:lstStyle/>
          <a:p>
            <a:endParaRPr lang="en-US"/>
          </a:p>
        </p:txBody>
      </p:sp>
      <p:sp>
        <p:nvSpPr>
          <p:cNvPr id="59440" name="Line 48"/>
          <p:cNvSpPr>
            <a:spLocks noChangeShapeType="1"/>
          </p:cNvSpPr>
          <p:nvPr/>
        </p:nvSpPr>
        <p:spPr bwMode="auto">
          <a:xfrm flipV="1">
            <a:off x="6553200" y="4419600"/>
            <a:ext cx="1981200" cy="1143000"/>
          </a:xfrm>
          <a:prstGeom prst="line">
            <a:avLst/>
          </a:prstGeom>
          <a:noFill/>
          <a:ln w="9525">
            <a:solidFill>
              <a:schemeClr val="bg1"/>
            </a:solidFill>
            <a:round/>
            <a:headEnd/>
            <a:tailEnd type="triangle" w="med" len="med"/>
          </a:ln>
          <a:effectLst/>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solidFill>
                  <a:schemeClr val="bg1"/>
                </a:solidFill>
              </a:rPr>
              <a:t>Pursuit Rules Illustrated</a:t>
            </a:r>
          </a:p>
        </p:txBody>
      </p:sp>
      <p:pic>
        <p:nvPicPr>
          <p:cNvPr id="60419" name="Picture 3" descr="Bama Pursuit"/>
          <p:cNvPicPr>
            <a:picLocks noChangeAspect="1" noChangeArrowheads="1"/>
          </p:cNvPicPr>
          <p:nvPr/>
        </p:nvPicPr>
        <p:blipFill>
          <a:blip r:embed="rId2"/>
          <a:srcRect/>
          <a:stretch>
            <a:fillRect/>
          </a:stretch>
        </p:blipFill>
        <p:spPr bwMode="auto">
          <a:xfrm>
            <a:off x="1371600" y="1358900"/>
            <a:ext cx="6234113" cy="4572000"/>
          </a:xfrm>
          <a:prstGeom prst="rect">
            <a:avLst/>
          </a:prstGeom>
          <a:noFill/>
          <a:ln w="19050">
            <a:solidFill>
              <a:schemeClr val="accent1"/>
            </a:solid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solidFill>
                  <a:schemeClr val="bg1"/>
                </a:solidFill>
              </a:rPr>
              <a:t>Topics We Will Cover</a:t>
            </a:r>
          </a:p>
        </p:txBody>
      </p:sp>
      <p:sp>
        <p:nvSpPr>
          <p:cNvPr id="3075" name="Rectangle 3"/>
          <p:cNvSpPr>
            <a:spLocks noGrp="1" noChangeArrowheads="1"/>
          </p:cNvSpPr>
          <p:nvPr>
            <p:ph type="body" idx="1"/>
          </p:nvPr>
        </p:nvSpPr>
        <p:spPr/>
        <p:txBody>
          <a:bodyPr/>
          <a:lstStyle/>
          <a:p>
            <a:pPr>
              <a:lnSpc>
                <a:spcPct val="90000"/>
              </a:lnSpc>
            </a:pPr>
            <a:r>
              <a:rPr lang="en-US" b="1">
                <a:solidFill>
                  <a:schemeClr val="bg1"/>
                </a:solidFill>
                <a:effectLst>
                  <a:outerShdw blurRad="38100" dist="38100" dir="2700000" algn="tl">
                    <a:srgbClr val="000000"/>
                  </a:outerShdw>
                </a:effectLst>
              </a:rPr>
              <a:t>Defensive Absolutes</a:t>
            </a:r>
          </a:p>
          <a:p>
            <a:pPr>
              <a:lnSpc>
                <a:spcPct val="90000"/>
              </a:lnSpc>
            </a:pPr>
            <a:r>
              <a:rPr lang="en-US" b="1">
                <a:solidFill>
                  <a:schemeClr val="bg1"/>
                </a:solidFill>
                <a:effectLst>
                  <a:outerShdw blurRad="38100" dist="38100" dir="2700000" algn="tl">
                    <a:srgbClr val="000000"/>
                  </a:outerShdw>
                </a:effectLst>
              </a:rPr>
              <a:t>Personnel in the 30 Stack</a:t>
            </a:r>
          </a:p>
          <a:p>
            <a:pPr>
              <a:lnSpc>
                <a:spcPct val="90000"/>
              </a:lnSpc>
            </a:pPr>
            <a:r>
              <a:rPr lang="en-US" b="1">
                <a:solidFill>
                  <a:schemeClr val="bg1"/>
                </a:solidFill>
                <a:effectLst>
                  <a:outerShdw blurRad="38100" dist="38100" dir="2700000" algn="tl">
                    <a:srgbClr val="000000"/>
                  </a:outerShdw>
                </a:effectLst>
              </a:rPr>
              <a:t>Alignment Rules Versus Formations</a:t>
            </a:r>
          </a:p>
          <a:p>
            <a:pPr>
              <a:lnSpc>
                <a:spcPct val="90000"/>
              </a:lnSpc>
            </a:pPr>
            <a:r>
              <a:rPr lang="en-US" b="1">
                <a:solidFill>
                  <a:schemeClr val="bg1"/>
                </a:solidFill>
                <a:effectLst>
                  <a:outerShdw blurRad="38100" dist="38100" dir="2700000" algn="tl">
                    <a:srgbClr val="000000"/>
                  </a:outerShdw>
                </a:effectLst>
              </a:rPr>
              <a:t>Fronts</a:t>
            </a:r>
          </a:p>
          <a:p>
            <a:pPr>
              <a:lnSpc>
                <a:spcPct val="90000"/>
              </a:lnSpc>
            </a:pPr>
            <a:r>
              <a:rPr lang="en-US" b="1">
                <a:solidFill>
                  <a:schemeClr val="bg1"/>
                </a:solidFill>
                <a:effectLst>
                  <a:outerShdw blurRad="38100" dist="38100" dir="2700000" algn="tl">
                    <a:srgbClr val="000000"/>
                  </a:outerShdw>
                </a:effectLst>
              </a:rPr>
              <a:t>Stunts</a:t>
            </a:r>
          </a:p>
          <a:p>
            <a:pPr>
              <a:lnSpc>
                <a:spcPct val="90000"/>
              </a:lnSpc>
            </a:pPr>
            <a:r>
              <a:rPr lang="en-US" b="1">
                <a:solidFill>
                  <a:schemeClr val="bg1"/>
                </a:solidFill>
                <a:effectLst>
                  <a:outerShdw blurRad="38100" dist="38100" dir="2700000" algn="tl">
                    <a:srgbClr val="000000"/>
                  </a:outerShdw>
                </a:effectLst>
              </a:rPr>
              <a:t>Blitzes</a:t>
            </a:r>
          </a:p>
          <a:p>
            <a:pPr>
              <a:lnSpc>
                <a:spcPct val="90000"/>
              </a:lnSpc>
            </a:pPr>
            <a:r>
              <a:rPr lang="en-US" b="1">
                <a:solidFill>
                  <a:schemeClr val="bg1"/>
                </a:solidFill>
                <a:effectLst>
                  <a:outerShdw blurRad="38100" dist="38100" dir="2700000" algn="tl">
                    <a:srgbClr val="000000"/>
                  </a:outerShdw>
                </a:effectLst>
              </a:rPr>
              <a:t>Defending Specific Concepts</a:t>
            </a:r>
          </a:p>
          <a:p>
            <a:pPr>
              <a:lnSpc>
                <a:spcPct val="90000"/>
              </a:lnSpc>
            </a:pPr>
            <a:r>
              <a:rPr lang="en-US" b="1">
                <a:solidFill>
                  <a:schemeClr val="bg1"/>
                </a:solidFill>
                <a:effectLst>
                  <a:outerShdw blurRad="38100" dist="38100" dir="2700000" algn="tl">
                    <a:srgbClr val="000000"/>
                  </a:outerShdw>
                </a:effectLst>
              </a:rPr>
              <a:t>Defending Personnel Groups</a:t>
            </a:r>
          </a:p>
        </p:txBody>
      </p:sp>
      <p:sp>
        <p:nvSpPr>
          <p:cNvPr id="3076" name="Line 4"/>
          <p:cNvSpPr>
            <a:spLocks noChangeShapeType="1"/>
          </p:cNvSpPr>
          <p:nvPr/>
        </p:nvSpPr>
        <p:spPr bwMode="auto">
          <a:xfrm>
            <a:off x="381000" y="1447800"/>
            <a:ext cx="8382000" cy="0"/>
          </a:xfrm>
          <a:prstGeom prst="line">
            <a:avLst/>
          </a:prstGeom>
          <a:noFill/>
          <a:ln w="38100">
            <a:solidFill>
              <a:schemeClr val="bg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3200" b="1">
                <a:solidFill>
                  <a:schemeClr val="bg1"/>
                </a:solidFill>
                <a:effectLst>
                  <a:outerShdw blurRad="38100" dist="38100" dir="2700000" algn="tl">
                    <a:srgbClr val="000000"/>
                  </a:outerShdw>
                </a:effectLst>
              </a:rPr>
              <a:t>Defending Popular Two Back Concepts</a:t>
            </a:r>
          </a:p>
        </p:txBody>
      </p:sp>
      <p:sp>
        <p:nvSpPr>
          <p:cNvPr id="61443" name="Rectangle 3"/>
          <p:cNvSpPr>
            <a:spLocks noGrp="1" noChangeArrowheads="1"/>
          </p:cNvSpPr>
          <p:nvPr>
            <p:ph type="body" idx="1"/>
          </p:nvPr>
        </p:nvSpPr>
        <p:spPr/>
        <p:txBody>
          <a:bodyPr/>
          <a:lstStyle/>
          <a:p>
            <a:r>
              <a:rPr lang="en-US">
                <a:solidFill>
                  <a:schemeClr val="bg1"/>
                </a:solidFill>
              </a:rPr>
              <a:t>Lead/Iso</a:t>
            </a:r>
          </a:p>
          <a:p>
            <a:r>
              <a:rPr lang="en-US">
                <a:solidFill>
                  <a:schemeClr val="bg1"/>
                </a:solidFill>
              </a:rPr>
              <a:t>Power/Toss</a:t>
            </a:r>
          </a:p>
          <a:p>
            <a:r>
              <a:rPr lang="en-US">
                <a:solidFill>
                  <a:schemeClr val="bg1"/>
                </a:solidFill>
              </a:rPr>
              <a:t>Inside Zone</a:t>
            </a:r>
          </a:p>
          <a:p>
            <a:r>
              <a:rPr lang="en-US">
                <a:solidFill>
                  <a:schemeClr val="bg1"/>
                </a:solidFill>
              </a:rPr>
              <a:t>Outside Zone</a:t>
            </a:r>
          </a:p>
          <a:p>
            <a:r>
              <a:rPr lang="en-US">
                <a:solidFill>
                  <a:schemeClr val="bg1"/>
                </a:solidFill>
              </a:rPr>
              <a:t>Option Responsibilities</a:t>
            </a:r>
          </a:p>
          <a:p>
            <a:pPr>
              <a:buFontTx/>
              <a:buNone/>
            </a:pPr>
            <a:endParaRPr lang="en-US">
              <a:solidFill>
                <a:schemeClr val="bg1"/>
              </a:solidFill>
            </a:endParaRPr>
          </a:p>
        </p:txBody>
      </p:sp>
      <p:sp>
        <p:nvSpPr>
          <p:cNvPr id="61444" name="Line 4"/>
          <p:cNvSpPr>
            <a:spLocks noChangeShapeType="1"/>
          </p:cNvSpPr>
          <p:nvPr/>
        </p:nvSpPr>
        <p:spPr bwMode="auto">
          <a:xfrm>
            <a:off x="457200" y="1295400"/>
            <a:ext cx="7924800" cy="0"/>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solidFill>
                  <a:schemeClr val="bg1"/>
                </a:solidFill>
              </a:rPr>
              <a:t>Defending The Lead/Iso</a:t>
            </a:r>
          </a:p>
        </p:txBody>
      </p:sp>
      <p:sp>
        <p:nvSpPr>
          <p:cNvPr id="24579" name="Rectangle 3"/>
          <p:cNvSpPr>
            <a:spLocks noGrp="1" noChangeArrowheads="1"/>
          </p:cNvSpPr>
          <p:nvPr>
            <p:ph type="body" idx="1"/>
          </p:nvPr>
        </p:nvSpPr>
        <p:spPr/>
        <p:txBody>
          <a:bodyPr/>
          <a:lstStyle/>
          <a:p>
            <a:pPr>
              <a:lnSpc>
                <a:spcPct val="80000"/>
              </a:lnSpc>
            </a:pPr>
            <a:r>
              <a:rPr lang="en-US" sz="2800">
                <a:solidFill>
                  <a:schemeClr val="bg1"/>
                </a:solidFill>
              </a:rPr>
              <a:t>The playside backer must wreck and spill the play</a:t>
            </a:r>
          </a:p>
          <a:p>
            <a:pPr>
              <a:lnSpc>
                <a:spcPct val="80000"/>
              </a:lnSpc>
            </a:pPr>
            <a:r>
              <a:rPr lang="en-US" sz="2800">
                <a:solidFill>
                  <a:schemeClr val="bg1"/>
                </a:solidFill>
              </a:rPr>
              <a:t>We teach our backer to spill the play to help.</a:t>
            </a:r>
          </a:p>
          <a:p>
            <a:pPr>
              <a:lnSpc>
                <a:spcPct val="80000"/>
              </a:lnSpc>
            </a:pPr>
            <a:r>
              <a:rPr lang="en-US" sz="2800">
                <a:solidFill>
                  <a:schemeClr val="bg1"/>
                </a:solidFill>
              </a:rPr>
              <a:t>Our Mike must take on the Iso block with his outside shoulder.  Our Lou and Rob take on the Iso block with their inside shoulder. </a:t>
            </a:r>
          </a:p>
          <a:p>
            <a:pPr>
              <a:lnSpc>
                <a:spcPct val="80000"/>
              </a:lnSpc>
            </a:pPr>
            <a:r>
              <a:rPr lang="en-US" sz="2800">
                <a:solidFill>
                  <a:schemeClr val="bg1"/>
                </a:solidFill>
              </a:rPr>
              <a:t>TAKE ON ISO BLOCKS AT LOS!</a:t>
            </a:r>
          </a:p>
          <a:p>
            <a:pPr>
              <a:lnSpc>
                <a:spcPct val="80000"/>
              </a:lnSpc>
            </a:pPr>
            <a:r>
              <a:rPr lang="en-US" sz="2800">
                <a:solidFill>
                  <a:schemeClr val="bg1"/>
                </a:solidFill>
              </a:rPr>
              <a:t>We want to create a triangle to the football.</a:t>
            </a:r>
          </a:p>
          <a:p>
            <a:pPr>
              <a:lnSpc>
                <a:spcPct val="80000"/>
              </a:lnSpc>
            </a:pPr>
            <a:r>
              <a:rPr lang="en-US" sz="2800">
                <a:solidFill>
                  <a:schemeClr val="bg1"/>
                </a:solidFill>
              </a:rPr>
              <a:t>Our dogs must play force/fold, staying home for the bounce, then folding inside to help on the tackle.</a:t>
            </a:r>
          </a:p>
        </p:txBody>
      </p:sp>
      <p:sp>
        <p:nvSpPr>
          <p:cNvPr id="24580" name="Line 4"/>
          <p:cNvSpPr>
            <a:spLocks noChangeShapeType="1"/>
          </p:cNvSpPr>
          <p:nvPr/>
        </p:nvSpPr>
        <p:spPr bwMode="auto">
          <a:xfrm>
            <a:off x="457200" y="1295400"/>
            <a:ext cx="7924800" cy="0"/>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28600"/>
            <a:ext cx="8229600" cy="1020763"/>
          </a:xfrm>
          <a:solidFill>
            <a:schemeClr val="accent2"/>
          </a:solidFill>
          <a:ln>
            <a:solidFill>
              <a:schemeClr val="accent1"/>
            </a:solidFill>
          </a:ln>
        </p:spPr>
        <p:txBody>
          <a:bodyPr/>
          <a:lstStyle/>
          <a:p>
            <a:r>
              <a:rPr lang="en-US" sz="3200" b="1">
                <a:solidFill>
                  <a:schemeClr val="bg1"/>
                </a:solidFill>
              </a:rPr>
              <a:t>Defending the Isolation Play</a:t>
            </a:r>
          </a:p>
        </p:txBody>
      </p:sp>
      <p:sp>
        <p:nvSpPr>
          <p:cNvPr id="25603" name="Rectangle 3"/>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5604" name="Oval 4"/>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605" name="Oval 5"/>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606" name="Oval 6"/>
          <p:cNvSpPr>
            <a:spLocks noChangeArrowheads="1"/>
          </p:cNvSpPr>
          <p:nvPr/>
        </p:nvSpPr>
        <p:spPr bwMode="auto">
          <a:xfrm>
            <a:off x="3962400" y="2895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607" name="Oval 7"/>
          <p:cNvSpPr>
            <a:spLocks noChangeArrowheads="1"/>
          </p:cNvSpPr>
          <p:nvPr/>
        </p:nvSpPr>
        <p:spPr bwMode="auto">
          <a:xfrm>
            <a:off x="3527425"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608" name="Oval 8"/>
          <p:cNvSpPr>
            <a:spLocks noChangeArrowheads="1"/>
          </p:cNvSpPr>
          <p:nvPr/>
        </p:nvSpPr>
        <p:spPr bwMode="auto">
          <a:xfrm>
            <a:off x="4267200" y="1447800"/>
            <a:ext cx="331788"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609" name="Oval 9"/>
          <p:cNvSpPr>
            <a:spLocks noChangeArrowheads="1"/>
          </p:cNvSpPr>
          <p:nvPr/>
        </p:nvSpPr>
        <p:spPr bwMode="auto">
          <a:xfrm>
            <a:off x="4343400" y="1981200"/>
            <a:ext cx="333375" cy="317500"/>
          </a:xfrm>
          <a:prstGeom prst="ellipse">
            <a:avLst/>
          </a:prstGeom>
          <a:solidFill>
            <a:schemeClr val="accent1"/>
          </a:solidFill>
          <a:ln w="9525">
            <a:solidFill>
              <a:srgbClr val="DF291B"/>
            </a:solidFill>
            <a:round/>
            <a:headEnd/>
            <a:tailEnd/>
          </a:ln>
          <a:effectLst/>
        </p:spPr>
        <p:txBody>
          <a:bodyPr wrap="none" anchor="ctr"/>
          <a:lstStyle/>
          <a:p>
            <a:pPr algn="ctr"/>
            <a:endParaRPr lang="en-US">
              <a:solidFill>
                <a:srgbClr val="DF291B"/>
              </a:solidFill>
            </a:endParaRPr>
          </a:p>
        </p:txBody>
      </p:sp>
      <p:sp>
        <p:nvSpPr>
          <p:cNvPr id="25610" name="Oval 10"/>
          <p:cNvSpPr>
            <a:spLocks noChangeArrowheads="1"/>
          </p:cNvSpPr>
          <p:nvPr/>
        </p:nvSpPr>
        <p:spPr bwMode="auto">
          <a:xfrm>
            <a:off x="3124200" y="289560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611" name="Oval 11"/>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612" name="Oval 12"/>
          <p:cNvSpPr>
            <a:spLocks noChangeArrowheads="1"/>
          </p:cNvSpPr>
          <p:nvPr/>
        </p:nvSpPr>
        <p:spPr bwMode="auto">
          <a:xfrm>
            <a:off x="1676400" y="289560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613" name="Oval 13"/>
          <p:cNvSpPr>
            <a:spLocks noChangeArrowheads="1"/>
          </p:cNvSpPr>
          <p:nvPr/>
        </p:nvSpPr>
        <p:spPr bwMode="auto">
          <a:xfrm>
            <a:off x="74358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614" name="Text Box 14"/>
          <p:cNvSpPr txBox="1">
            <a:spLocks noChangeArrowheads="1"/>
          </p:cNvSpPr>
          <p:nvPr/>
        </p:nvSpPr>
        <p:spPr bwMode="auto">
          <a:xfrm>
            <a:off x="6324600" y="37338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25615" name="Line 15"/>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25616" name="Text Box 16"/>
          <p:cNvSpPr txBox="1">
            <a:spLocks noChangeArrowheads="1"/>
          </p:cNvSpPr>
          <p:nvPr/>
        </p:nvSpPr>
        <p:spPr bwMode="auto">
          <a:xfrm>
            <a:off x="5159375" y="32321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25617" name="Text Box 17"/>
          <p:cNvSpPr txBox="1">
            <a:spLocks noChangeArrowheads="1"/>
          </p:cNvSpPr>
          <p:nvPr/>
        </p:nvSpPr>
        <p:spPr bwMode="auto">
          <a:xfrm>
            <a:off x="347027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25618" name="Line 18"/>
          <p:cNvSpPr>
            <a:spLocks noChangeShapeType="1"/>
          </p:cNvSpPr>
          <p:nvPr/>
        </p:nvSpPr>
        <p:spPr bwMode="auto">
          <a:xfrm flipV="1">
            <a:off x="3692525" y="2889250"/>
            <a:ext cx="0" cy="307975"/>
          </a:xfrm>
          <a:prstGeom prst="line">
            <a:avLst/>
          </a:prstGeom>
          <a:noFill/>
          <a:ln w="9525">
            <a:solidFill>
              <a:schemeClr val="tx1"/>
            </a:solidFill>
            <a:round/>
            <a:headEnd/>
            <a:tailEnd/>
          </a:ln>
          <a:effectLst/>
        </p:spPr>
        <p:txBody>
          <a:bodyPr/>
          <a:lstStyle/>
          <a:p>
            <a:endParaRPr lang="en-US"/>
          </a:p>
        </p:txBody>
      </p:sp>
      <p:sp>
        <p:nvSpPr>
          <p:cNvPr id="25619" name="Line 19"/>
          <p:cNvSpPr>
            <a:spLocks noChangeShapeType="1"/>
          </p:cNvSpPr>
          <p:nvPr/>
        </p:nvSpPr>
        <p:spPr bwMode="auto">
          <a:xfrm flipV="1">
            <a:off x="5356225" y="2889250"/>
            <a:ext cx="0" cy="319088"/>
          </a:xfrm>
          <a:prstGeom prst="line">
            <a:avLst/>
          </a:prstGeom>
          <a:noFill/>
          <a:ln w="9525">
            <a:solidFill>
              <a:schemeClr val="tx1"/>
            </a:solidFill>
            <a:round/>
            <a:headEnd/>
            <a:tailEnd/>
          </a:ln>
          <a:effectLst/>
        </p:spPr>
        <p:txBody>
          <a:bodyPr/>
          <a:lstStyle/>
          <a:p>
            <a:endParaRPr lang="en-US"/>
          </a:p>
        </p:txBody>
      </p:sp>
      <p:sp>
        <p:nvSpPr>
          <p:cNvPr id="25620" name="Text Box 20"/>
          <p:cNvSpPr txBox="1">
            <a:spLocks noChangeArrowheads="1"/>
          </p:cNvSpPr>
          <p:nvPr/>
        </p:nvSpPr>
        <p:spPr bwMode="auto">
          <a:xfrm>
            <a:off x="3416300" y="3854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25621" name="Text Box 21"/>
          <p:cNvSpPr txBox="1">
            <a:spLocks noChangeArrowheads="1"/>
          </p:cNvSpPr>
          <p:nvPr/>
        </p:nvSpPr>
        <p:spPr bwMode="auto">
          <a:xfrm>
            <a:off x="4327525" y="3824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25622" name="Text Box 22"/>
          <p:cNvSpPr txBox="1">
            <a:spLocks noChangeArrowheads="1"/>
          </p:cNvSpPr>
          <p:nvPr/>
        </p:nvSpPr>
        <p:spPr bwMode="auto">
          <a:xfrm>
            <a:off x="5287963" y="3848100"/>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25623" name="Text Box 23"/>
          <p:cNvSpPr txBox="1">
            <a:spLocks noChangeArrowheads="1"/>
          </p:cNvSpPr>
          <p:nvPr/>
        </p:nvSpPr>
        <p:spPr bwMode="auto">
          <a:xfrm>
            <a:off x="7404100" y="41005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25624" name="Text Box 24"/>
          <p:cNvSpPr txBox="1">
            <a:spLocks noChangeArrowheads="1"/>
          </p:cNvSpPr>
          <p:nvPr/>
        </p:nvSpPr>
        <p:spPr bwMode="auto">
          <a:xfrm>
            <a:off x="2438400" y="3657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25625" name="Text Box 25"/>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25626" name="Text Box 26"/>
          <p:cNvSpPr txBox="1">
            <a:spLocks noChangeArrowheads="1"/>
          </p:cNvSpPr>
          <p:nvPr/>
        </p:nvSpPr>
        <p:spPr bwMode="auto">
          <a:xfrm>
            <a:off x="3581400" y="46482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25627" name="Line 27"/>
          <p:cNvSpPr>
            <a:spLocks noChangeShapeType="1"/>
          </p:cNvSpPr>
          <p:nvPr/>
        </p:nvSpPr>
        <p:spPr bwMode="auto">
          <a:xfrm flipH="1" flipV="1">
            <a:off x="3595688" y="2767013"/>
            <a:ext cx="28575" cy="609600"/>
          </a:xfrm>
          <a:prstGeom prst="line">
            <a:avLst/>
          </a:prstGeom>
          <a:noFill/>
          <a:ln w="9525">
            <a:solidFill>
              <a:schemeClr val="bg1"/>
            </a:solidFill>
            <a:round/>
            <a:headEnd/>
            <a:tailEnd type="triangle" w="med" len="med"/>
          </a:ln>
          <a:effectLst/>
        </p:spPr>
        <p:txBody>
          <a:bodyPr/>
          <a:lstStyle/>
          <a:p>
            <a:endParaRPr lang="en-US"/>
          </a:p>
        </p:txBody>
      </p:sp>
      <p:sp>
        <p:nvSpPr>
          <p:cNvPr id="25628" name="Line 28"/>
          <p:cNvSpPr>
            <a:spLocks noChangeShapeType="1"/>
          </p:cNvSpPr>
          <p:nvPr/>
        </p:nvSpPr>
        <p:spPr bwMode="auto">
          <a:xfrm flipV="1">
            <a:off x="4524375" y="2754313"/>
            <a:ext cx="152400" cy="636587"/>
          </a:xfrm>
          <a:prstGeom prst="line">
            <a:avLst/>
          </a:prstGeom>
          <a:noFill/>
          <a:ln w="9525">
            <a:solidFill>
              <a:schemeClr val="bg1"/>
            </a:solidFill>
            <a:round/>
            <a:headEnd/>
            <a:tailEnd type="triangle" w="med" len="med"/>
          </a:ln>
          <a:effectLst/>
        </p:spPr>
        <p:txBody>
          <a:bodyPr/>
          <a:lstStyle/>
          <a:p>
            <a:endParaRPr lang="en-US"/>
          </a:p>
        </p:txBody>
      </p:sp>
      <p:sp>
        <p:nvSpPr>
          <p:cNvPr id="25629" name="Line 29"/>
          <p:cNvSpPr>
            <a:spLocks noChangeShapeType="1"/>
          </p:cNvSpPr>
          <p:nvPr/>
        </p:nvSpPr>
        <p:spPr bwMode="auto">
          <a:xfrm flipV="1">
            <a:off x="5370513" y="2767013"/>
            <a:ext cx="82550" cy="636587"/>
          </a:xfrm>
          <a:prstGeom prst="line">
            <a:avLst/>
          </a:prstGeom>
          <a:noFill/>
          <a:ln w="9525">
            <a:solidFill>
              <a:schemeClr val="bg1"/>
            </a:solidFill>
            <a:round/>
            <a:headEnd/>
            <a:tailEnd type="triangle" w="med" len="med"/>
          </a:ln>
          <a:effectLst/>
        </p:spPr>
        <p:txBody>
          <a:bodyPr/>
          <a:lstStyle/>
          <a:p>
            <a:endParaRPr lang="en-US"/>
          </a:p>
        </p:txBody>
      </p:sp>
      <p:sp>
        <p:nvSpPr>
          <p:cNvPr id="25630" name="Line 30"/>
          <p:cNvSpPr>
            <a:spLocks noChangeShapeType="1"/>
          </p:cNvSpPr>
          <p:nvPr/>
        </p:nvSpPr>
        <p:spPr bwMode="auto">
          <a:xfrm flipV="1">
            <a:off x="3595688" y="3352800"/>
            <a:ext cx="366712" cy="700088"/>
          </a:xfrm>
          <a:prstGeom prst="line">
            <a:avLst/>
          </a:prstGeom>
          <a:noFill/>
          <a:ln w="19050">
            <a:solidFill>
              <a:schemeClr val="bg1"/>
            </a:solidFill>
            <a:round/>
            <a:headEnd/>
            <a:tailEnd/>
          </a:ln>
          <a:effectLst/>
        </p:spPr>
        <p:txBody>
          <a:bodyPr/>
          <a:lstStyle/>
          <a:p>
            <a:endParaRPr lang="en-US"/>
          </a:p>
        </p:txBody>
      </p:sp>
      <p:sp>
        <p:nvSpPr>
          <p:cNvPr id="25631" name="Line 31"/>
          <p:cNvSpPr>
            <a:spLocks noChangeShapeType="1"/>
          </p:cNvSpPr>
          <p:nvPr/>
        </p:nvSpPr>
        <p:spPr bwMode="auto">
          <a:xfrm flipH="1" flipV="1">
            <a:off x="4343400" y="3429000"/>
            <a:ext cx="209550" cy="571500"/>
          </a:xfrm>
          <a:prstGeom prst="line">
            <a:avLst/>
          </a:prstGeom>
          <a:noFill/>
          <a:ln w="19050">
            <a:solidFill>
              <a:schemeClr val="bg1"/>
            </a:solidFill>
            <a:round/>
            <a:headEnd/>
            <a:tailEnd/>
          </a:ln>
          <a:effectLst/>
        </p:spPr>
        <p:txBody>
          <a:bodyPr/>
          <a:lstStyle/>
          <a:p>
            <a:endParaRPr lang="en-US"/>
          </a:p>
        </p:txBody>
      </p:sp>
      <p:sp>
        <p:nvSpPr>
          <p:cNvPr id="25632" name="Line 32"/>
          <p:cNvSpPr>
            <a:spLocks noChangeShapeType="1"/>
          </p:cNvSpPr>
          <p:nvPr/>
        </p:nvSpPr>
        <p:spPr bwMode="auto">
          <a:xfrm flipH="1" flipV="1">
            <a:off x="5257800" y="3581400"/>
            <a:ext cx="195263" cy="419100"/>
          </a:xfrm>
          <a:prstGeom prst="line">
            <a:avLst/>
          </a:prstGeom>
          <a:noFill/>
          <a:ln w="19050">
            <a:solidFill>
              <a:schemeClr val="accent1"/>
            </a:solidFill>
            <a:round/>
            <a:headEnd/>
            <a:tailEnd/>
          </a:ln>
          <a:effectLst/>
        </p:spPr>
        <p:txBody>
          <a:bodyPr/>
          <a:lstStyle/>
          <a:p>
            <a:endParaRPr lang="en-US"/>
          </a:p>
        </p:txBody>
      </p:sp>
      <p:sp>
        <p:nvSpPr>
          <p:cNvPr id="25633" name="Text Box 33"/>
          <p:cNvSpPr txBox="1">
            <a:spLocks noChangeArrowheads="1"/>
          </p:cNvSpPr>
          <p:nvPr/>
        </p:nvSpPr>
        <p:spPr bwMode="auto">
          <a:xfrm>
            <a:off x="1600200" y="4038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25634" name="Text Box 34"/>
          <p:cNvSpPr txBox="1">
            <a:spLocks noChangeArrowheads="1"/>
          </p:cNvSpPr>
          <p:nvPr/>
        </p:nvSpPr>
        <p:spPr bwMode="auto">
          <a:xfrm>
            <a:off x="1752600" y="5105400"/>
            <a:ext cx="5791200" cy="1008063"/>
          </a:xfrm>
          <a:prstGeom prst="rect">
            <a:avLst/>
          </a:prstGeom>
          <a:solidFill>
            <a:schemeClr val="tx2"/>
          </a:solidFill>
          <a:ln w="9525">
            <a:solidFill>
              <a:schemeClr val="accent1"/>
            </a:solidFill>
            <a:miter lim="800000"/>
            <a:headEnd/>
            <a:tailEnd/>
          </a:ln>
          <a:effectLst/>
        </p:spPr>
        <p:txBody>
          <a:bodyPr>
            <a:spAutoFit/>
          </a:bodyPr>
          <a:lstStyle/>
          <a:p>
            <a:pPr>
              <a:spcBef>
                <a:spcPct val="30000"/>
              </a:spcBef>
            </a:pPr>
            <a:r>
              <a:rPr lang="en-US" b="1">
                <a:solidFill>
                  <a:schemeClr val="bg1"/>
                </a:solidFill>
              </a:rPr>
              <a:t>The playside end must not get turned out– He must restrict the space.</a:t>
            </a:r>
          </a:p>
          <a:p>
            <a:pPr>
              <a:spcBef>
                <a:spcPct val="30000"/>
              </a:spcBef>
            </a:pPr>
            <a:r>
              <a:rPr lang="en-US" b="1">
                <a:solidFill>
                  <a:schemeClr val="bg1"/>
                </a:solidFill>
              </a:rPr>
              <a:t>The Lou must attack FB at LOS</a:t>
            </a:r>
          </a:p>
        </p:txBody>
      </p:sp>
      <p:sp>
        <p:nvSpPr>
          <p:cNvPr id="25635" name="Line 35"/>
          <p:cNvSpPr>
            <a:spLocks noChangeShapeType="1"/>
          </p:cNvSpPr>
          <p:nvPr/>
        </p:nvSpPr>
        <p:spPr bwMode="auto">
          <a:xfrm flipH="1">
            <a:off x="4191000" y="2133600"/>
            <a:ext cx="152400" cy="76200"/>
          </a:xfrm>
          <a:prstGeom prst="line">
            <a:avLst/>
          </a:prstGeom>
          <a:noFill/>
          <a:ln w="19050">
            <a:solidFill>
              <a:srgbClr val="DF291B"/>
            </a:solidFill>
            <a:round/>
            <a:headEnd/>
            <a:tailEnd/>
          </a:ln>
          <a:effectLst/>
        </p:spPr>
        <p:txBody>
          <a:bodyPr/>
          <a:lstStyle/>
          <a:p>
            <a:endParaRPr lang="en-US"/>
          </a:p>
        </p:txBody>
      </p:sp>
      <p:sp>
        <p:nvSpPr>
          <p:cNvPr id="25636" name="Line 36"/>
          <p:cNvSpPr>
            <a:spLocks noChangeShapeType="1"/>
          </p:cNvSpPr>
          <p:nvPr/>
        </p:nvSpPr>
        <p:spPr bwMode="auto">
          <a:xfrm flipH="1">
            <a:off x="4114800" y="2209800"/>
            <a:ext cx="76200" cy="1066800"/>
          </a:xfrm>
          <a:prstGeom prst="line">
            <a:avLst/>
          </a:prstGeom>
          <a:noFill/>
          <a:ln w="19050">
            <a:solidFill>
              <a:srgbClr val="DF291B"/>
            </a:solidFill>
            <a:round/>
            <a:headEnd/>
            <a:tailEnd/>
          </a:ln>
          <a:effectLst/>
        </p:spPr>
        <p:txBody>
          <a:bodyPr/>
          <a:lstStyle/>
          <a:p>
            <a:endParaRPr lang="en-US"/>
          </a:p>
        </p:txBody>
      </p:sp>
      <p:sp>
        <p:nvSpPr>
          <p:cNvPr id="25637" name="Line 37"/>
          <p:cNvSpPr>
            <a:spLocks noChangeShapeType="1"/>
          </p:cNvSpPr>
          <p:nvPr/>
        </p:nvSpPr>
        <p:spPr bwMode="auto">
          <a:xfrm>
            <a:off x="3886200" y="3352800"/>
            <a:ext cx="152400" cy="0"/>
          </a:xfrm>
          <a:prstGeom prst="line">
            <a:avLst/>
          </a:prstGeom>
          <a:noFill/>
          <a:ln w="19050">
            <a:solidFill>
              <a:schemeClr val="accent1"/>
            </a:solidFill>
            <a:round/>
            <a:headEnd/>
            <a:tailEnd/>
          </a:ln>
          <a:effectLst/>
        </p:spPr>
        <p:txBody>
          <a:bodyPr/>
          <a:lstStyle/>
          <a:p>
            <a:endParaRPr lang="en-US"/>
          </a:p>
        </p:txBody>
      </p:sp>
      <p:sp>
        <p:nvSpPr>
          <p:cNvPr id="25638" name="Line 38"/>
          <p:cNvSpPr>
            <a:spLocks noChangeShapeType="1"/>
          </p:cNvSpPr>
          <p:nvPr/>
        </p:nvSpPr>
        <p:spPr bwMode="auto">
          <a:xfrm>
            <a:off x="4191000" y="3429000"/>
            <a:ext cx="304800" cy="0"/>
          </a:xfrm>
          <a:prstGeom prst="line">
            <a:avLst/>
          </a:prstGeom>
          <a:noFill/>
          <a:ln w="19050">
            <a:solidFill>
              <a:schemeClr val="accent1"/>
            </a:solidFill>
            <a:round/>
            <a:headEnd/>
            <a:tailEnd/>
          </a:ln>
          <a:effectLst/>
        </p:spPr>
        <p:txBody>
          <a:bodyPr/>
          <a:lstStyle/>
          <a:p>
            <a:endParaRPr lang="en-US"/>
          </a:p>
        </p:txBody>
      </p:sp>
      <p:sp>
        <p:nvSpPr>
          <p:cNvPr id="25639" name="Line 39"/>
          <p:cNvSpPr>
            <a:spLocks noChangeShapeType="1"/>
          </p:cNvSpPr>
          <p:nvPr/>
        </p:nvSpPr>
        <p:spPr bwMode="auto">
          <a:xfrm flipV="1">
            <a:off x="2667000" y="3429000"/>
            <a:ext cx="0" cy="457200"/>
          </a:xfrm>
          <a:prstGeom prst="line">
            <a:avLst/>
          </a:prstGeom>
          <a:noFill/>
          <a:ln w="19050">
            <a:solidFill>
              <a:schemeClr val="accent1"/>
            </a:solidFill>
            <a:round/>
            <a:headEnd/>
            <a:tailEnd/>
          </a:ln>
          <a:effectLst/>
        </p:spPr>
        <p:txBody>
          <a:bodyPr/>
          <a:lstStyle/>
          <a:p>
            <a:endParaRPr lang="en-US"/>
          </a:p>
        </p:txBody>
      </p:sp>
      <p:sp>
        <p:nvSpPr>
          <p:cNvPr id="25640" name="Line 40"/>
          <p:cNvSpPr>
            <a:spLocks noChangeShapeType="1"/>
          </p:cNvSpPr>
          <p:nvPr/>
        </p:nvSpPr>
        <p:spPr bwMode="auto">
          <a:xfrm>
            <a:off x="2514600" y="3429000"/>
            <a:ext cx="304800" cy="0"/>
          </a:xfrm>
          <a:prstGeom prst="line">
            <a:avLst/>
          </a:prstGeom>
          <a:noFill/>
          <a:ln w="19050">
            <a:solidFill>
              <a:schemeClr val="accent1"/>
            </a:solidFill>
            <a:round/>
            <a:headEnd/>
            <a:tailEnd/>
          </a:ln>
          <a:effectLst/>
        </p:spPr>
        <p:txBody>
          <a:bodyPr/>
          <a:lstStyle/>
          <a:p>
            <a:endParaRPr lang="en-US"/>
          </a:p>
        </p:txBody>
      </p:sp>
      <p:sp>
        <p:nvSpPr>
          <p:cNvPr id="25641" name="Line 41"/>
          <p:cNvSpPr>
            <a:spLocks noChangeShapeType="1"/>
          </p:cNvSpPr>
          <p:nvPr/>
        </p:nvSpPr>
        <p:spPr bwMode="auto">
          <a:xfrm flipV="1">
            <a:off x="2667000" y="3505200"/>
            <a:ext cx="609600" cy="228600"/>
          </a:xfrm>
          <a:prstGeom prst="line">
            <a:avLst/>
          </a:prstGeom>
          <a:noFill/>
          <a:ln w="19050">
            <a:solidFill>
              <a:schemeClr val="accent1"/>
            </a:solidFill>
            <a:round/>
            <a:headEnd/>
            <a:tailEnd/>
          </a:ln>
          <a:effectLst/>
        </p:spPr>
        <p:txBody>
          <a:bodyPr/>
          <a:lstStyle/>
          <a:p>
            <a:endParaRPr lang="en-US"/>
          </a:p>
        </p:txBody>
      </p:sp>
      <p:sp>
        <p:nvSpPr>
          <p:cNvPr id="25642" name="Line 42"/>
          <p:cNvSpPr>
            <a:spLocks noChangeShapeType="1"/>
          </p:cNvSpPr>
          <p:nvPr/>
        </p:nvSpPr>
        <p:spPr bwMode="auto">
          <a:xfrm flipH="1">
            <a:off x="4876800" y="3581400"/>
            <a:ext cx="381000" cy="0"/>
          </a:xfrm>
          <a:prstGeom prst="line">
            <a:avLst/>
          </a:prstGeom>
          <a:noFill/>
          <a:ln w="19050">
            <a:solidFill>
              <a:schemeClr val="accent1"/>
            </a:solidFill>
            <a:round/>
            <a:headEnd/>
            <a:tailEnd/>
          </a:ln>
          <a:effectLst/>
        </p:spPr>
        <p:txBody>
          <a:bodyPr/>
          <a:lstStyle/>
          <a:p>
            <a:endParaRPr lang="en-US"/>
          </a:p>
        </p:txBody>
      </p:sp>
      <p:sp>
        <p:nvSpPr>
          <p:cNvPr id="25643" name="Line 43"/>
          <p:cNvSpPr>
            <a:spLocks noChangeShapeType="1"/>
          </p:cNvSpPr>
          <p:nvPr/>
        </p:nvSpPr>
        <p:spPr bwMode="auto">
          <a:xfrm flipH="1" flipV="1">
            <a:off x="3657600" y="4343400"/>
            <a:ext cx="76200" cy="457200"/>
          </a:xfrm>
          <a:prstGeom prst="line">
            <a:avLst/>
          </a:prstGeom>
          <a:noFill/>
          <a:ln w="19050">
            <a:solidFill>
              <a:schemeClr val="accent1"/>
            </a:solidFill>
            <a:round/>
            <a:headEnd/>
            <a:tailEnd/>
          </a:ln>
          <a:effectLst/>
        </p:spPr>
        <p:txBody>
          <a:bodyPr/>
          <a:lstStyle/>
          <a:p>
            <a:endParaRPr lang="en-US"/>
          </a:p>
        </p:txBody>
      </p:sp>
      <p:sp>
        <p:nvSpPr>
          <p:cNvPr id="25645" name="AutoShape 45"/>
          <p:cNvSpPr>
            <a:spLocks noChangeArrowheads="1"/>
          </p:cNvSpPr>
          <p:nvPr/>
        </p:nvSpPr>
        <p:spPr bwMode="auto">
          <a:xfrm rot="-444865">
            <a:off x="3824288" y="2514600"/>
            <a:ext cx="466725" cy="920750"/>
          </a:xfrm>
          <a:prstGeom prst="triangle">
            <a:avLst>
              <a:gd name="adj" fmla="val 50000"/>
            </a:avLst>
          </a:prstGeom>
          <a:noFill/>
          <a:ln w="19050">
            <a:solidFill>
              <a:schemeClr val="tx2"/>
            </a:solidFill>
            <a:miter lim="800000"/>
            <a:headEnd/>
            <a:tailEnd/>
          </a:ln>
          <a:effectLst/>
        </p:spPr>
        <p:txBody>
          <a:bodyPr wrap="none" anchor="ctr"/>
          <a:lstStyle/>
          <a:p>
            <a:endParaRPr lang="en-US"/>
          </a:p>
        </p:txBody>
      </p:sp>
      <p:sp>
        <p:nvSpPr>
          <p:cNvPr id="25646" name="Line 46"/>
          <p:cNvSpPr>
            <a:spLocks noChangeShapeType="1"/>
          </p:cNvSpPr>
          <p:nvPr/>
        </p:nvSpPr>
        <p:spPr bwMode="auto">
          <a:xfrm flipH="1">
            <a:off x="4114800" y="1600200"/>
            <a:ext cx="152400" cy="0"/>
          </a:xfrm>
          <a:prstGeom prst="line">
            <a:avLst/>
          </a:prstGeom>
          <a:noFill/>
          <a:ln w="9525">
            <a:solidFill>
              <a:srgbClr val="DF291B"/>
            </a:solidFill>
            <a:round/>
            <a:headEnd/>
            <a:tailEnd/>
          </a:ln>
          <a:effectLst/>
        </p:spPr>
        <p:txBody>
          <a:bodyPr/>
          <a:lstStyle/>
          <a:p>
            <a:endParaRPr lang="en-US"/>
          </a:p>
        </p:txBody>
      </p:sp>
      <p:sp>
        <p:nvSpPr>
          <p:cNvPr id="25647" name="Line 47"/>
          <p:cNvSpPr>
            <a:spLocks noChangeShapeType="1"/>
          </p:cNvSpPr>
          <p:nvPr/>
        </p:nvSpPr>
        <p:spPr bwMode="auto">
          <a:xfrm flipH="1">
            <a:off x="4038600" y="1600200"/>
            <a:ext cx="76200" cy="914400"/>
          </a:xfrm>
          <a:prstGeom prst="line">
            <a:avLst/>
          </a:prstGeom>
          <a:noFill/>
          <a:ln w="9525">
            <a:solidFill>
              <a:srgbClr val="DF291B"/>
            </a:solidFill>
            <a:round/>
            <a:headEnd/>
            <a:tailEnd/>
          </a:ln>
          <a:effectLst/>
        </p:spPr>
        <p:txBody>
          <a:bodyPr/>
          <a:lstStyle/>
          <a:p>
            <a:endParaRPr lang="en-US"/>
          </a:p>
        </p:txBody>
      </p:sp>
      <p:sp>
        <p:nvSpPr>
          <p:cNvPr id="25648" name="Text Box 48"/>
          <p:cNvSpPr txBox="1">
            <a:spLocks noChangeArrowheads="1"/>
          </p:cNvSpPr>
          <p:nvPr/>
        </p:nvSpPr>
        <p:spPr bwMode="auto">
          <a:xfrm>
            <a:off x="1371600" y="1524000"/>
            <a:ext cx="2514600" cy="925513"/>
          </a:xfrm>
          <a:prstGeom prst="rect">
            <a:avLst/>
          </a:prstGeom>
          <a:noFill/>
          <a:ln w="9525">
            <a:solidFill>
              <a:schemeClr val="tx2"/>
            </a:solidFill>
            <a:miter lim="800000"/>
            <a:headEnd/>
            <a:tailEnd/>
          </a:ln>
          <a:effectLst/>
        </p:spPr>
        <p:txBody>
          <a:bodyPr>
            <a:spAutoFit/>
          </a:bodyPr>
          <a:lstStyle/>
          <a:p>
            <a:pPr>
              <a:spcBef>
                <a:spcPct val="50000"/>
              </a:spcBef>
            </a:pPr>
            <a:r>
              <a:rPr lang="en-US" b="1"/>
              <a:t>We are creating a triangle around the football.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solidFill>
                  <a:schemeClr val="bg1"/>
                </a:solidFill>
              </a:rPr>
              <a:t>Defending The Power</a:t>
            </a:r>
            <a:r>
              <a:rPr lang="en-US"/>
              <a:t> </a:t>
            </a:r>
          </a:p>
        </p:txBody>
      </p:sp>
      <p:sp>
        <p:nvSpPr>
          <p:cNvPr id="27651" name="Rectangle 3"/>
          <p:cNvSpPr>
            <a:spLocks noGrp="1" noChangeArrowheads="1"/>
          </p:cNvSpPr>
          <p:nvPr>
            <p:ph type="body" idx="1"/>
          </p:nvPr>
        </p:nvSpPr>
        <p:spPr/>
        <p:txBody>
          <a:bodyPr/>
          <a:lstStyle/>
          <a:p>
            <a:pPr>
              <a:lnSpc>
                <a:spcPct val="90000"/>
              </a:lnSpc>
            </a:pPr>
            <a:r>
              <a:rPr lang="en-US" sz="2400">
                <a:solidFill>
                  <a:schemeClr val="bg1"/>
                </a:solidFill>
              </a:rPr>
              <a:t>We must restrict the kick out block.</a:t>
            </a:r>
          </a:p>
          <a:p>
            <a:pPr>
              <a:lnSpc>
                <a:spcPct val="90000"/>
              </a:lnSpc>
            </a:pPr>
            <a:r>
              <a:rPr lang="en-US" sz="2400">
                <a:solidFill>
                  <a:schemeClr val="bg1"/>
                </a:solidFill>
              </a:rPr>
              <a:t>Our defensive end must play tough against down block and double team.  He must not get driven more than 1 yard off the ball.</a:t>
            </a:r>
          </a:p>
          <a:p>
            <a:pPr>
              <a:lnSpc>
                <a:spcPct val="90000"/>
              </a:lnSpc>
            </a:pPr>
            <a:r>
              <a:rPr lang="en-US" sz="2400">
                <a:solidFill>
                  <a:schemeClr val="bg1"/>
                </a:solidFill>
              </a:rPr>
              <a:t>We must wreck the FB and turn the play inside.</a:t>
            </a:r>
          </a:p>
          <a:p>
            <a:pPr>
              <a:lnSpc>
                <a:spcPct val="90000"/>
              </a:lnSpc>
            </a:pPr>
            <a:r>
              <a:rPr lang="en-US" sz="2400">
                <a:solidFill>
                  <a:schemeClr val="bg1"/>
                </a:solidFill>
              </a:rPr>
              <a:t>Our Dog will most likely be taking on the kickout.  He must take it on with his IS ½ at the LOS.</a:t>
            </a:r>
          </a:p>
          <a:p>
            <a:pPr>
              <a:lnSpc>
                <a:spcPct val="90000"/>
              </a:lnSpc>
            </a:pPr>
            <a:r>
              <a:rPr lang="en-US" sz="2400">
                <a:solidFill>
                  <a:schemeClr val="bg1"/>
                </a:solidFill>
              </a:rPr>
              <a:t>Our linebackers must flow and be ready for the ball to be turned back inside.</a:t>
            </a:r>
          </a:p>
          <a:p>
            <a:pPr>
              <a:lnSpc>
                <a:spcPct val="90000"/>
              </a:lnSpc>
            </a:pPr>
            <a:r>
              <a:rPr lang="en-US" sz="2400">
                <a:solidFill>
                  <a:schemeClr val="bg1"/>
                </a:solidFill>
              </a:rPr>
              <a:t>We must be consistent up front so we can be sound versus play action.</a:t>
            </a:r>
          </a:p>
          <a:p>
            <a:pPr>
              <a:lnSpc>
                <a:spcPct val="90000"/>
              </a:lnSpc>
            </a:pPr>
            <a:r>
              <a:rPr lang="en-US" sz="2400">
                <a:solidFill>
                  <a:schemeClr val="bg1"/>
                </a:solidFill>
              </a:rPr>
              <a:t>We must defend the boot and counter.</a:t>
            </a:r>
          </a:p>
        </p:txBody>
      </p:sp>
      <p:sp>
        <p:nvSpPr>
          <p:cNvPr id="27652" name="Line 4"/>
          <p:cNvSpPr>
            <a:spLocks noChangeShapeType="1"/>
          </p:cNvSpPr>
          <p:nvPr/>
        </p:nvSpPr>
        <p:spPr bwMode="auto">
          <a:xfrm>
            <a:off x="457200" y="1295400"/>
            <a:ext cx="7924800" cy="0"/>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3557" name="Oval 5"/>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3558" name="Oval 6"/>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3559" name="Oval 7"/>
          <p:cNvSpPr>
            <a:spLocks noChangeArrowheads="1"/>
          </p:cNvSpPr>
          <p:nvPr/>
        </p:nvSpPr>
        <p:spPr bwMode="auto">
          <a:xfrm>
            <a:off x="3962400" y="2895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3560" name="Oval 8"/>
          <p:cNvSpPr>
            <a:spLocks noChangeArrowheads="1"/>
          </p:cNvSpPr>
          <p:nvPr/>
        </p:nvSpPr>
        <p:spPr bwMode="auto">
          <a:xfrm>
            <a:off x="3527425"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3561" name="Oval 9"/>
          <p:cNvSpPr>
            <a:spLocks noChangeArrowheads="1"/>
          </p:cNvSpPr>
          <p:nvPr/>
        </p:nvSpPr>
        <p:spPr bwMode="auto">
          <a:xfrm>
            <a:off x="4341813" y="1431925"/>
            <a:ext cx="331787"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3562" name="Oval 10"/>
          <p:cNvSpPr>
            <a:spLocks noChangeArrowheads="1"/>
          </p:cNvSpPr>
          <p:nvPr/>
        </p:nvSpPr>
        <p:spPr bwMode="auto">
          <a:xfrm>
            <a:off x="4343400" y="1981200"/>
            <a:ext cx="333375" cy="317500"/>
          </a:xfrm>
          <a:prstGeom prst="ellipse">
            <a:avLst/>
          </a:prstGeom>
          <a:solidFill>
            <a:schemeClr val="accent1"/>
          </a:solidFill>
          <a:ln w="9525">
            <a:solidFill>
              <a:srgbClr val="DF291B"/>
            </a:solidFill>
            <a:round/>
            <a:headEnd/>
            <a:tailEnd/>
          </a:ln>
          <a:effectLst/>
        </p:spPr>
        <p:txBody>
          <a:bodyPr wrap="none" anchor="ctr"/>
          <a:lstStyle/>
          <a:p>
            <a:pPr algn="ctr"/>
            <a:endParaRPr lang="en-US">
              <a:solidFill>
                <a:srgbClr val="DF291B"/>
              </a:solidFill>
            </a:endParaRPr>
          </a:p>
        </p:txBody>
      </p:sp>
      <p:sp>
        <p:nvSpPr>
          <p:cNvPr id="23563" name="Oval 11"/>
          <p:cNvSpPr>
            <a:spLocks noChangeArrowheads="1"/>
          </p:cNvSpPr>
          <p:nvPr/>
        </p:nvSpPr>
        <p:spPr bwMode="auto">
          <a:xfrm>
            <a:off x="3124200" y="289560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3564" name="Oval 12"/>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3565" name="Oval 13"/>
          <p:cNvSpPr>
            <a:spLocks noChangeArrowheads="1"/>
          </p:cNvSpPr>
          <p:nvPr/>
        </p:nvSpPr>
        <p:spPr bwMode="auto">
          <a:xfrm>
            <a:off x="1676400" y="289560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3566" name="Oval 14"/>
          <p:cNvSpPr>
            <a:spLocks noChangeArrowheads="1"/>
          </p:cNvSpPr>
          <p:nvPr/>
        </p:nvSpPr>
        <p:spPr bwMode="auto">
          <a:xfrm>
            <a:off x="74358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3567" name="Text Box 15"/>
          <p:cNvSpPr txBox="1">
            <a:spLocks noChangeArrowheads="1"/>
          </p:cNvSpPr>
          <p:nvPr/>
        </p:nvSpPr>
        <p:spPr bwMode="auto">
          <a:xfrm>
            <a:off x="6324600" y="37338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23568" name="Line 16"/>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23569" name="Text Box 17"/>
          <p:cNvSpPr txBox="1">
            <a:spLocks noChangeArrowheads="1"/>
          </p:cNvSpPr>
          <p:nvPr/>
        </p:nvSpPr>
        <p:spPr bwMode="auto">
          <a:xfrm>
            <a:off x="5159375" y="32321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23570" name="Text Box 18"/>
          <p:cNvSpPr txBox="1">
            <a:spLocks noChangeArrowheads="1"/>
          </p:cNvSpPr>
          <p:nvPr/>
        </p:nvSpPr>
        <p:spPr bwMode="auto">
          <a:xfrm>
            <a:off x="347027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23571" name="Line 19"/>
          <p:cNvSpPr>
            <a:spLocks noChangeShapeType="1"/>
          </p:cNvSpPr>
          <p:nvPr/>
        </p:nvSpPr>
        <p:spPr bwMode="auto">
          <a:xfrm flipV="1">
            <a:off x="3692525" y="2889250"/>
            <a:ext cx="0" cy="307975"/>
          </a:xfrm>
          <a:prstGeom prst="line">
            <a:avLst/>
          </a:prstGeom>
          <a:noFill/>
          <a:ln w="9525">
            <a:solidFill>
              <a:schemeClr val="tx1"/>
            </a:solidFill>
            <a:round/>
            <a:headEnd/>
            <a:tailEnd/>
          </a:ln>
          <a:effectLst/>
        </p:spPr>
        <p:txBody>
          <a:bodyPr/>
          <a:lstStyle/>
          <a:p>
            <a:endParaRPr lang="en-US"/>
          </a:p>
        </p:txBody>
      </p:sp>
      <p:sp>
        <p:nvSpPr>
          <p:cNvPr id="23572" name="Line 20"/>
          <p:cNvSpPr>
            <a:spLocks noChangeShapeType="1"/>
          </p:cNvSpPr>
          <p:nvPr/>
        </p:nvSpPr>
        <p:spPr bwMode="auto">
          <a:xfrm flipV="1">
            <a:off x="5356225" y="2889250"/>
            <a:ext cx="0" cy="319088"/>
          </a:xfrm>
          <a:prstGeom prst="line">
            <a:avLst/>
          </a:prstGeom>
          <a:noFill/>
          <a:ln w="9525">
            <a:solidFill>
              <a:schemeClr val="tx1"/>
            </a:solidFill>
            <a:round/>
            <a:headEnd/>
            <a:tailEnd/>
          </a:ln>
          <a:effectLst/>
        </p:spPr>
        <p:txBody>
          <a:bodyPr/>
          <a:lstStyle/>
          <a:p>
            <a:endParaRPr lang="en-US"/>
          </a:p>
        </p:txBody>
      </p:sp>
      <p:sp>
        <p:nvSpPr>
          <p:cNvPr id="23573" name="Text Box 21"/>
          <p:cNvSpPr txBox="1">
            <a:spLocks noChangeArrowheads="1"/>
          </p:cNvSpPr>
          <p:nvPr/>
        </p:nvSpPr>
        <p:spPr bwMode="auto">
          <a:xfrm>
            <a:off x="3416300" y="3854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23574" name="Text Box 22"/>
          <p:cNvSpPr txBox="1">
            <a:spLocks noChangeArrowheads="1"/>
          </p:cNvSpPr>
          <p:nvPr/>
        </p:nvSpPr>
        <p:spPr bwMode="auto">
          <a:xfrm>
            <a:off x="4327525" y="3824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23575" name="Text Box 23"/>
          <p:cNvSpPr txBox="1">
            <a:spLocks noChangeArrowheads="1"/>
          </p:cNvSpPr>
          <p:nvPr/>
        </p:nvSpPr>
        <p:spPr bwMode="auto">
          <a:xfrm>
            <a:off x="5287963" y="3848100"/>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23576" name="Text Box 24"/>
          <p:cNvSpPr txBox="1">
            <a:spLocks noChangeArrowheads="1"/>
          </p:cNvSpPr>
          <p:nvPr/>
        </p:nvSpPr>
        <p:spPr bwMode="auto">
          <a:xfrm>
            <a:off x="7404100" y="41005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23577" name="Text Box 25"/>
          <p:cNvSpPr txBox="1">
            <a:spLocks noChangeArrowheads="1"/>
          </p:cNvSpPr>
          <p:nvPr/>
        </p:nvSpPr>
        <p:spPr bwMode="auto">
          <a:xfrm>
            <a:off x="2438400" y="3657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23578" name="Text Box 26"/>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23579" name="Text Box 27"/>
          <p:cNvSpPr txBox="1">
            <a:spLocks noChangeArrowheads="1"/>
          </p:cNvSpPr>
          <p:nvPr/>
        </p:nvSpPr>
        <p:spPr bwMode="auto">
          <a:xfrm>
            <a:off x="3581400" y="46482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23580" name="Line 28"/>
          <p:cNvSpPr>
            <a:spLocks noChangeShapeType="1"/>
          </p:cNvSpPr>
          <p:nvPr/>
        </p:nvSpPr>
        <p:spPr bwMode="auto">
          <a:xfrm flipH="1" flipV="1">
            <a:off x="3573463" y="3044825"/>
            <a:ext cx="50800" cy="331788"/>
          </a:xfrm>
          <a:prstGeom prst="line">
            <a:avLst/>
          </a:prstGeom>
          <a:noFill/>
          <a:ln w="28575">
            <a:solidFill>
              <a:schemeClr val="bg1"/>
            </a:solidFill>
            <a:round/>
            <a:headEnd/>
            <a:tailEnd type="triangle" w="med" len="med"/>
          </a:ln>
          <a:effectLst/>
        </p:spPr>
        <p:txBody>
          <a:bodyPr/>
          <a:lstStyle/>
          <a:p>
            <a:endParaRPr lang="en-US"/>
          </a:p>
        </p:txBody>
      </p:sp>
      <p:sp>
        <p:nvSpPr>
          <p:cNvPr id="23581" name="Line 29"/>
          <p:cNvSpPr>
            <a:spLocks noChangeShapeType="1"/>
          </p:cNvSpPr>
          <p:nvPr/>
        </p:nvSpPr>
        <p:spPr bwMode="auto">
          <a:xfrm flipV="1">
            <a:off x="4524375" y="2971800"/>
            <a:ext cx="123825" cy="419100"/>
          </a:xfrm>
          <a:prstGeom prst="line">
            <a:avLst/>
          </a:prstGeom>
          <a:noFill/>
          <a:ln w="9525">
            <a:solidFill>
              <a:schemeClr val="bg1"/>
            </a:solidFill>
            <a:round/>
            <a:headEnd/>
            <a:tailEnd type="triangle" w="med" len="med"/>
          </a:ln>
          <a:effectLst/>
        </p:spPr>
        <p:txBody>
          <a:bodyPr/>
          <a:lstStyle/>
          <a:p>
            <a:endParaRPr lang="en-US"/>
          </a:p>
        </p:txBody>
      </p:sp>
      <p:sp>
        <p:nvSpPr>
          <p:cNvPr id="23582" name="Line 30"/>
          <p:cNvSpPr>
            <a:spLocks noChangeShapeType="1"/>
          </p:cNvSpPr>
          <p:nvPr/>
        </p:nvSpPr>
        <p:spPr bwMode="auto">
          <a:xfrm flipV="1">
            <a:off x="5370513" y="2767013"/>
            <a:ext cx="82550" cy="636587"/>
          </a:xfrm>
          <a:prstGeom prst="line">
            <a:avLst/>
          </a:prstGeom>
          <a:noFill/>
          <a:ln w="9525">
            <a:solidFill>
              <a:schemeClr val="bg1"/>
            </a:solidFill>
            <a:round/>
            <a:headEnd/>
            <a:tailEnd type="triangle" w="med" len="med"/>
          </a:ln>
          <a:effectLst/>
        </p:spPr>
        <p:txBody>
          <a:bodyPr/>
          <a:lstStyle/>
          <a:p>
            <a:endParaRPr lang="en-US"/>
          </a:p>
        </p:txBody>
      </p:sp>
      <p:sp>
        <p:nvSpPr>
          <p:cNvPr id="23583" name="Line 31"/>
          <p:cNvSpPr>
            <a:spLocks noChangeShapeType="1"/>
          </p:cNvSpPr>
          <p:nvPr/>
        </p:nvSpPr>
        <p:spPr bwMode="auto">
          <a:xfrm flipV="1">
            <a:off x="3595688" y="3733800"/>
            <a:ext cx="138112" cy="319088"/>
          </a:xfrm>
          <a:prstGeom prst="line">
            <a:avLst/>
          </a:prstGeom>
          <a:noFill/>
          <a:ln w="19050">
            <a:solidFill>
              <a:schemeClr val="bg1"/>
            </a:solidFill>
            <a:round/>
            <a:headEnd/>
            <a:tailEnd/>
          </a:ln>
          <a:effectLst/>
        </p:spPr>
        <p:txBody>
          <a:bodyPr/>
          <a:lstStyle/>
          <a:p>
            <a:endParaRPr lang="en-US"/>
          </a:p>
        </p:txBody>
      </p:sp>
      <p:sp>
        <p:nvSpPr>
          <p:cNvPr id="23584" name="Line 32"/>
          <p:cNvSpPr>
            <a:spLocks noChangeShapeType="1"/>
          </p:cNvSpPr>
          <p:nvPr/>
        </p:nvSpPr>
        <p:spPr bwMode="auto">
          <a:xfrm flipH="1" flipV="1">
            <a:off x="4343400" y="3657600"/>
            <a:ext cx="209550" cy="342900"/>
          </a:xfrm>
          <a:prstGeom prst="line">
            <a:avLst/>
          </a:prstGeom>
          <a:noFill/>
          <a:ln w="19050">
            <a:solidFill>
              <a:schemeClr val="bg1"/>
            </a:solidFill>
            <a:round/>
            <a:headEnd/>
            <a:tailEnd/>
          </a:ln>
          <a:effectLst/>
        </p:spPr>
        <p:txBody>
          <a:bodyPr/>
          <a:lstStyle/>
          <a:p>
            <a:endParaRPr lang="en-US"/>
          </a:p>
        </p:txBody>
      </p:sp>
      <p:sp>
        <p:nvSpPr>
          <p:cNvPr id="23585" name="Line 33"/>
          <p:cNvSpPr>
            <a:spLocks noChangeShapeType="1"/>
          </p:cNvSpPr>
          <p:nvPr/>
        </p:nvSpPr>
        <p:spPr bwMode="auto">
          <a:xfrm flipH="1" flipV="1">
            <a:off x="5257800" y="3733800"/>
            <a:ext cx="195263" cy="266700"/>
          </a:xfrm>
          <a:prstGeom prst="line">
            <a:avLst/>
          </a:prstGeom>
          <a:noFill/>
          <a:ln w="19050">
            <a:solidFill>
              <a:schemeClr val="accent1"/>
            </a:solidFill>
            <a:round/>
            <a:headEnd/>
            <a:tailEnd/>
          </a:ln>
          <a:effectLst/>
        </p:spPr>
        <p:txBody>
          <a:bodyPr/>
          <a:lstStyle/>
          <a:p>
            <a:endParaRPr lang="en-US"/>
          </a:p>
        </p:txBody>
      </p:sp>
      <p:sp>
        <p:nvSpPr>
          <p:cNvPr id="23586" name="Text Box 34"/>
          <p:cNvSpPr txBox="1">
            <a:spLocks noChangeArrowheads="1"/>
          </p:cNvSpPr>
          <p:nvPr/>
        </p:nvSpPr>
        <p:spPr bwMode="auto">
          <a:xfrm>
            <a:off x="1600200" y="4038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23587" name="Line 35"/>
          <p:cNvSpPr>
            <a:spLocks noChangeShapeType="1"/>
          </p:cNvSpPr>
          <p:nvPr/>
        </p:nvSpPr>
        <p:spPr bwMode="auto">
          <a:xfrm flipH="1">
            <a:off x="4191000" y="2133600"/>
            <a:ext cx="152400" cy="76200"/>
          </a:xfrm>
          <a:prstGeom prst="line">
            <a:avLst/>
          </a:prstGeom>
          <a:noFill/>
          <a:ln w="19050">
            <a:solidFill>
              <a:srgbClr val="DF291B"/>
            </a:solidFill>
            <a:round/>
            <a:headEnd/>
            <a:tailEnd/>
          </a:ln>
          <a:effectLst/>
        </p:spPr>
        <p:txBody>
          <a:bodyPr/>
          <a:lstStyle/>
          <a:p>
            <a:endParaRPr lang="en-US"/>
          </a:p>
        </p:txBody>
      </p:sp>
      <p:sp>
        <p:nvSpPr>
          <p:cNvPr id="23588" name="Line 36"/>
          <p:cNvSpPr>
            <a:spLocks noChangeShapeType="1"/>
          </p:cNvSpPr>
          <p:nvPr/>
        </p:nvSpPr>
        <p:spPr bwMode="auto">
          <a:xfrm flipH="1">
            <a:off x="3429000" y="2209800"/>
            <a:ext cx="762000" cy="609600"/>
          </a:xfrm>
          <a:prstGeom prst="line">
            <a:avLst/>
          </a:prstGeom>
          <a:noFill/>
          <a:ln w="19050">
            <a:solidFill>
              <a:srgbClr val="DF291B"/>
            </a:solidFill>
            <a:round/>
            <a:headEnd/>
            <a:tailEnd/>
          </a:ln>
          <a:effectLst/>
        </p:spPr>
        <p:txBody>
          <a:bodyPr/>
          <a:lstStyle/>
          <a:p>
            <a:endParaRPr lang="en-US"/>
          </a:p>
        </p:txBody>
      </p:sp>
      <p:sp>
        <p:nvSpPr>
          <p:cNvPr id="23590" name="Line 38"/>
          <p:cNvSpPr>
            <a:spLocks noChangeShapeType="1"/>
          </p:cNvSpPr>
          <p:nvPr/>
        </p:nvSpPr>
        <p:spPr bwMode="auto">
          <a:xfrm>
            <a:off x="4038600" y="3505200"/>
            <a:ext cx="304800" cy="152400"/>
          </a:xfrm>
          <a:prstGeom prst="line">
            <a:avLst/>
          </a:prstGeom>
          <a:noFill/>
          <a:ln w="19050">
            <a:solidFill>
              <a:schemeClr val="accent1"/>
            </a:solidFill>
            <a:round/>
            <a:headEnd/>
            <a:tailEnd/>
          </a:ln>
          <a:effectLst/>
        </p:spPr>
        <p:txBody>
          <a:bodyPr/>
          <a:lstStyle/>
          <a:p>
            <a:endParaRPr lang="en-US"/>
          </a:p>
        </p:txBody>
      </p:sp>
      <p:sp>
        <p:nvSpPr>
          <p:cNvPr id="23593" name="Line 41"/>
          <p:cNvSpPr>
            <a:spLocks noChangeShapeType="1"/>
          </p:cNvSpPr>
          <p:nvPr/>
        </p:nvSpPr>
        <p:spPr bwMode="auto">
          <a:xfrm flipV="1">
            <a:off x="2667000" y="2971800"/>
            <a:ext cx="457200" cy="838200"/>
          </a:xfrm>
          <a:prstGeom prst="line">
            <a:avLst/>
          </a:prstGeom>
          <a:noFill/>
          <a:ln w="19050">
            <a:solidFill>
              <a:schemeClr val="accent1"/>
            </a:solidFill>
            <a:round/>
            <a:headEnd/>
            <a:tailEnd/>
          </a:ln>
          <a:effectLst/>
        </p:spPr>
        <p:txBody>
          <a:bodyPr/>
          <a:lstStyle/>
          <a:p>
            <a:endParaRPr lang="en-US"/>
          </a:p>
        </p:txBody>
      </p:sp>
      <p:sp>
        <p:nvSpPr>
          <p:cNvPr id="23594" name="Line 42"/>
          <p:cNvSpPr>
            <a:spLocks noChangeShapeType="1"/>
          </p:cNvSpPr>
          <p:nvPr/>
        </p:nvSpPr>
        <p:spPr bwMode="auto">
          <a:xfrm flipH="1">
            <a:off x="4648200" y="3733800"/>
            <a:ext cx="609600" cy="0"/>
          </a:xfrm>
          <a:prstGeom prst="line">
            <a:avLst/>
          </a:prstGeom>
          <a:noFill/>
          <a:ln w="19050">
            <a:solidFill>
              <a:schemeClr val="accent1"/>
            </a:solidFill>
            <a:round/>
            <a:headEnd/>
            <a:tailEnd/>
          </a:ln>
          <a:effectLst/>
        </p:spPr>
        <p:txBody>
          <a:bodyPr/>
          <a:lstStyle/>
          <a:p>
            <a:endParaRPr lang="en-US"/>
          </a:p>
        </p:txBody>
      </p:sp>
      <p:sp>
        <p:nvSpPr>
          <p:cNvPr id="23597" name="Line 45"/>
          <p:cNvSpPr>
            <a:spLocks noChangeShapeType="1"/>
          </p:cNvSpPr>
          <p:nvPr/>
        </p:nvSpPr>
        <p:spPr bwMode="auto">
          <a:xfrm flipH="1">
            <a:off x="4114800" y="1585913"/>
            <a:ext cx="227013" cy="14287"/>
          </a:xfrm>
          <a:prstGeom prst="line">
            <a:avLst/>
          </a:prstGeom>
          <a:noFill/>
          <a:ln w="9525">
            <a:solidFill>
              <a:srgbClr val="DF291B"/>
            </a:solidFill>
            <a:round/>
            <a:headEnd/>
            <a:tailEnd/>
          </a:ln>
          <a:effectLst/>
        </p:spPr>
        <p:txBody>
          <a:bodyPr/>
          <a:lstStyle/>
          <a:p>
            <a:endParaRPr lang="en-US"/>
          </a:p>
        </p:txBody>
      </p:sp>
      <p:sp>
        <p:nvSpPr>
          <p:cNvPr id="23598" name="Line 46"/>
          <p:cNvSpPr>
            <a:spLocks noChangeShapeType="1"/>
          </p:cNvSpPr>
          <p:nvPr/>
        </p:nvSpPr>
        <p:spPr bwMode="auto">
          <a:xfrm flipH="1">
            <a:off x="3733800" y="1600200"/>
            <a:ext cx="381000" cy="838200"/>
          </a:xfrm>
          <a:prstGeom prst="line">
            <a:avLst/>
          </a:prstGeom>
          <a:noFill/>
          <a:ln w="9525">
            <a:solidFill>
              <a:srgbClr val="DF291B"/>
            </a:solidFill>
            <a:round/>
            <a:headEnd/>
            <a:tailEnd/>
          </a:ln>
          <a:effectLst/>
        </p:spPr>
        <p:txBody>
          <a:bodyPr/>
          <a:lstStyle/>
          <a:p>
            <a:endParaRPr lang="en-US"/>
          </a:p>
        </p:txBody>
      </p:sp>
      <p:sp>
        <p:nvSpPr>
          <p:cNvPr id="23599" name="Text Box 47"/>
          <p:cNvSpPr txBox="1">
            <a:spLocks noChangeArrowheads="1"/>
          </p:cNvSpPr>
          <p:nvPr/>
        </p:nvSpPr>
        <p:spPr bwMode="auto">
          <a:xfrm>
            <a:off x="5791200" y="4953000"/>
            <a:ext cx="2514600" cy="925513"/>
          </a:xfrm>
          <a:prstGeom prst="rect">
            <a:avLst/>
          </a:prstGeom>
          <a:solidFill>
            <a:schemeClr val="bg1"/>
          </a:solidFill>
          <a:ln w="9525">
            <a:solidFill>
              <a:schemeClr val="tx2"/>
            </a:solidFill>
            <a:miter lim="800000"/>
            <a:headEnd/>
            <a:tailEnd/>
          </a:ln>
          <a:effectLst/>
        </p:spPr>
        <p:txBody>
          <a:bodyPr>
            <a:spAutoFit/>
          </a:bodyPr>
          <a:lstStyle/>
          <a:p>
            <a:pPr>
              <a:spcBef>
                <a:spcPct val="50000"/>
              </a:spcBef>
            </a:pPr>
            <a:r>
              <a:rPr lang="en-US" b="1"/>
              <a:t>Our open side invert makes an I’m Here call.</a:t>
            </a:r>
          </a:p>
        </p:txBody>
      </p:sp>
      <p:sp>
        <p:nvSpPr>
          <p:cNvPr id="23600" name="Line 48"/>
          <p:cNvSpPr>
            <a:spLocks noChangeShapeType="1"/>
          </p:cNvSpPr>
          <p:nvPr/>
        </p:nvSpPr>
        <p:spPr bwMode="auto">
          <a:xfrm>
            <a:off x="3048000" y="2971800"/>
            <a:ext cx="152400" cy="0"/>
          </a:xfrm>
          <a:prstGeom prst="line">
            <a:avLst/>
          </a:prstGeom>
          <a:noFill/>
          <a:ln w="9525">
            <a:solidFill>
              <a:schemeClr val="accent1"/>
            </a:solidFill>
            <a:round/>
            <a:headEnd/>
            <a:tailEnd/>
          </a:ln>
          <a:effectLst/>
        </p:spPr>
        <p:txBody>
          <a:bodyPr/>
          <a:lstStyle/>
          <a:p>
            <a:endParaRPr lang="en-US"/>
          </a:p>
        </p:txBody>
      </p:sp>
      <p:sp>
        <p:nvSpPr>
          <p:cNvPr id="23601" name="Line 49"/>
          <p:cNvSpPr>
            <a:spLocks noChangeShapeType="1"/>
          </p:cNvSpPr>
          <p:nvPr/>
        </p:nvSpPr>
        <p:spPr bwMode="auto">
          <a:xfrm>
            <a:off x="3429000" y="3124200"/>
            <a:ext cx="152400" cy="228600"/>
          </a:xfrm>
          <a:prstGeom prst="line">
            <a:avLst/>
          </a:prstGeom>
          <a:noFill/>
          <a:ln w="19050">
            <a:solidFill>
              <a:srgbClr val="DF291B"/>
            </a:solidFill>
            <a:round/>
            <a:headEnd/>
            <a:tailEnd/>
          </a:ln>
          <a:effectLst/>
        </p:spPr>
        <p:txBody>
          <a:bodyPr/>
          <a:lstStyle/>
          <a:p>
            <a:endParaRPr lang="en-US"/>
          </a:p>
        </p:txBody>
      </p:sp>
      <p:sp>
        <p:nvSpPr>
          <p:cNvPr id="23602" name="Line 50"/>
          <p:cNvSpPr>
            <a:spLocks noChangeShapeType="1"/>
          </p:cNvSpPr>
          <p:nvPr/>
        </p:nvSpPr>
        <p:spPr bwMode="auto">
          <a:xfrm flipH="1" flipV="1">
            <a:off x="3429000" y="3505200"/>
            <a:ext cx="304800" cy="228600"/>
          </a:xfrm>
          <a:prstGeom prst="line">
            <a:avLst/>
          </a:prstGeom>
          <a:noFill/>
          <a:ln w="28575">
            <a:solidFill>
              <a:schemeClr val="accent1"/>
            </a:solidFill>
            <a:round/>
            <a:headEnd/>
            <a:tailEnd/>
          </a:ln>
          <a:effectLst/>
        </p:spPr>
        <p:txBody>
          <a:bodyPr/>
          <a:lstStyle/>
          <a:p>
            <a:endParaRPr lang="en-US"/>
          </a:p>
        </p:txBody>
      </p:sp>
      <p:sp>
        <p:nvSpPr>
          <p:cNvPr id="23603" name="Line 51"/>
          <p:cNvSpPr>
            <a:spLocks noChangeShapeType="1"/>
          </p:cNvSpPr>
          <p:nvPr/>
        </p:nvSpPr>
        <p:spPr bwMode="auto">
          <a:xfrm flipH="1" flipV="1">
            <a:off x="4648200" y="2819400"/>
            <a:ext cx="228600" cy="76200"/>
          </a:xfrm>
          <a:prstGeom prst="line">
            <a:avLst/>
          </a:prstGeom>
          <a:noFill/>
          <a:ln w="28575">
            <a:solidFill>
              <a:srgbClr val="DF291B"/>
            </a:solidFill>
            <a:round/>
            <a:headEnd/>
            <a:tailEnd/>
          </a:ln>
          <a:effectLst/>
        </p:spPr>
        <p:txBody>
          <a:bodyPr/>
          <a:lstStyle/>
          <a:p>
            <a:endParaRPr lang="en-US"/>
          </a:p>
        </p:txBody>
      </p:sp>
      <p:sp>
        <p:nvSpPr>
          <p:cNvPr id="23604" name="Line 52"/>
          <p:cNvSpPr>
            <a:spLocks noChangeShapeType="1"/>
          </p:cNvSpPr>
          <p:nvPr/>
        </p:nvSpPr>
        <p:spPr bwMode="auto">
          <a:xfrm flipH="1">
            <a:off x="4191000" y="2819400"/>
            <a:ext cx="457200" cy="0"/>
          </a:xfrm>
          <a:prstGeom prst="line">
            <a:avLst/>
          </a:prstGeom>
          <a:noFill/>
          <a:ln w="19050">
            <a:solidFill>
              <a:srgbClr val="DF291B"/>
            </a:solidFill>
            <a:round/>
            <a:headEnd/>
            <a:tailEnd/>
          </a:ln>
          <a:effectLst/>
        </p:spPr>
        <p:txBody>
          <a:bodyPr/>
          <a:lstStyle/>
          <a:p>
            <a:endParaRPr lang="en-US"/>
          </a:p>
        </p:txBody>
      </p:sp>
      <p:sp>
        <p:nvSpPr>
          <p:cNvPr id="23605" name="Line 53"/>
          <p:cNvSpPr>
            <a:spLocks noChangeShapeType="1"/>
          </p:cNvSpPr>
          <p:nvPr/>
        </p:nvSpPr>
        <p:spPr bwMode="auto">
          <a:xfrm flipH="1">
            <a:off x="4114800" y="2819400"/>
            <a:ext cx="76200" cy="457200"/>
          </a:xfrm>
          <a:prstGeom prst="line">
            <a:avLst/>
          </a:prstGeom>
          <a:noFill/>
          <a:ln w="28575">
            <a:solidFill>
              <a:srgbClr val="DF291B"/>
            </a:solidFill>
            <a:round/>
            <a:headEnd/>
            <a:tailEnd/>
          </a:ln>
          <a:effectLst/>
        </p:spPr>
        <p:txBody>
          <a:bodyPr/>
          <a:lstStyle/>
          <a:p>
            <a:endParaRPr lang="en-US"/>
          </a:p>
        </p:txBody>
      </p:sp>
      <p:sp>
        <p:nvSpPr>
          <p:cNvPr id="23606" name="Line 54"/>
          <p:cNvSpPr>
            <a:spLocks noChangeShapeType="1"/>
          </p:cNvSpPr>
          <p:nvPr/>
        </p:nvSpPr>
        <p:spPr bwMode="auto">
          <a:xfrm flipH="1" flipV="1">
            <a:off x="6629400" y="4191000"/>
            <a:ext cx="76200" cy="914400"/>
          </a:xfrm>
          <a:prstGeom prst="line">
            <a:avLst/>
          </a:prstGeom>
          <a:noFill/>
          <a:ln w="9525">
            <a:solidFill>
              <a:schemeClr val="tx1"/>
            </a:solidFill>
            <a:round/>
            <a:headEnd/>
            <a:tailEnd type="triangle" w="med" len="med"/>
          </a:ln>
          <a:effectLst/>
        </p:spPr>
        <p:txBody>
          <a:bodyPr/>
          <a:lstStyle/>
          <a:p>
            <a:endParaRPr lang="en-US"/>
          </a:p>
        </p:txBody>
      </p:sp>
      <p:sp>
        <p:nvSpPr>
          <p:cNvPr id="23607" name="Rectangle 55"/>
          <p:cNvSpPr>
            <a:spLocks noGrp="1" noChangeArrowheads="1"/>
          </p:cNvSpPr>
          <p:nvPr>
            <p:ph type="title"/>
          </p:nvPr>
        </p:nvSpPr>
        <p:spPr>
          <a:solidFill>
            <a:schemeClr val="accent2"/>
          </a:solidFill>
          <a:ln>
            <a:solidFill>
              <a:schemeClr val="accent1"/>
            </a:solidFill>
          </a:ln>
        </p:spPr>
        <p:txBody>
          <a:bodyPr/>
          <a:lstStyle/>
          <a:p>
            <a:r>
              <a:rPr lang="en-US" sz="4000" b="1">
                <a:solidFill>
                  <a:schemeClr val="bg1"/>
                </a:solidFill>
              </a:rPr>
              <a:t>Defending the Power</a:t>
            </a:r>
          </a:p>
        </p:txBody>
      </p:sp>
      <p:sp>
        <p:nvSpPr>
          <p:cNvPr id="23608" name="Text Box 56"/>
          <p:cNvSpPr txBox="1">
            <a:spLocks noChangeArrowheads="1"/>
          </p:cNvSpPr>
          <p:nvPr/>
        </p:nvSpPr>
        <p:spPr bwMode="auto">
          <a:xfrm>
            <a:off x="423863" y="1585913"/>
            <a:ext cx="2514600" cy="925512"/>
          </a:xfrm>
          <a:prstGeom prst="rect">
            <a:avLst/>
          </a:prstGeom>
          <a:solidFill>
            <a:schemeClr val="bg1"/>
          </a:solidFill>
          <a:ln w="9525">
            <a:solidFill>
              <a:schemeClr val="tx2"/>
            </a:solidFill>
            <a:miter lim="800000"/>
            <a:headEnd/>
            <a:tailEnd/>
          </a:ln>
          <a:effectLst/>
        </p:spPr>
        <p:txBody>
          <a:bodyPr>
            <a:spAutoFit/>
          </a:bodyPr>
          <a:lstStyle/>
          <a:p>
            <a:pPr>
              <a:spcBef>
                <a:spcPct val="50000"/>
              </a:spcBef>
            </a:pPr>
            <a:r>
              <a:rPr lang="en-US" b="1"/>
              <a:t>Our Playside End must get BIG in his gap.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solidFill>
                  <a:schemeClr val="bg1"/>
                </a:solidFill>
              </a:rPr>
              <a:t>Defending the IS/OS Zone</a:t>
            </a:r>
          </a:p>
        </p:txBody>
      </p:sp>
      <p:sp>
        <p:nvSpPr>
          <p:cNvPr id="26627" name="Rectangle 3"/>
          <p:cNvSpPr>
            <a:spLocks noGrp="1" noChangeArrowheads="1"/>
          </p:cNvSpPr>
          <p:nvPr>
            <p:ph type="body" idx="1"/>
          </p:nvPr>
        </p:nvSpPr>
        <p:spPr/>
        <p:txBody>
          <a:bodyPr/>
          <a:lstStyle/>
          <a:p>
            <a:pPr>
              <a:lnSpc>
                <a:spcPct val="90000"/>
              </a:lnSpc>
            </a:pPr>
            <a:r>
              <a:rPr lang="en-US" sz="2400">
                <a:solidFill>
                  <a:schemeClr val="bg1"/>
                </a:solidFill>
              </a:rPr>
              <a:t>We must read and control our gap shoulder.</a:t>
            </a:r>
          </a:p>
          <a:p>
            <a:pPr>
              <a:lnSpc>
                <a:spcPct val="90000"/>
              </a:lnSpc>
            </a:pPr>
            <a:r>
              <a:rPr lang="en-US" sz="2400">
                <a:solidFill>
                  <a:schemeClr val="bg1"/>
                </a:solidFill>
              </a:rPr>
              <a:t>DL can’t get reached and pinned on outside zone.</a:t>
            </a:r>
          </a:p>
          <a:p>
            <a:pPr>
              <a:lnSpc>
                <a:spcPct val="90000"/>
              </a:lnSpc>
            </a:pPr>
            <a:r>
              <a:rPr lang="en-US" sz="2400">
                <a:solidFill>
                  <a:schemeClr val="bg1"/>
                </a:solidFill>
              </a:rPr>
              <a:t>Constrict your gap shoulder.</a:t>
            </a:r>
          </a:p>
          <a:p>
            <a:pPr>
              <a:lnSpc>
                <a:spcPct val="90000"/>
              </a:lnSpc>
            </a:pPr>
            <a:r>
              <a:rPr lang="en-US" sz="2400">
                <a:solidFill>
                  <a:schemeClr val="bg1"/>
                </a:solidFill>
              </a:rPr>
              <a:t>LB’s must make a quick read and track gap shoulder.  Find the window</a:t>
            </a:r>
          </a:p>
          <a:p>
            <a:pPr>
              <a:lnSpc>
                <a:spcPct val="90000"/>
              </a:lnSpc>
            </a:pPr>
            <a:r>
              <a:rPr lang="en-US" sz="2400" u="sng">
                <a:solidFill>
                  <a:schemeClr val="bg1"/>
                </a:solidFill>
              </a:rPr>
              <a:t>Do Not</a:t>
            </a:r>
            <a:r>
              <a:rPr lang="en-US" sz="2400">
                <a:solidFill>
                  <a:schemeClr val="bg1"/>
                </a:solidFill>
              </a:rPr>
              <a:t> over pursue!</a:t>
            </a:r>
          </a:p>
          <a:p>
            <a:pPr>
              <a:lnSpc>
                <a:spcPct val="90000"/>
              </a:lnSpc>
            </a:pPr>
            <a:r>
              <a:rPr lang="en-US" sz="2400">
                <a:solidFill>
                  <a:schemeClr val="bg1"/>
                </a:solidFill>
              </a:rPr>
              <a:t>Backside Boot player must stay home!</a:t>
            </a:r>
          </a:p>
          <a:p>
            <a:pPr>
              <a:lnSpc>
                <a:spcPct val="90000"/>
              </a:lnSpc>
            </a:pPr>
            <a:r>
              <a:rPr lang="en-US" sz="2400">
                <a:solidFill>
                  <a:schemeClr val="bg1"/>
                </a:solidFill>
              </a:rPr>
              <a:t>Take away the cutback by staying in your pursuit lanes.</a:t>
            </a:r>
          </a:p>
          <a:p>
            <a:pPr>
              <a:lnSpc>
                <a:spcPct val="90000"/>
              </a:lnSpc>
            </a:pPr>
            <a:r>
              <a:rPr lang="en-US" sz="2400">
                <a:solidFill>
                  <a:schemeClr val="bg1"/>
                </a:solidFill>
              </a:rPr>
              <a:t>Work down the line without getting too much penetration.</a:t>
            </a:r>
          </a:p>
        </p:txBody>
      </p:sp>
      <p:sp>
        <p:nvSpPr>
          <p:cNvPr id="26628" name="Line 4"/>
          <p:cNvSpPr>
            <a:spLocks noChangeShapeType="1"/>
          </p:cNvSpPr>
          <p:nvPr/>
        </p:nvSpPr>
        <p:spPr bwMode="auto">
          <a:xfrm>
            <a:off x="457200" y="1295400"/>
            <a:ext cx="7924800" cy="0"/>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solidFill>
                  <a:schemeClr val="bg1"/>
                </a:solidFill>
              </a:rPr>
              <a:t>Defending The Option Game</a:t>
            </a:r>
          </a:p>
        </p:txBody>
      </p:sp>
      <p:sp>
        <p:nvSpPr>
          <p:cNvPr id="47107" name="Rectangle 3"/>
          <p:cNvSpPr>
            <a:spLocks noGrp="1" noChangeArrowheads="1"/>
          </p:cNvSpPr>
          <p:nvPr>
            <p:ph type="body" idx="1"/>
          </p:nvPr>
        </p:nvSpPr>
        <p:spPr/>
        <p:txBody>
          <a:bodyPr/>
          <a:lstStyle/>
          <a:p>
            <a:pPr>
              <a:lnSpc>
                <a:spcPct val="90000"/>
              </a:lnSpc>
            </a:pPr>
            <a:r>
              <a:rPr lang="en-US">
                <a:solidFill>
                  <a:schemeClr val="bg1"/>
                </a:solidFill>
              </a:rPr>
              <a:t>Must have clear option assignments</a:t>
            </a:r>
          </a:p>
          <a:p>
            <a:pPr>
              <a:lnSpc>
                <a:spcPct val="90000"/>
              </a:lnSpc>
            </a:pPr>
            <a:r>
              <a:rPr lang="en-US">
                <a:solidFill>
                  <a:schemeClr val="bg1"/>
                </a:solidFill>
              </a:rPr>
              <a:t>Have a change-up on your assignments</a:t>
            </a:r>
          </a:p>
          <a:p>
            <a:pPr>
              <a:lnSpc>
                <a:spcPct val="90000"/>
              </a:lnSpc>
            </a:pPr>
            <a:r>
              <a:rPr lang="en-US">
                <a:solidFill>
                  <a:schemeClr val="bg1"/>
                </a:solidFill>
              </a:rPr>
              <a:t>Teach kids about different option plays</a:t>
            </a:r>
          </a:p>
          <a:p>
            <a:pPr>
              <a:lnSpc>
                <a:spcPct val="90000"/>
              </a:lnSpc>
            </a:pPr>
            <a:r>
              <a:rPr lang="en-US">
                <a:solidFill>
                  <a:schemeClr val="bg1"/>
                </a:solidFill>
              </a:rPr>
              <a:t>Must take away their best element</a:t>
            </a:r>
          </a:p>
          <a:p>
            <a:pPr>
              <a:lnSpc>
                <a:spcPct val="90000"/>
              </a:lnSpc>
            </a:pPr>
            <a:r>
              <a:rPr lang="en-US">
                <a:solidFill>
                  <a:schemeClr val="bg1"/>
                </a:solidFill>
              </a:rPr>
              <a:t>Remain Fundamentally Sound!</a:t>
            </a:r>
          </a:p>
          <a:p>
            <a:pPr>
              <a:lnSpc>
                <a:spcPct val="90000"/>
              </a:lnSpc>
            </a:pPr>
            <a:r>
              <a:rPr lang="en-US">
                <a:solidFill>
                  <a:schemeClr val="bg1"/>
                </a:solidFill>
              </a:rPr>
              <a:t>Alter the Mesh Point</a:t>
            </a:r>
          </a:p>
          <a:p>
            <a:pPr>
              <a:lnSpc>
                <a:spcPct val="90000"/>
              </a:lnSpc>
            </a:pPr>
            <a:r>
              <a:rPr lang="en-US">
                <a:solidFill>
                  <a:schemeClr val="bg1"/>
                </a:solidFill>
              </a:rPr>
              <a:t>Don’t try to emulate the option game</a:t>
            </a:r>
          </a:p>
          <a:p>
            <a:pPr>
              <a:lnSpc>
                <a:spcPct val="90000"/>
              </a:lnSpc>
            </a:pPr>
            <a:r>
              <a:rPr lang="en-US">
                <a:solidFill>
                  <a:schemeClr val="bg1"/>
                </a:solidFill>
              </a:rPr>
              <a:t>Teach kids to control the big play</a:t>
            </a:r>
          </a:p>
        </p:txBody>
      </p:sp>
      <p:sp>
        <p:nvSpPr>
          <p:cNvPr id="47108" name="Line 4"/>
          <p:cNvSpPr>
            <a:spLocks noChangeShapeType="1"/>
          </p:cNvSpPr>
          <p:nvPr/>
        </p:nvSpPr>
        <p:spPr bwMode="auto">
          <a:xfrm>
            <a:off x="457200" y="1295400"/>
            <a:ext cx="7924800" cy="0"/>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04800" y="274638"/>
            <a:ext cx="8382000" cy="1143000"/>
          </a:xfrm>
        </p:spPr>
        <p:txBody>
          <a:bodyPr/>
          <a:lstStyle/>
          <a:p>
            <a:r>
              <a:rPr lang="en-US" sz="3600">
                <a:solidFill>
                  <a:schemeClr val="bg1"/>
                </a:solidFill>
              </a:rPr>
              <a:t>Defending IS Veer</a:t>
            </a:r>
          </a:p>
        </p:txBody>
      </p:sp>
      <p:sp>
        <p:nvSpPr>
          <p:cNvPr id="49155" name="Rectangle 3"/>
          <p:cNvSpPr>
            <a:spLocks noChangeArrowheads="1"/>
          </p:cNvSpPr>
          <p:nvPr/>
        </p:nvSpPr>
        <p:spPr bwMode="auto">
          <a:xfrm>
            <a:off x="4419600" y="2514600"/>
            <a:ext cx="457200"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9156" name="Oval 4"/>
          <p:cNvSpPr>
            <a:spLocks noChangeArrowheads="1"/>
          </p:cNvSpPr>
          <p:nvPr/>
        </p:nvSpPr>
        <p:spPr bwMode="auto">
          <a:xfrm>
            <a:off x="49530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9157" name="Oval 5"/>
          <p:cNvSpPr>
            <a:spLocks noChangeArrowheads="1"/>
          </p:cNvSpPr>
          <p:nvPr/>
        </p:nvSpPr>
        <p:spPr bwMode="auto">
          <a:xfrm>
            <a:off x="54864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9158" name="Oval 6"/>
          <p:cNvSpPr>
            <a:spLocks noChangeArrowheads="1"/>
          </p:cNvSpPr>
          <p:nvPr/>
        </p:nvSpPr>
        <p:spPr bwMode="auto">
          <a:xfrm>
            <a:off x="38862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9159" name="Oval 7"/>
          <p:cNvSpPr>
            <a:spLocks noChangeArrowheads="1"/>
          </p:cNvSpPr>
          <p:nvPr/>
        </p:nvSpPr>
        <p:spPr bwMode="auto">
          <a:xfrm>
            <a:off x="3343275" y="2506663"/>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9160" name="Oval 8"/>
          <p:cNvSpPr>
            <a:spLocks noChangeArrowheads="1"/>
          </p:cNvSpPr>
          <p:nvPr/>
        </p:nvSpPr>
        <p:spPr bwMode="auto">
          <a:xfrm>
            <a:off x="28194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9161" name="Oval 9"/>
          <p:cNvSpPr>
            <a:spLocks noChangeArrowheads="1"/>
          </p:cNvSpPr>
          <p:nvPr/>
        </p:nvSpPr>
        <p:spPr bwMode="auto">
          <a:xfrm>
            <a:off x="1219200" y="2133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9162" name="Oval 10"/>
          <p:cNvSpPr>
            <a:spLocks noChangeArrowheads="1"/>
          </p:cNvSpPr>
          <p:nvPr/>
        </p:nvSpPr>
        <p:spPr bwMode="auto">
          <a:xfrm>
            <a:off x="8305800" y="2514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9163" name="Oval 11"/>
          <p:cNvSpPr>
            <a:spLocks noChangeArrowheads="1"/>
          </p:cNvSpPr>
          <p:nvPr/>
        </p:nvSpPr>
        <p:spPr bwMode="auto">
          <a:xfrm>
            <a:off x="4419600" y="20574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9164" name="Oval 12"/>
          <p:cNvSpPr>
            <a:spLocks noChangeArrowheads="1"/>
          </p:cNvSpPr>
          <p:nvPr/>
        </p:nvSpPr>
        <p:spPr bwMode="auto">
          <a:xfrm>
            <a:off x="4419600" y="16002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9165" name="Oval 13"/>
          <p:cNvSpPr>
            <a:spLocks noChangeArrowheads="1"/>
          </p:cNvSpPr>
          <p:nvPr/>
        </p:nvSpPr>
        <p:spPr bwMode="auto">
          <a:xfrm>
            <a:off x="4419600" y="11430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9166" name="Text Box 14"/>
          <p:cNvSpPr txBox="1">
            <a:spLocks noChangeArrowheads="1"/>
          </p:cNvSpPr>
          <p:nvPr/>
        </p:nvSpPr>
        <p:spPr bwMode="auto">
          <a:xfrm>
            <a:off x="3343275" y="2928938"/>
            <a:ext cx="4572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49167" name="Text Box 15"/>
          <p:cNvSpPr txBox="1">
            <a:spLocks noChangeArrowheads="1"/>
          </p:cNvSpPr>
          <p:nvPr/>
        </p:nvSpPr>
        <p:spPr bwMode="auto">
          <a:xfrm>
            <a:off x="4418013" y="2890838"/>
            <a:ext cx="4572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N</a:t>
            </a:r>
          </a:p>
        </p:txBody>
      </p:sp>
      <p:sp>
        <p:nvSpPr>
          <p:cNvPr id="49168" name="Text Box 16"/>
          <p:cNvSpPr txBox="1">
            <a:spLocks noChangeArrowheads="1"/>
          </p:cNvSpPr>
          <p:nvPr/>
        </p:nvSpPr>
        <p:spPr bwMode="auto">
          <a:xfrm>
            <a:off x="5486400" y="28956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49169" name="Text Box 17"/>
          <p:cNvSpPr txBox="1">
            <a:spLocks noChangeArrowheads="1"/>
          </p:cNvSpPr>
          <p:nvPr/>
        </p:nvSpPr>
        <p:spPr bwMode="auto">
          <a:xfrm>
            <a:off x="3113088" y="34671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L</a:t>
            </a:r>
          </a:p>
        </p:txBody>
      </p:sp>
      <p:sp>
        <p:nvSpPr>
          <p:cNvPr id="49170" name="Text Box 18"/>
          <p:cNvSpPr txBox="1">
            <a:spLocks noChangeArrowheads="1"/>
          </p:cNvSpPr>
          <p:nvPr/>
        </p:nvSpPr>
        <p:spPr bwMode="auto">
          <a:xfrm>
            <a:off x="4418013" y="35052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M</a:t>
            </a:r>
          </a:p>
        </p:txBody>
      </p:sp>
      <p:sp>
        <p:nvSpPr>
          <p:cNvPr id="49171" name="Text Box 19"/>
          <p:cNvSpPr txBox="1">
            <a:spLocks noChangeArrowheads="1"/>
          </p:cNvSpPr>
          <p:nvPr/>
        </p:nvSpPr>
        <p:spPr bwMode="auto">
          <a:xfrm>
            <a:off x="5494338" y="34671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R</a:t>
            </a:r>
          </a:p>
        </p:txBody>
      </p:sp>
      <p:sp>
        <p:nvSpPr>
          <p:cNvPr id="49172" name="Text Box 20"/>
          <p:cNvSpPr txBox="1">
            <a:spLocks noChangeArrowheads="1"/>
          </p:cNvSpPr>
          <p:nvPr/>
        </p:nvSpPr>
        <p:spPr bwMode="auto">
          <a:xfrm>
            <a:off x="1192213" y="3775075"/>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49173" name="Text Box 21"/>
          <p:cNvSpPr txBox="1">
            <a:spLocks noChangeArrowheads="1"/>
          </p:cNvSpPr>
          <p:nvPr/>
        </p:nvSpPr>
        <p:spPr bwMode="auto">
          <a:xfrm>
            <a:off x="2114550" y="34671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a:t>
            </a:r>
          </a:p>
        </p:txBody>
      </p:sp>
      <p:sp>
        <p:nvSpPr>
          <p:cNvPr id="49174" name="Text Box 22"/>
          <p:cNvSpPr txBox="1">
            <a:spLocks noChangeArrowheads="1"/>
          </p:cNvSpPr>
          <p:nvPr/>
        </p:nvSpPr>
        <p:spPr bwMode="auto">
          <a:xfrm>
            <a:off x="6415088" y="35052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H</a:t>
            </a:r>
          </a:p>
        </p:txBody>
      </p:sp>
      <p:sp>
        <p:nvSpPr>
          <p:cNvPr id="49175" name="Text Box 23"/>
          <p:cNvSpPr txBox="1">
            <a:spLocks noChangeArrowheads="1"/>
          </p:cNvSpPr>
          <p:nvPr/>
        </p:nvSpPr>
        <p:spPr bwMode="auto">
          <a:xfrm>
            <a:off x="8229600" y="38100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49176" name="Text Box 24"/>
          <p:cNvSpPr txBox="1">
            <a:spLocks noChangeArrowheads="1"/>
          </p:cNvSpPr>
          <p:nvPr/>
        </p:nvSpPr>
        <p:spPr bwMode="auto">
          <a:xfrm>
            <a:off x="3881438" y="4503738"/>
            <a:ext cx="3810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F</a:t>
            </a:r>
          </a:p>
        </p:txBody>
      </p:sp>
      <p:sp>
        <p:nvSpPr>
          <p:cNvPr id="49181" name="Line 29"/>
          <p:cNvSpPr>
            <a:spLocks noChangeShapeType="1"/>
          </p:cNvSpPr>
          <p:nvPr/>
        </p:nvSpPr>
        <p:spPr bwMode="auto">
          <a:xfrm>
            <a:off x="4038600" y="2514600"/>
            <a:ext cx="0" cy="381000"/>
          </a:xfrm>
          <a:prstGeom prst="line">
            <a:avLst/>
          </a:prstGeom>
          <a:noFill/>
          <a:ln w="9525">
            <a:solidFill>
              <a:schemeClr val="tx1"/>
            </a:solidFill>
            <a:round/>
            <a:headEnd/>
            <a:tailEnd/>
          </a:ln>
          <a:effectLst/>
        </p:spPr>
        <p:txBody>
          <a:bodyPr/>
          <a:lstStyle/>
          <a:p>
            <a:endParaRPr lang="en-US"/>
          </a:p>
        </p:txBody>
      </p:sp>
      <p:sp>
        <p:nvSpPr>
          <p:cNvPr id="49182" name="Line 30"/>
          <p:cNvSpPr>
            <a:spLocks noChangeShapeType="1"/>
          </p:cNvSpPr>
          <p:nvPr/>
        </p:nvSpPr>
        <p:spPr bwMode="auto">
          <a:xfrm>
            <a:off x="4648200" y="2506663"/>
            <a:ext cx="0" cy="381000"/>
          </a:xfrm>
          <a:prstGeom prst="line">
            <a:avLst/>
          </a:prstGeom>
          <a:noFill/>
          <a:ln w="9525">
            <a:solidFill>
              <a:schemeClr val="tx1"/>
            </a:solidFill>
            <a:round/>
            <a:headEnd/>
            <a:tailEnd/>
          </a:ln>
          <a:effectLst/>
        </p:spPr>
        <p:txBody>
          <a:bodyPr/>
          <a:lstStyle/>
          <a:p>
            <a:endParaRPr lang="en-US"/>
          </a:p>
        </p:txBody>
      </p:sp>
      <p:sp>
        <p:nvSpPr>
          <p:cNvPr id="49183" name="Line 31"/>
          <p:cNvSpPr>
            <a:spLocks noChangeShapeType="1"/>
          </p:cNvSpPr>
          <p:nvPr/>
        </p:nvSpPr>
        <p:spPr bwMode="auto">
          <a:xfrm>
            <a:off x="5715000" y="2514600"/>
            <a:ext cx="0" cy="381000"/>
          </a:xfrm>
          <a:prstGeom prst="line">
            <a:avLst/>
          </a:prstGeom>
          <a:noFill/>
          <a:ln w="9525">
            <a:solidFill>
              <a:schemeClr val="tx1"/>
            </a:solidFill>
            <a:round/>
            <a:headEnd/>
            <a:tailEnd/>
          </a:ln>
          <a:effectLst/>
        </p:spPr>
        <p:txBody>
          <a:bodyPr/>
          <a:lstStyle/>
          <a:p>
            <a:endParaRPr lang="en-US"/>
          </a:p>
        </p:txBody>
      </p:sp>
      <p:sp>
        <p:nvSpPr>
          <p:cNvPr id="49184" name="Line 32"/>
          <p:cNvSpPr>
            <a:spLocks noChangeShapeType="1"/>
          </p:cNvSpPr>
          <p:nvPr/>
        </p:nvSpPr>
        <p:spPr bwMode="auto">
          <a:xfrm>
            <a:off x="3573463" y="2506663"/>
            <a:ext cx="0" cy="381000"/>
          </a:xfrm>
          <a:prstGeom prst="line">
            <a:avLst/>
          </a:prstGeom>
          <a:noFill/>
          <a:ln w="9525">
            <a:solidFill>
              <a:schemeClr val="tx1"/>
            </a:solidFill>
            <a:round/>
            <a:headEnd/>
            <a:tailEnd/>
          </a:ln>
          <a:effectLst/>
        </p:spPr>
        <p:txBody>
          <a:bodyPr/>
          <a:lstStyle/>
          <a:p>
            <a:endParaRPr lang="en-US"/>
          </a:p>
        </p:txBody>
      </p:sp>
      <p:sp>
        <p:nvSpPr>
          <p:cNvPr id="49185" name="Line 33"/>
          <p:cNvSpPr>
            <a:spLocks noChangeShapeType="1"/>
          </p:cNvSpPr>
          <p:nvPr/>
        </p:nvSpPr>
        <p:spPr bwMode="auto">
          <a:xfrm flipV="1">
            <a:off x="4648200" y="2392363"/>
            <a:ext cx="153988" cy="614362"/>
          </a:xfrm>
          <a:prstGeom prst="line">
            <a:avLst/>
          </a:prstGeom>
          <a:noFill/>
          <a:ln w="9525">
            <a:solidFill>
              <a:schemeClr val="bg1"/>
            </a:solidFill>
            <a:round/>
            <a:headEnd/>
            <a:tailEnd type="triangle" w="med" len="med"/>
          </a:ln>
          <a:effectLst/>
        </p:spPr>
        <p:txBody>
          <a:bodyPr/>
          <a:lstStyle/>
          <a:p>
            <a:endParaRPr lang="en-US"/>
          </a:p>
        </p:txBody>
      </p:sp>
      <p:sp>
        <p:nvSpPr>
          <p:cNvPr id="49186" name="Line 34"/>
          <p:cNvSpPr>
            <a:spLocks noChangeShapeType="1"/>
          </p:cNvSpPr>
          <p:nvPr/>
        </p:nvSpPr>
        <p:spPr bwMode="auto">
          <a:xfrm flipH="1" flipV="1">
            <a:off x="3497263" y="2468563"/>
            <a:ext cx="38100" cy="574675"/>
          </a:xfrm>
          <a:prstGeom prst="line">
            <a:avLst/>
          </a:prstGeom>
          <a:noFill/>
          <a:ln w="9525">
            <a:solidFill>
              <a:schemeClr val="bg1"/>
            </a:solidFill>
            <a:round/>
            <a:headEnd/>
            <a:tailEnd type="triangle" w="med" len="med"/>
          </a:ln>
          <a:effectLst/>
        </p:spPr>
        <p:txBody>
          <a:bodyPr/>
          <a:lstStyle/>
          <a:p>
            <a:endParaRPr lang="en-US"/>
          </a:p>
        </p:txBody>
      </p:sp>
      <p:sp>
        <p:nvSpPr>
          <p:cNvPr id="49189" name="Line 37"/>
          <p:cNvSpPr>
            <a:spLocks noChangeShapeType="1"/>
          </p:cNvSpPr>
          <p:nvPr/>
        </p:nvSpPr>
        <p:spPr bwMode="auto">
          <a:xfrm flipV="1">
            <a:off x="5762625" y="2314575"/>
            <a:ext cx="0" cy="692150"/>
          </a:xfrm>
          <a:prstGeom prst="line">
            <a:avLst/>
          </a:prstGeom>
          <a:noFill/>
          <a:ln w="9525">
            <a:solidFill>
              <a:schemeClr val="bg1"/>
            </a:solidFill>
            <a:round/>
            <a:headEnd/>
            <a:tailEnd type="triangle" w="med" len="med"/>
          </a:ln>
          <a:effectLst/>
        </p:spPr>
        <p:txBody>
          <a:bodyPr/>
          <a:lstStyle/>
          <a:p>
            <a:endParaRPr lang="en-US"/>
          </a:p>
        </p:txBody>
      </p:sp>
      <p:sp>
        <p:nvSpPr>
          <p:cNvPr id="49191" name="Line 39"/>
          <p:cNvSpPr>
            <a:spLocks noChangeShapeType="1"/>
          </p:cNvSpPr>
          <p:nvPr/>
        </p:nvSpPr>
        <p:spPr bwMode="auto">
          <a:xfrm flipH="1" flipV="1">
            <a:off x="6376988" y="1700213"/>
            <a:ext cx="252412" cy="1957387"/>
          </a:xfrm>
          <a:prstGeom prst="line">
            <a:avLst/>
          </a:prstGeom>
          <a:noFill/>
          <a:ln w="9525">
            <a:solidFill>
              <a:schemeClr val="bg1"/>
            </a:solidFill>
            <a:round/>
            <a:headEnd/>
            <a:tailEnd type="triangle" w="med" len="med"/>
          </a:ln>
          <a:effectLst/>
        </p:spPr>
        <p:txBody>
          <a:bodyPr/>
          <a:lstStyle/>
          <a:p>
            <a:endParaRPr lang="en-US"/>
          </a:p>
        </p:txBody>
      </p:sp>
      <p:sp>
        <p:nvSpPr>
          <p:cNvPr id="49194" name="Line 42"/>
          <p:cNvSpPr>
            <a:spLocks noChangeShapeType="1"/>
          </p:cNvSpPr>
          <p:nvPr/>
        </p:nvSpPr>
        <p:spPr bwMode="auto">
          <a:xfrm flipV="1">
            <a:off x="2306638" y="2968625"/>
            <a:ext cx="114300" cy="614363"/>
          </a:xfrm>
          <a:prstGeom prst="line">
            <a:avLst/>
          </a:prstGeom>
          <a:noFill/>
          <a:ln w="9525">
            <a:solidFill>
              <a:schemeClr val="bg1"/>
            </a:solidFill>
            <a:round/>
            <a:headEnd/>
            <a:tailEnd/>
          </a:ln>
          <a:effectLst/>
        </p:spPr>
        <p:txBody>
          <a:bodyPr/>
          <a:lstStyle/>
          <a:p>
            <a:endParaRPr lang="en-US"/>
          </a:p>
        </p:txBody>
      </p:sp>
      <p:sp>
        <p:nvSpPr>
          <p:cNvPr id="49195" name="Line 43"/>
          <p:cNvSpPr>
            <a:spLocks noChangeShapeType="1"/>
          </p:cNvSpPr>
          <p:nvPr/>
        </p:nvSpPr>
        <p:spPr bwMode="auto">
          <a:xfrm>
            <a:off x="4802188" y="1816100"/>
            <a:ext cx="652462" cy="806450"/>
          </a:xfrm>
          <a:prstGeom prst="line">
            <a:avLst/>
          </a:prstGeom>
          <a:noFill/>
          <a:ln w="9525">
            <a:solidFill>
              <a:schemeClr val="tx1"/>
            </a:solidFill>
            <a:round/>
            <a:headEnd/>
            <a:tailEnd type="triangle" w="med" len="med"/>
          </a:ln>
          <a:effectLst/>
        </p:spPr>
        <p:txBody>
          <a:bodyPr/>
          <a:lstStyle/>
          <a:p>
            <a:endParaRPr lang="en-US"/>
          </a:p>
        </p:txBody>
      </p:sp>
      <p:sp>
        <p:nvSpPr>
          <p:cNvPr id="49196" name="Line 44"/>
          <p:cNvSpPr>
            <a:spLocks noChangeShapeType="1"/>
          </p:cNvSpPr>
          <p:nvPr/>
        </p:nvSpPr>
        <p:spPr bwMode="auto">
          <a:xfrm flipH="1" flipV="1">
            <a:off x="5532438" y="3006725"/>
            <a:ext cx="114300" cy="614363"/>
          </a:xfrm>
          <a:prstGeom prst="line">
            <a:avLst/>
          </a:prstGeom>
          <a:noFill/>
          <a:ln w="19050">
            <a:solidFill>
              <a:schemeClr val="bg1"/>
            </a:solidFill>
            <a:round/>
            <a:headEnd/>
            <a:tailEnd/>
          </a:ln>
          <a:effectLst/>
        </p:spPr>
        <p:txBody>
          <a:bodyPr/>
          <a:lstStyle/>
          <a:p>
            <a:endParaRPr lang="en-US"/>
          </a:p>
        </p:txBody>
      </p:sp>
      <p:sp>
        <p:nvSpPr>
          <p:cNvPr id="49197" name="Line 45"/>
          <p:cNvSpPr>
            <a:spLocks noChangeShapeType="1"/>
          </p:cNvSpPr>
          <p:nvPr/>
        </p:nvSpPr>
        <p:spPr bwMode="auto">
          <a:xfrm>
            <a:off x="5416550" y="3006725"/>
            <a:ext cx="192088" cy="0"/>
          </a:xfrm>
          <a:prstGeom prst="line">
            <a:avLst/>
          </a:prstGeom>
          <a:noFill/>
          <a:ln w="19050">
            <a:solidFill>
              <a:schemeClr val="bg1"/>
            </a:solidFill>
            <a:round/>
            <a:headEnd/>
            <a:tailEnd/>
          </a:ln>
          <a:effectLst/>
        </p:spPr>
        <p:txBody>
          <a:bodyPr/>
          <a:lstStyle/>
          <a:p>
            <a:endParaRPr lang="en-US"/>
          </a:p>
        </p:txBody>
      </p:sp>
      <p:sp>
        <p:nvSpPr>
          <p:cNvPr id="49198" name="Line 46"/>
          <p:cNvSpPr>
            <a:spLocks noChangeShapeType="1"/>
          </p:cNvSpPr>
          <p:nvPr/>
        </p:nvSpPr>
        <p:spPr bwMode="auto">
          <a:xfrm flipH="1" flipV="1">
            <a:off x="4456113" y="3352800"/>
            <a:ext cx="153987" cy="344488"/>
          </a:xfrm>
          <a:prstGeom prst="line">
            <a:avLst/>
          </a:prstGeom>
          <a:noFill/>
          <a:ln w="9525">
            <a:solidFill>
              <a:schemeClr val="bg1"/>
            </a:solidFill>
            <a:round/>
            <a:headEnd/>
            <a:tailEnd/>
          </a:ln>
          <a:effectLst/>
        </p:spPr>
        <p:txBody>
          <a:bodyPr/>
          <a:lstStyle/>
          <a:p>
            <a:endParaRPr lang="en-US"/>
          </a:p>
        </p:txBody>
      </p:sp>
      <p:sp>
        <p:nvSpPr>
          <p:cNvPr id="49199" name="Line 47"/>
          <p:cNvSpPr>
            <a:spLocks noChangeShapeType="1"/>
          </p:cNvSpPr>
          <p:nvPr/>
        </p:nvSpPr>
        <p:spPr bwMode="auto">
          <a:xfrm flipV="1">
            <a:off x="4456113" y="3236913"/>
            <a:ext cx="500062" cy="115887"/>
          </a:xfrm>
          <a:prstGeom prst="line">
            <a:avLst/>
          </a:prstGeom>
          <a:noFill/>
          <a:ln w="9525">
            <a:solidFill>
              <a:schemeClr val="bg1"/>
            </a:solidFill>
            <a:round/>
            <a:headEnd/>
            <a:tailEnd/>
          </a:ln>
          <a:effectLst/>
        </p:spPr>
        <p:txBody>
          <a:bodyPr/>
          <a:lstStyle/>
          <a:p>
            <a:endParaRPr lang="en-US"/>
          </a:p>
        </p:txBody>
      </p:sp>
      <p:sp>
        <p:nvSpPr>
          <p:cNvPr id="49200" name="Line 48"/>
          <p:cNvSpPr>
            <a:spLocks noChangeShapeType="1"/>
          </p:cNvSpPr>
          <p:nvPr/>
        </p:nvSpPr>
        <p:spPr bwMode="auto">
          <a:xfrm flipV="1">
            <a:off x="3343275" y="3160713"/>
            <a:ext cx="422275" cy="498475"/>
          </a:xfrm>
          <a:prstGeom prst="line">
            <a:avLst/>
          </a:prstGeom>
          <a:noFill/>
          <a:ln w="9525">
            <a:solidFill>
              <a:schemeClr val="bg1"/>
            </a:solidFill>
            <a:round/>
            <a:headEnd/>
            <a:tailEnd/>
          </a:ln>
          <a:effectLst/>
        </p:spPr>
        <p:txBody>
          <a:bodyPr/>
          <a:lstStyle/>
          <a:p>
            <a:endParaRPr lang="en-US"/>
          </a:p>
        </p:txBody>
      </p:sp>
      <p:sp>
        <p:nvSpPr>
          <p:cNvPr id="49201" name="Line 49"/>
          <p:cNvSpPr>
            <a:spLocks noChangeShapeType="1"/>
          </p:cNvSpPr>
          <p:nvPr/>
        </p:nvSpPr>
        <p:spPr bwMode="auto">
          <a:xfrm flipV="1">
            <a:off x="4802188" y="2046288"/>
            <a:ext cx="422275" cy="192087"/>
          </a:xfrm>
          <a:prstGeom prst="line">
            <a:avLst/>
          </a:prstGeom>
          <a:noFill/>
          <a:ln w="9525">
            <a:solidFill>
              <a:schemeClr val="tx1"/>
            </a:solidFill>
            <a:round/>
            <a:headEnd/>
            <a:tailEnd/>
          </a:ln>
          <a:effectLst/>
        </p:spPr>
        <p:txBody>
          <a:bodyPr/>
          <a:lstStyle/>
          <a:p>
            <a:endParaRPr lang="en-US"/>
          </a:p>
        </p:txBody>
      </p:sp>
      <p:sp>
        <p:nvSpPr>
          <p:cNvPr id="49202" name="Line 50"/>
          <p:cNvSpPr>
            <a:spLocks noChangeShapeType="1"/>
          </p:cNvSpPr>
          <p:nvPr/>
        </p:nvSpPr>
        <p:spPr bwMode="auto">
          <a:xfrm>
            <a:off x="5224463" y="2046288"/>
            <a:ext cx="538162" cy="268287"/>
          </a:xfrm>
          <a:prstGeom prst="line">
            <a:avLst/>
          </a:prstGeom>
          <a:noFill/>
          <a:ln w="9525">
            <a:solidFill>
              <a:schemeClr val="tx1"/>
            </a:solidFill>
            <a:round/>
            <a:headEnd/>
            <a:tailEnd/>
          </a:ln>
          <a:effectLst/>
        </p:spPr>
        <p:txBody>
          <a:bodyPr/>
          <a:lstStyle/>
          <a:p>
            <a:endParaRPr lang="en-US"/>
          </a:p>
        </p:txBody>
      </p:sp>
      <p:sp>
        <p:nvSpPr>
          <p:cNvPr id="49203" name="Line 51"/>
          <p:cNvSpPr>
            <a:spLocks noChangeShapeType="1"/>
          </p:cNvSpPr>
          <p:nvPr/>
        </p:nvSpPr>
        <p:spPr bwMode="auto">
          <a:xfrm>
            <a:off x="4802188" y="1277938"/>
            <a:ext cx="806450" cy="0"/>
          </a:xfrm>
          <a:prstGeom prst="line">
            <a:avLst/>
          </a:prstGeom>
          <a:noFill/>
          <a:ln w="9525">
            <a:solidFill>
              <a:schemeClr val="tx1"/>
            </a:solidFill>
            <a:round/>
            <a:headEnd/>
            <a:tailEnd/>
          </a:ln>
          <a:effectLst/>
        </p:spPr>
        <p:txBody>
          <a:bodyPr/>
          <a:lstStyle/>
          <a:p>
            <a:endParaRPr lang="en-US"/>
          </a:p>
        </p:txBody>
      </p:sp>
      <p:sp>
        <p:nvSpPr>
          <p:cNvPr id="49204" name="Line 52"/>
          <p:cNvSpPr>
            <a:spLocks noChangeShapeType="1"/>
          </p:cNvSpPr>
          <p:nvPr/>
        </p:nvSpPr>
        <p:spPr bwMode="auto">
          <a:xfrm>
            <a:off x="5608638" y="1277938"/>
            <a:ext cx="806450" cy="461962"/>
          </a:xfrm>
          <a:prstGeom prst="line">
            <a:avLst/>
          </a:prstGeom>
          <a:noFill/>
          <a:ln w="9525">
            <a:solidFill>
              <a:schemeClr val="tx1"/>
            </a:solidFill>
            <a:round/>
            <a:headEnd/>
            <a:tailEnd type="triangle" w="med" len="med"/>
          </a:ln>
          <a:effectLst/>
        </p:spPr>
        <p:txBody>
          <a:bodyPr/>
          <a:lstStyle/>
          <a:p>
            <a:endParaRPr lang="en-US"/>
          </a:p>
        </p:txBody>
      </p:sp>
      <p:sp>
        <p:nvSpPr>
          <p:cNvPr id="49205" name="Text Box 53"/>
          <p:cNvSpPr txBox="1">
            <a:spLocks noChangeArrowheads="1"/>
          </p:cNvSpPr>
          <p:nvPr/>
        </p:nvSpPr>
        <p:spPr bwMode="auto">
          <a:xfrm>
            <a:off x="808038" y="4965700"/>
            <a:ext cx="7912100" cy="1200150"/>
          </a:xfrm>
          <a:prstGeom prst="rect">
            <a:avLst/>
          </a:prstGeom>
          <a:solidFill>
            <a:schemeClr val="bg1"/>
          </a:solidFill>
          <a:ln w="9525">
            <a:solidFill>
              <a:schemeClr val="tx1"/>
            </a:solidFill>
            <a:miter lim="800000"/>
            <a:headEnd/>
            <a:tailEnd/>
          </a:ln>
          <a:effectLst/>
        </p:spPr>
        <p:txBody>
          <a:bodyPr>
            <a:spAutoFit/>
          </a:bodyPr>
          <a:lstStyle/>
          <a:p>
            <a:pPr>
              <a:buFont typeface="Wingdings" pitchFamily="2" charset="2"/>
              <a:buChar char="Ø"/>
            </a:pPr>
            <a:r>
              <a:rPr lang="en-US">
                <a:solidFill>
                  <a:schemeClr val="tx2"/>
                </a:solidFill>
              </a:rPr>
              <a:t>A and B gap players play dive</a:t>
            </a:r>
          </a:p>
          <a:p>
            <a:pPr>
              <a:buFont typeface="Wingdings" pitchFamily="2" charset="2"/>
              <a:buChar char="Ø"/>
            </a:pPr>
            <a:r>
              <a:rPr lang="en-US">
                <a:solidFill>
                  <a:schemeClr val="tx2"/>
                </a:solidFill>
              </a:rPr>
              <a:t>C Gap player has QB</a:t>
            </a:r>
          </a:p>
          <a:p>
            <a:pPr>
              <a:buFont typeface="Wingdings" pitchFamily="2" charset="2"/>
              <a:buChar char="Ø"/>
            </a:pPr>
            <a:r>
              <a:rPr lang="en-US">
                <a:solidFill>
                  <a:schemeClr val="tx2"/>
                </a:solidFill>
              </a:rPr>
              <a:t>D Gap player has pitch</a:t>
            </a:r>
          </a:p>
          <a:p>
            <a:pPr>
              <a:buFont typeface="Wingdings" pitchFamily="2" charset="2"/>
              <a:buChar char="Ø"/>
            </a:pPr>
            <a:r>
              <a:rPr lang="en-US">
                <a:solidFill>
                  <a:schemeClr val="tx2"/>
                </a:solidFill>
              </a:rPr>
              <a:t>Alley player has QB to pitch</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304800" y="274638"/>
            <a:ext cx="8382000" cy="1143000"/>
          </a:xfrm>
        </p:spPr>
        <p:txBody>
          <a:bodyPr/>
          <a:lstStyle/>
          <a:p>
            <a:r>
              <a:rPr lang="en-US" sz="3600">
                <a:solidFill>
                  <a:schemeClr val="bg1"/>
                </a:solidFill>
              </a:rPr>
              <a:t>Defending IS Veer (Lilly Call)</a:t>
            </a:r>
          </a:p>
        </p:txBody>
      </p:sp>
      <p:sp>
        <p:nvSpPr>
          <p:cNvPr id="89091" name="Rectangle 3"/>
          <p:cNvSpPr>
            <a:spLocks noChangeArrowheads="1"/>
          </p:cNvSpPr>
          <p:nvPr/>
        </p:nvSpPr>
        <p:spPr bwMode="auto">
          <a:xfrm>
            <a:off x="4419600" y="2514600"/>
            <a:ext cx="457200"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9092" name="Oval 4"/>
          <p:cNvSpPr>
            <a:spLocks noChangeArrowheads="1"/>
          </p:cNvSpPr>
          <p:nvPr/>
        </p:nvSpPr>
        <p:spPr bwMode="auto">
          <a:xfrm>
            <a:off x="49530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9093" name="Oval 5"/>
          <p:cNvSpPr>
            <a:spLocks noChangeArrowheads="1"/>
          </p:cNvSpPr>
          <p:nvPr/>
        </p:nvSpPr>
        <p:spPr bwMode="auto">
          <a:xfrm>
            <a:off x="54864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9094" name="Oval 6"/>
          <p:cNvSpPr>
            <a:spLocks noChangeArrowheads="1"/>
          </p:cNvSpPr>
          <p:nvPr/>
        </p:nvSpPr>
        <p:spPr bwMode="auto">
          <a:xfrm>
            <a:off x="38862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9095" name="Oval 7"/>
          <p:cNvSpPr>
            <a:spLocks noChangeArrowheads="1"/>
          </p:cNvSpPr>
          <p:nvPr/>
        </p:nvSpPr>
        <p:spPr bwMode="auto">
          <a:xfrm>
            <a:off x="3343275" y="2506663"/>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9096" name="Oval 8"/>
          <p:cNvSpPr>
            <a:spLocks noChangeArrowheads="1"/>
          </p:cNvSpPr>
          <p:nvPr/>
        </p:nvSpPr>
        <p:spPr bwMode="auto">
          <a:xfrm>
            <a:off x="28194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9097" name="Oval 9"/>
          <p:cNvSpPr>
            <a:spLocks noChangeArrowheads="1"/>
          </p:cNvSpPr>
          <p:nvPr/>
        </p:nvSpPr>
        <p:spPr bwMode="auto">
          <a:xfrm>
            <a:off x="1219200" y="2133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9098" name="Oval 10"/>
          <p:cNvSpPr>
            <a:spLocks noChangeArrowheads="1"/>
          </p:cNvSpPr>
          <p:nvPr/>
        </p:nvSpPr>
        <p:spPr bwMode="auto">
          <a:xfrm>
            <a:off x="8305800" y="2514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9099" name="Oval 11"/>
          <p:cNvSpPr>
            <a:spLocks noChangeArrowheads="1"/>
          </p:cNvSpPr>
          <p:nvPr/>
        </p:nvSpPr>
        <p:spPr bwMode="auto">
          <a:xfrm>
            <a:off x="4419600" y="20574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9100" name="Oval 12"/>
          <p:cNvSpPr>
            <a:spLocks noChangeArrowheads="1"/>
          </p:cNvSpPr>
          <p:nvPr/>
        </p:nvSpPr>
        <p:spPr bwMode="auto">
          <a:xfrm>
            <a:off x="4419600" y="16002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9101" name="Oval 13"/>
          <p:cNvSpPr>
            <a:spLocks noChangeArrowheads="1"/>
          </p:cNvSpPr>
          <p:nvPr/>
        </p:nvSpPr>
        <p:spPr bwMode="auto">
          <a:xfrm>
            <a:off x="4419600" y="11430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9102" name="Text Box 14"/>
          <p:cNvSpPr txBox="1">
            <a:spLocks noChangeArrowheads="1"/>
          </p:cNvSpPr>
          <p:nvPr/>
        </p:nvSpPr>
        <p:spPr bwMode="auto">
          <a:xfrm>
            <a:off x="3343275" y="2928938"/>
            <a:ext cx="4572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89103" name="Text Box 15"/>
          <p:cNvSpPr txBox="1">
            <a:spLocks noChangeArrowheads="1"/>
          </p:cNvSpPr>
          <p:nvPr/>
        </p:nvSpPr>
        <p:spPr bwMode="auto">
          <a:xfrm>
            <a:off x="4418013" y="2890838"/>
            <a:ext cx="4572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N</a:t>
            </a:r>
          </a:p>
        </p:txBody>
      </p:sp>
      <p:sp>
        <p:nvSpPr>
          <p:cNvPr id="89104" name="Text Box 16"/>
          <p:cNvSpPr txBox="1">
            <a:spLocks noChangeArrowheads="1"/>
          </p:cNvSpPr>
          <p:nvPr/>
        </p:nvSpPr>
        <p:spPr bwMode="auto">
          <a:xfrm>
            <a:off x="5486400" y="28956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89105" name="Text Box 17"/>
          <p:cNvSpPr txBox="1">
            <a:spLocks noChangeArrowheads="1"/>
          </p:cNvSpPr>
          <p:nvPr/>
        </p:nvSpPr>
        <p:spPr bwMode="auto">
          <a:xfrm>
            <a:off x="3113088" y="34671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L</a:t>
            </a:r>
          </a:p>
        </p:txBody>
      </p:sp>
      <p:sp>
        <p:nvSpPr>
          <p:cNvPr id="89106" name="Text Box 18"/>
          <p:cNvSpPr txBox="1">
            <a:spLocks noChangeArrowheads="1"/>
          </p:cNvSpPr>
          <p:nvPr/>
        </p:nvSpPr>
        <p:spPr bwMode="auto">
          <a:xfrm>
            <a:off x="4418013" y="35052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M</a:t>
            </a:r>
          </a:p>
        </p:txBody>
      </p:sp>
      <p:sp>
        <p:nvSpPr>
          <p:cNvPr id="89107" name="Text Box 19"/>
          <p:cNvSpPr txBox="1">
            <a:spLocks noChangeArrowheads="1"/>
          </p:cNvSpPr>
          <p:nvPr/>
        </p:nvSpPr>
        <p:spPr bwMode="auto">
          <a:xfrm>
            <a:off x="5494338" y="34671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R</a:t>
            </a:r>
          </a:p>
        </p:txBody>
      </p:sp>
      <p:sp>
        <p:nvSpPr>
          <p:cNvPr id="89108" name="Text Box 20"/>
          <p:cNvSpPr txBox="1">
            <a:spLocks noChangeArrowheads="1"/>
          </p:cNvSpPr>
          <p:nvPr/>
        </p:nvSpPr>
        <p:spPr bwMode="auto">
          <a:xfrm>
            <a:off x="1192213" y="3775075"/>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89109" name="Text Box 21"/>
          <p:cNvSpPr txBox="1">
            <a:spLocks noChangeArrowheads="1"/>
          </p:cNvSpPr>
          <p:nvPr/>
        </p:nvSpPr>
        <p:spPr bwMode="auto">
          <a:xfrm>
            <a:off x="2114550" y="34671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a:t>
            </a:r>
          </a:p>
        </p:txBody>
      </p:sp>
      <p:sp>
        <p:nvSpPr>
          <p:cNvPr id="89110" name="Text Box 22"/>
          <p:cNvSpPr txBox="1">
            <a:spLocks noChangeArrowheads="1"/>
          </p:cNvSpPr>
          <p:nvPr/>
        </p:nvSpPr>
        <p:spPr bwMode="auto">
          <a:xfrm>
            <a:off x="6415088" y="35052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H</a:t>
            </a:r>
          </a:p>
        </p:txBody>
      </p:sp>
      <p:sp>
        <p:nvSpPr>
          <p:cNvPr id="89111" name="Text Box 23"/>
          <p:cNvSpPr txBox="1">
            <a:spLocks noChangeArrowheads="1"/>
          </p:cNvSpPr>
          <p:nvPr/>
        </p:nvSpPr>
        <p:spPr bwMode="auto">
          <a:xfrm>
            <a:off x="8229600" y="38100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89112" name="Text Box 24"/>
          <p:cNvSpPr txBox="1">
            <a:spLocks noChangeArrowheads="1"/>
          </p:cNvSpPr>
          <p:nvPr/>
        </p:nvSpPr>
        <p:spPr bwMode="auto">
          <a:xfrm>
            <a:off x="3881438" y="4503738"/>
            <a:ext cx="3810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F</a:t>
            </a:r>
          </a:p>
        </p:txBody>
      </p:sp>
      <p:sp>
        <p:nvSpPr>
          <p:cNvPr id="89113" name="Line 25"/>
          <p:cNvSpPr>
            <a:spLocks noChangeShapeType="1"/>
          </p:cNvSpPr>
          <p:nvPr/>
        </p:nvSpPr>
        <p:spPr bwMode="auto">
          <a:xfrm>
            <a:off x="4038600" y="2514600"/>
            <a:ext cx="0" cy="381000"/>
          </a:xfrm>
          <a:prstGeom prst="line">
            <a:avLst/>
          </a:prstGeom>
          <a:noFill/>
          <a:ln w="9525">
            <a:solidFill>
              <a:schemeClr val="tx1"/>
            </a:solidFill>
            <a:round/>
            <a:headEnd/>
            <a:tailEnd/>
          </a:ln>
          <a:effectLst/>
        </p:spPr>
        <p:txBody>
          <a:bodyPr/>
          <a:lstStyle/>
          <a:p>
            <a:endParaRPr lang="en-US"/>
          </a:p>
        </p:txBody>
      </p:sp>
      <p:sp>
        <p:nvSpPr>
          <p:cNvPr id="89114" name="Line 26"/>
          <p:cNvSpPr>
            <a:spLocks noChangeShapeType="1"/>
          </p:cNvSpPr>
          <p:nvPr/>
        </p:nvSpPr>
        <p:spPr bwMode="auto">
          <a:xfrm>
            <a:off x="4648200" y="2506663"/>
            <a:ext cx="0" cy="381000"/>
          </a:xfrm>
          <a:prstGeom prst="line">
            <a:avLst/>
          </a:prstGeom>
          <a:noFill/>
          <a:ln w="9525">
            <a:solidFill>
              <a:schemeClr val="tx1"/>
            </a:solidFill>
            <a:round/>
            <a:headEnd/>
            <a:tailEnd/>
          </a:ln>
          <a:effectLst/>
        </p:spPr>
        <p:txBody>
          <a:bodyPr/>
          <a:lstStyle/>
          <a:p>
            <a:endParaRPr lang="en-US"/>
          </a:p>
        </p:txBody>
      </p:sp>
      <p:sp>
        <p:nvSpPr>
          <p:cNvPr id="89115" name="Line 27"/>
          <p:cNvSpPr>
            <a:spLocks noChangeShapeType="1"/>
          </p:cNvSpPr>
          <p:nvPr/>
        </p:nvSpPr>
        <p:spPr bwMode="auto">
          <a:xfrm>
            <a:off x="5715000" y="2514600"/>
            <a:ext cx="0" cy="381000"/>
          </a:xfrm>
          <a:prstGeom prst="line">
            <a:avLst/>
          </a:prstGeom>
          <a:noFill/>
          <a:ln w="9525">
            <a:solidFill>
              <a:schemeClr val="tx1"/>
            </a:solidFill>
            <a:round/>
            <a:headEnd/>
            <a:tailEnd/>
          </a:ln>
          <a:effectLst/>
        </p:spPr>
        <p:txBody>
          <a:bodyPr/>
          <a:lstStyle/>
          <a:p>
            <a:endParaRPr lang="en-US"/>
          </a:p>
        </p:txBody>
      </p:sp>
      <p:sp>
        <p:nvSpPr>
          <p:cNvPr id="89116" name="Line 28"/>
          <p:cNvSpPr>
            <a:spLocks noChangeShapeType="1"/>
          </p:cNvSpPr>
          <p:nvPr/>
        </p:nvSpPr>
        <p:spPr bwMode="auto">
          <a:xfrm>
            <a:off x="3573463" y="2506663"/>
            <a:ext cx="0" cy="381000"/>
          </a:xfrm>
          <a:prstGeom prst="line">
            <a:avLst/>
          </a:prstGeom>
          <a:noFill/>
          <a:ln w="9525">
            <a:solidFill>
              <a:schemeClr val="tx1"/>
            </a:solidFill>
            <a:round/>
            <a:headEnd/>
            <a:tailEnd/>
          </a:ln>
          <a:effectLst/>
        </p:spPr>
        <p:txBody>
          <a:bodyPr/>
          <a:lstStyle/>
          <a:p>
            <a:endParaRPr lang="en-US"/>
          </a:p>
        </p:txBody>
      </p:sp>
      <p:sp>
        <p:nvSpPr>
          <p:cNvPr id="89117" name="Line 29"/>
          <p:cNvSpPr>
            <a:spLocks noChangeShapeType="1"/>
          </p:cNvSpPr>
          <p:nvPr/>
        </p:nvSpPr>
        <p:spPr bwMode="auto">
          <a:xfrm flipH="1" flipV="1">
            <a:off x="4379913" y="2430463"/>
            <a:ext cx="268287" cy="576262"/>
          </a:xfrm>
          <a:prstGeom prst="line">
            <a:avLst/>
          </a:prstGeom>
          <a:noFill/>
          <a:ln w="9525">
            <a:solidFill>
              <a:schemeClr val="bg1"/>
            </a:solidFill>
            <a:round/>
            <a:headEnd/>
            <a:tailEnd type="triangle" w="med" len="med"/>
          </a:ln>
          <a:effectLst/>
        </p:spPr>
        <p:txBody>
          <a:bodyPr/>
          <a:lstStyle/>
          <a:p>
            <a:endParaRPr lang="en-US"/>
          </a:p>
        </p:txBody>
      </p:sp>
      <p:sp>
        <p:nvSpPr>
          <p:cNvPr id="89118" name="Line 30"/>
          <p:cNvSpPr>
            <a:spLocks noChangeShapeType="1"/>
          </p:cNvSpPr>
          <p:nvPr/>
        </p:nvSpPr>
        <p:spPr bwMode="auto">
          <a:xfrm flipH="1" flipV="1">
            <a:off x="3419475" y="2468563"/>
            <a:ext cx="115888" cy="574675"/>
          </a:xfrm>
          <a:prstGeom prst="line">
            <a:avLst/>
          </a:prstGeom>
          <a:noFill/>
          <a:ln w="9525">
            <a:solidFill>
              <a:schemeClr val="bg1"/>
            </a:solidFill>
            <a:round/>
            <a:headEnd/>
            <a:tailEnd type="triangle" w="med" len="med"/>
          </a:ln>
          <a:effectLst/>
        </p:spPr>
        <p:txBody>
          <a:bodyPr/>
          <a:lstStyle/>
          <a:p>
            <a:endParaRPr lang="en-US"/>
          </a:p>
        </p:txBody>
      </p:sp>
      <p:sp>
        <p:nvSpPr>
          <p:cNvPr id="89120" name="Line 32"/>
          <p:cNvSpPr>
            <a:spLocks noChangeShapeType="1"/>
          </p:cNvSpPr>
          <p:nvPr/>
        </p:nvSpPr>
        <p:spPr bwMode="auto">
          <a:xfrm flipH="1" flipV="1">
            <a:off x="5416550" y="2506663"/>
            <a:ext cx="269875" cy="500062"/>
          </a:xfrm>
          <a:prstGeom prst="line">
            <a:avLst/>
          </a:prstGeom>
          <a:noFill/>
          <a:ln w="9525">
            <a:solidFill>
              <a:schemeClr val="bg1"/>
            </a:solidFill>
            <a:round/>
            <a:headEnd/>
            <a:tailEnd type="triangle" w="med" len="med"/>
          </a:ln>
          <a:effectLst/>
        </p:spPr>
        <p:txBody>
          <a:bodyPr/>
          <a:lstStyle/>
          <a:p>
            <a:endParaRPr lang="en-US"/>
          </a:p>
        </p:txBody>
      </p:sp>
      <p:sp>
        <p:nvSpPr>
          <p:cNvPr id="89121" name="Line 33"/>
          <p:cNvSpPr>
            <a:spLocks noChangeShapeType="1"/>
          </p:cNvSpPr>
          <p:nvPr/>
        </p:nvSpPr>
        <p:spPr bwMode="auto">
          <a:xfrm flipH="1" flipV="1">
            <a:off x="6376988" y="1700213"/>
            <a:ext cx="252412" cy="1957387"/>
          </a:xfrm>
          <a:prstGeom prst="line">
            <a:avLst/>
          </a:prstGeom>
          <a:noFill/>
          <a:ln w="9525">
            <a:solidFill>
              <a:schemeClr val="bg1"/>
            </a:solidFill>
            <a:round/>
            <a:headEnd/>
            <a:tailEnd type="triangle" w="med" len="med"/>
          </a:ln>
          <a:effectLst/>
        </p:spPr>
        <p:txBody>
          <a:bodyPr/>
          <a:lstStyle/>
          <a:p>
            <a:endParaRPr lang="en-US"/>
          </a:p>
        </p:txBody>
      </p:sp>
      <p:sp>
        <p:nvSpPr>
          <p:cNvPr id="89122" name="Line 34"/>
          <p:cNvSpPr>
            <a:spLocks noChangeShapeType="1"/>
          </p:cNvSpPr>
          <p:nvPr/>
        </p:nvSpPr>
        <p:spPr bwMode="auto">
          <a:xfrm flipV="1">
            <a:off x="2306638" y="2968625"/>
            <a:ext cx="114300" cy="614363"/>
          </a:xfrm>
          <a:prstGeom prst="line">
            <a:avLst/>
          </a:prstGeom>
          <a:noFill/>
          <a:ln w="9525">
            <a:solidFill>
              <a:schemeClr val="bg1"/>
            </a:solidFill>
            <a:round/>
            <a:headEnd/>
            <a:tailEnd/>
          </a:ln>
          <a:effectLst/>
        </p:spPr>
        <p:txBody>
          <a:bodyPr/>
          <a:lstStyle/>
          <a:p>
            <a:endParaRPr lang="en-US"/>
          </a:p>
        </p:txBody>
      </p:sp>
      <p:sp>
        <p:nvSpPr>
          <p:cNvPr id="89123" name="Line 35"/>
          <p:cNvSpPr>
            <a:spLocks noChangeShapeType="1"/>
          </p:cNvSpPr>
          <p:nvPr/>
        </p:nvSpPr>
        <p:spPr bwMode="auto">
          <a:xfrm>
            <a:off x="4802188" y="1816100"/>
            <a:ext cx="652462" cy="806450"/>
          </a:xfrm>
          <a:prstGeom prst="line">
            <a:avLst/>
          </a:prstGeom>
          <a:noFill/>
          <a:ln w="9525">
            <a:solidFill>
              <a:schemeClr val="tx1"/>
            </a:solidFill>
            <a:round/>
            <a:headEnd/>
            <a:tailEnd type="triangle" w="med" len="med"/>
          </a:ln>
          <a:effectLst/>
        </p:spPr>
        <p:txBody>
          <a:bodyPr/>
          <a:lstStyle/>
          <a:p>
            <a:endParaRPr lang="en-US"/>
          </a:p>
        </p:txBody>
      </p:sp>
      <p:sp>
        <p:nvSpPr>
          <p:cNvPr id="89124" name="Line 36"/>
          <p:cNvSpPr>
            <a:spLocks noChangeShapeType="1"/>
          </p:cNvSpPr>
          <p:nvPr/>
        </p:nvSpPr>
        <p:spPr bwMode="auto">
          <a:xfrm flipV="1">
            <a:off x="5646738" y="2392363"/>
            <a:ext cx="153987" cy="1228725"/>
          </a:xfrm>
          <a:prstGeom prst="line">
            <a:avLst/>
          </a:prstGeom>
          <a:noFill/>
          <a:ln w="19050">
            <a:solidFill>
              <a:schemeClr val="bg1"/>
            </a:solidFill>
            <a:round/>
            <a:headEnd/>
            <a:tailEnd/>
          </a:ln>
          <a:effectLst/>
        </p:spPr>
        <p:txBody>
          <a:bodyPr/>
          <a:lstStyle/>
          <a:p>
            <a:endParaRPr lang="en-US"/>
          </a:p>
        </p:txBody>
      </p:sp>
      <p:sp>
        <p:nvSpPr>
          <p:cNvPr id="89125" name="Line 37"/>
          <p:cNvSpPr>
            <a:spLocks noChangeShapeType="1"/>
          </p:cNvSpPr>
          <p:nvPr/>
        </p:nvSpPr>
        <p:spPr bwMode="auto">
          <a:xfrm>
            <a:off x="5724525" y="2392363"/>
            <a:ext cx="192088" cy="0"/>
          </a:xfrm>
          <a:prstGeom prst="line">
            <a:avLst/>
          </a:prstGeom>
          <a:noFill/>
          <a:ln w="19050">
            <a:solidFill>
              <a:schemeClr val="bg1"/>
            </a:solidFill>
            <a:round/>
            <a:headEnd/>
            <a:tailEnd/>
          </a:ln>
          <a:effectLst/>
        </p:spPr>
        <p:txBody>
          <a:bodyPr/>
          <a:lstStyle/>
          <a:p>
            <a:endParaRPr lang="en-US"/>
          </a:p>
        </p:txBody>
      </p:sp>
      <p:sp>
        <p:nvSpPr>
          <p:cNvPr id="89126" name="Line 38"/>
          <p:cNvSpPr>
            <a:spLocks noChangeShapeType="1"/>
          </p:cNvSpPr>
          <p:nvPr/>
        </p:nvSpPr>
        <p:spPr bwMode="auto">
          <a:xfrm flipV="1">
            <a:off x="4725988" y="3236913"/>
            <a:ext cx="346075" cy="384175"/>
          </a:xfrm>
          <a:prstGeom prst="line">
            <a:avLst/>
          </a:prstGeom>
          <a:noFill/>
          <a:ln w="9525">
            <a:solidFill>
              <a:schemeClr val="bg1"/>
            </a:solidFill>
            <a:round/>
            <a:headEnd/>
            <a:tailEnd/>
          </a:ln>
          <a:effectLst/>
        </p:spPr>
        <p:txBody>
          <a:bodyPr/>
          <a:lstStyle/>
          <a:p>
            <a:endParaRPr lang="en-US"/>
          </a:p>
        </p:txBody>
      </p:sp>
      <p:sp>
        <p:nvSpPr>
          <p:cNvPr id="89127" name="Line 39"/>
          <p:cNvSpPr>
            <a:spLocks noChangeShapeType="1"/>
          </p:cNvSpPr>
          <p:nvPr/>
        </p:nvSpPr>
        <p:spPr bwMode="auto">
          <a:xfrm flipV="1">
            <a:off x="5072063" y="2928938"/>
            <a:ext cx="422275" cy="307975"/>
          </a:xfrm>
          <a:prstGeom prst="line">
            <a:avLst/>
          </a:prstGeom>
          <a:noFill/>
          <a:ln w="9525">
            <a:solidFill>
              <a:schemeClr val="bg1"/>
            </a:solidFill>
            <a:round/>
            <a:headEnd/>
            <a:tailEnd/>
          </a:ln>
          <a:effectLst/>
        </p:spPr>
        <p:txBody>
          <a:bodyPr/>
          <a:lstStyle/>
          <a:p>
            <a:endParaRPr lang="en-US"/>
          </a:p>
        </p:txBody>
      </p:sp>
      <p:sp>
        <p:nvSpPr>
          <p:cNvPr id="89128" name="Line 40"/>
          <p:cNvSpPr>
            <a:spLocks noChangeShapeType="1"/>
          </p:cNvSpPr>
          <p:nvPr/>
        </p:nvSpPr>
        <p:spPr bwMode="auto">
          <a:xfrm flipV="1">
            <a:off x="3343275" y="3160713"/>
            <a:ext cx="422275" cy="498475"/>
          </a:xfrm>
          <a:prstGeom prst="line">
            <a:avLst/>
          </a:prstGeom>
          <a:noFill/>
          <a:ln w="9525">
            <a:solidFill>
              <a:schemeClr val="bg1"/>
            </a:solidFill>
            <a:round/>
            <a:headEnd/>
            <a:tailEnd/>
          </a:ln>
          <a:effectLst/>
        </p:spPr>
        <p:txBody>
          <a:bodyPr/>
          <a:lstStyle/>
          <a:p>
            <a:endParaRPr lang="en-US"/>
          </a:p>
        </p:txBody>
      </p:sp>
      <p:sp>
        <p:nvSpPr>
          <p:cNvPr id="89129" name="Line 41"/>
          <p:cNvSpPr>
            <a:spLocks noChangeShapeType="1"/>
          </p:cNvSpPr>
          <p:nvPr/>
        </p:nvSpPr>
        <p:spPr bwMode="auto">
          <a:xfrm flipV="1">
            <a:off x="4802188" y="2046288"/>
            <a:ext cx="422275" cy="192087"/>
          </a:xfrm>
          <a:prstGeom prst="line">
            <a:avLst/>
          </a:prstGeom>
          <a:noFill/>
          <a:ln w="9525">
            <a:solidFill>
              <a:schemeClr val="tx1"/>
            </a:solidFill>
            <a:round/>
            <a:headEnd/>
            <a:tailEnd/>
          </a:ln>
          <a:effectLst/>
        </p:spPr>
        <p:txBody>
          <a:bodyPr/>
          <a:lstStyle/>
          <a:p>
            <a:endParaRPr lang="en-US"/>
          </a:p>
        </p:txBody>
      </p:sp>
      <p:sp>
        <p:nvSpPr>
          <p:cNvPr id="89130" name="Line 42"/>
          <p:cNvSpPr>
            <a:spLocks noChangeShapeType="1"/>
          </p:cNvSpPr>
          <p:nvPr/>
        </p:nvSpPr>
        <p:spPr bwMode="auto">
          <a:xfrm>
            <a:off x="5224463" y="2046288"/>
            <a:ext cx="538162" cy="268287"/>
          </a:xfrm>
          <a:prstGeom prst="line">
            <a:avLst/>
          </a:prstGeom>
          <a:noFill/>
          <a:ln w="9525">
            <a:solidFill>
              <a:schemeClr val="tx1"/>
            </a:solidFill>
            <a:round/>
            <a:headEnd/>
            <a:tailEnd/>
          </a:ln>
          <a:effectLst/>
        </p:spPr>
        <p:txBody>
          <a:bodyPr/>
          <a:lstStyle/>
          <a:p>
            <a:endParaRPr lang="en-US"/>
          </a:p>
        </p:txBody>
      </p:sp>
      <p:sp>
        <p:nvSpPr>
          <p:cNvPr id="89131" name="Line 43"/>
          <p:cNvSpPr>
            <a:spLocks noChangeShapeType="1"/>
          </p:cNvSpPr>
          <p:nvPr/>
        </p:nvSpPr>
        <p:spPr bwMode="auto">
          <a:xfrm>
            <a:off x="4802188" y="1277938"/>
            <a:ext cx="806450" cy="0"/>
          </a:xfrm>
          <a:prstGeom prst="line">
            <a:avLst/>
          </a:prstGeom>
          <a:noFill/>
          <a:ln w="9525">
            <a:solidFill>
              <a:schemeClr val="tx1"/>
            </a:solidFill>
            <a:round/>
            <a:headEnd/>
            <a:tailEnd/>
          </a:ln>
          <a:effectLst/>
        </p:spPr>
        <p:txBody>
          <a:bodyPr/>
          <a:lstStyle/>
          <a:p>
            <a:endParaRPr lang="en-US"/>
          </a:p>
        </p:txBody>
      </p:sp>
      <p:sp>
        <p:nvSpPr>
          <p:cNvPr id="89132" name="Line 44"/>
          <p:cNvSpPr>
            <a:spLocks noChangeShapeType="1"/>
          </p:cNvSpPr>
          <p:nvPr/>
        </p:nvSpPr>
        <p:spPr bwMode="auto">
          <a:xfrm>
            <a:off x="5608638" y="1277938"/>
            <a:ext cx="806450" cy="461962"/>
          </a:xfrm>
          <a:prstGeom prst="line">
            <a:avLst/>
          </a:prstGeom>
          <a:noFill/>
          <a:ln w="9525">
            <a:solidFill>
              <a:schemeClr val="tx1"/>
            </a:solidFill>
            <a:round/>
            <a:headEnd/>
            <a:tailEnd type="triangle" w="med" len="med"/>
          </a:ln>
          <a:effectLst/>
        </p:spPr>
        <p:txBody>
          <a:bodyPr/>
          <a:lstStyle/>
          <a:p>
            <a:endParaRPr lang="en-US"/>
          </a:p>
        </p:txBody>
      </p:sp>
      <p:sp>
        <p:nvSpPr>
          <p:cNvPr id="89133" name="Text Box 45"/>
          <p:cNvSpPr txBox="1">
            <a:spLocks noChangeArrowheads="1"/>
          </p:cNvSpPr>
          <p:nvPr/>
        </p:nvSpPr>
        <p:spPr bwMode="auto">
          <a:xfrm>
            <a:off x="693738" y="5118100"/>
            <a:ext cx="7912100" cy="1200150"/>
          </a:xfrm>
          <a:prstGeom prst="rect">
            <a:avLst/>
          </a:prstGeom>
          <a:solidFill>
            <a:schemeClr val="bg1"/>
          </a:solidFill>
          <a:ln w="9525">
            <a:solidFill>
              <a:schemeClr val="tx1"/>
            </a:solidFill>
            <a:miter lim="800000"/>
            <a:headEnd/>
            <a:tailEnd/>
          </a:ln>
          <a:effectLst/>
        </p:spPr>
        <p:txBody>
          <a:bodyPr>
            <a:spAutoFit/>
          </a:bodyPr>
          <a:lstStyle/>
          <a:p>
            <a:pPr>
              <a:buFont typeface="Wingdings" pitchFamily="2" charset="2"/>
              <a:buChar char="Ø"/>
            </a:pPr>
            <a:r>
              <a:rPr lang="en-US">
                <a:solidFill>
                  <a:schemeClr val="tx2"/>
                </a:solidFill>
              </a:rPr>
              <a:t>Mike and our End have Dive.</a:t>
            </a:r>
          </a:p>
          <a:p>
            <a:pPr>
              <a:buFont typeface="Wingdings" pitchFamily="2" charset="2"/>
              <a:buChar char="Ø"/>
            </a:pPr>
            <a:r>
              <a:rPr lang="en-US">
                <a:solidFill>
                  <a:schemeClr val="tx2"/>
                </a:solidFill>
              </a:rPr>
              <a:t>Rob has QB.</a:t>
            </a:r>
          </a:p>
          <a:p>
            <a:pPr>
              <a:buFont typeface="Wingdings" pitchFamily="2" charset="2"/>
              <a:buChar char="Ø"/>
            </a:pPr>
            <a:r>
              <a:rPr lang="en-US">
                <a:solidFill>
                  <a:schemeClr val="tx2"/>
                </a:solidFill>
              </a:rPr>
              <a:t>D Gap player has pitch</a:t>
            </a:r>
          </a:p>
          <a:p>
            <a:pPr>
              <a:buFont typeface="Wingdings" pitchFamily="2" charset="2"/>
              <a:buChar char="Ø"/>
            </a:pPr>
            <a:r>
              <a:rPr lang="en-US">
                <a:solidFill>
                  <a:schemeClr val="tx2"/>
                </a:solidFill>
              </a:rPr>
              <a:t>Alley player has QB to pitch</a:t>
            </a:r>
          </a:p>
        </p:txBody>
      </p:sp>
      <p:sp>
        <p:nvSpPr>
          <p:cNvPr id="89135" name="Line 47"/>
          <p:cNvSpPr>
            <a:spLocks noChangeShapeType="1"/>
          </p:cNvSpPr>
          <p:nvPr/>
        </p:nvSpPr>
        <p:spPr bwMode="auto">
          <a:xfrm flipV="1">
            <a:off x="4111625" y="4735513"/>
            <a:ext cx="1228725" cy="76200"/>
          </a:xfrm>
          <a:prstGeom prst="line">
            <a:avLst/>
          </a:prstGeom>
          <a:noFill/>
          <a:ln w="9525">
            <a:solidFill>
              <a:schemeClr val="bg1"/>
            </a:solidFill>
            <a:round/>
            <a:headEnd/>
            <a:tailEnd/>
          </a:ln>
          <a:effectLst/>
        </p:spPr>
        <p:txBody>
          <a:bodyPr/>
          <a:lstStyle/>
          <a:p>
            <a:endParaRPr lang="en-US"/>
          </a:p>
        </p:txBody>
      </p:sp>
      <p:sp>
        <p:nvSpPr>
          <p:cNvPr id="89136" name="Line 48"/>
          <p:cNvSpPr>
            <a:spLocks noChangeShapeType="1"/>
          </p:cNvSpPr>
          <p:nvPr/>
        </p:nvSpPr>
        <p:spPr bwMode="auto">
          <a:xfrm flipV="1">
            <a:off x="5378450" y="4159250"/>
            <a:ext cx="500063" cy="576263"/>
          </a:xfrm>
          <a:prstGeom prst="line">
            <a:avLst/>
          </a:prstGeom>
          <a:noFill/>
          <a:ln w="9525">
            <a:solidFill>
              <a:schemeClr val="bg1"/>
            </a:solidFill>
            <a:round/>
            <a:headEnd/>
            <a:tailEnd type="triangle" w="med" len="med"/>
          </a:ln>
          <a:effectLst/>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304800" y="274638"/>
            <a:ext cx="8382000" cy="657225"/>
          </a:xfrm>
        </p:spPr>
        <p:txBody>
          <a:bodyPr/>
          <a:lstStyle/>
          <a:p>
            <a:r>
              <a:rPr lang="en-US" sz="3600">
                <a:solidFill>
                  <a:schemeClr val="bg1"/>
                </a:solidFill>
              </a:rPr>
              <a:t>Lilly Switch</a:t>
            </a:r>
          </a:p>
        </p:txBody>
      </p:sp>
      <p:sp>
        <p:nvSpPr>
          <p:cNvPr id="90115" name="Rectangle 3"/>
          <p:cNvSpPr>
            <a:spLocks noChangeArrowheads="1"/>
          </p:cNvSpPr>
          <p:nvPr/>
        </p:nvSpPr>
        <p:spPr bwMode="auto">
          <a:xfrm>
            <a:off x="4419600" y="2514600"/>
            <a:ext cx="457200"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0116" name="Oval 4"/>
          <p:cNvSpPr>
            <a:spLocks noChangeArrowheads="1"/>
          </p:cNvSpPr>
          <p:nvPr/>
        </p:nvSpPr>
        <p:spPr bwMode="auto">
          <a:xfrm>
            <a:off x="49530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0117" name="Oval 5"/>
          <p:cNvSpPr>
            <a:spLocks noChangeArrowheads="1"/>
          </p:cNvSpPr>
          <p:nvPr/>
        </p:nvSpPr>
        <p:spPr bwMode="auto">
          <a:xfrm>
            <a:off x="54864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0118" name="Oval 6"/>
          <p:cNvSpPr>
            <a:spLocks noChangeArrowheads="1"/>
          </p:cNvSpPr>
          <p:nvPr/>
        </p:nvSpPr>
        <p:spPr bwMode="auto">
          <a:xfrm>
            <a:off x="38862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0119" name="Oval 7"/>
          <p:cNvSpPr>
            <a:spLocks noChangeArrowheads="1"/>
          </p:cNvSpPr>
          <p:nvPr/>
        </p:nvSpPr>
        <p:spPr bwMode="auto">
          <a:xfrm>
            <a:off x="3343275" y="2506663"/>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0120" name="Oval 8"/>
          <p:cNvSpPr>
            <a:spLocks noChangeArrowheads="1"/>
          </p:cNvSpPr>
          <p:nvPr/>
        </p:nvSpPr>
        <p:spPr bwMode="auto">
          <a:xfrm>
            <a:off x="28194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0121" name="Oval 9"/>
          <p:cNvSpPr>
            <a:spLocks noChangeArrowheads="1"/>
          </p:cNvSpPr>
          <p:nvPr/>
        </p:nvSpPr>
        <p:spPr bwMode="auto">
          <a:xfrm>
            <a:off x="1219200" y="2133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0122" name="Oval 10"/>
          <p:cNvSpPr>
            <a:spLocks noChangeArrowheads="1"/>
          </p:cNvSpPr>
          <p:nvPr/>
        </p:nvSpPr>
        <p:spPr bwMode="auto">
          <a:xfrm>
            <a:off x="8305800" y="2514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0123" name="Oval 11"/>
          <p:cNvSpPr>
            <a:spLocks noChangeArrowheads="1"/>
          </p:cNvSpPr>
          <p:nvPr/>
        </p:nvSpPr>
        <p:spPr bwMode="auto">
          <a:xfrm>
            <a:off x="4419600" y="20574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0124" name="Oval 12"/>
          <p:cNvSpPr>
            <a:spLocks noChangeArrowheads="1"/>
          </p:cNvSpPr>
          <p:nvPr/>
        </p:nvSpPr>
        <p:spPr bwMode="auto">
          <a:xfrm>
            <a:off x="4419600" y="16002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0125" name="Oval 13"/>
          <p:cNvSpPr>
            <a:spLocks noChangeArrowheads="1"/>
          </p:cNvSpPr>
          <p:nvPr/>
        </p:nvSpPr>
        <p:spPr bwMode="auto">
          <a:xfrm>
            <a:off x="4419600" y="11430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0126" name="Text Box 14"/>
          <p:cNvSpPr txBox="1">
            <a:spLocks noChangeArrowheads="1"/>
          </p:cNvSpPr>
          <p:nvPr/>
        </p:nvSpPr>
        <p:spPr bwMode="auto">
          <a:xfrm>
            <a:off x="3343275" y="2928938"/>
            <a:ext cx="4572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90127" name="Text Box 15"/>
          <p:cNvSpPr txBox="1">
            <a:spLocks noChangeArrowheads="1"/>
          </p:cNvSpPr>
          <p:nvPr/>
        </p:nvSpPr>
        <p:spPr bwMode="auto">
          <a:xfrm>
            <a:off x="4418013" y="2890838"/>
            <a:ext cx="4572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N</a:t>
            </a:r>
          </a:p>
        </p:txBody>
      </p:sp>
      <p:sp>
        <p:nvSpPr>
          <p:cNvPr id="90128" name="Text Box 16"/>
          <p:cNvSpPr txBox="1">
            <a:spLocks noChangeArrowheads="1"/>
          </p:cNvSpPr>
          <p:nvPr/>
        </p:nvSpPr>
        <p:spPr bwMode="auto">
          <a:xfrm>
            <a:off x="5486400" y="28956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90129" name="Text Box 17"/>
          <p:cNvSpPr txBox="1">
            <a:spLocks noChangeArrowheads="1"/>
          </p:cNvSpPr>
          <p:nvPr/>
        </p:nvSpPr>
        <p:spPr bwMode="auto">
          <a:xfrm>
            <a:off x="3113088" y="34671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L</a:t>
            </a:r>
          </a:p>
        </p:txBody>
      </p:sp>
      <p:sp>
        <p:nvSpPr>
          <p:cNvPr id="90130" name="Text Box 18"/>
          <p:cNvSpPr txBox="1">
            <a:spLocks noChangeArrowheads="1"/>
          </p:cNvSpPr>
          <p:nvPr/>
        </p:nvSpPr>
        <p:spPr bwMode="auto">
          <a:xfrm>
            <a:off x="4418013" y="35052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M</a:t>
            </a:r>
          </a:p>
        </p:txBody>
      </p:sp>
      <p:sp>
        <p:nvSpPr>
          <p:cNvPr id="90131" name="Text Box 19"/>
          <p:cNvSpPr txBox="1">
            <a:spLocks noChangeArrowheads="1"/>
          </p:cNvSpPr>
          <p:nvPr/>
        </p:nvSpPr>
        <p:spPr bwMode="auto">
          <a:xfrm>
            <a:off x="5494338" y="34671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R</a:t>
            </a:r>
          </a:p>
        </p:txBody>
      </p:sp>
      <p:sp>
        <p:nvSpPr>
          <p:cNvPr id="90132" name="Text Box 20"/>
          <p:cNvSpPr txBox="1">
            <a:spLocks noChangeArrowheads="1"/>
          </p:cNvSpPr>
          <p:nvPr/>
        </p:nvSpPr>
        <p:spPr bwMode="auto">
          <a:xfrm>
            <a:off x="1192213" y="3775075"/>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90133" name="Text Box 21"/>
          <p:cNvSpPr txBox="1">
            <a:spLocks noChangeArrowheads="1"/>
          </p:cNvSpPr>
          <p:nvPr/>
        </p:nvSpPr>
        <p:spPr bwMode="auto">
          <a:xfrm>
            <a:off x="2114550" y="34671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a:t>
            </a:r>
          </a:p>
        </p:txBody>
      </p:sp>
      <p:sp>
        <p:nvSpPr>
          <p:cNvPr id="90134" name="Text Box 22"/>
          <p:cNvSpPr txBox="1">
            <a:spLocks noChangeArrowheads="1"/>
          </p:cNvSpPr>
          <p:nvPr/>
        </p:nvSpPr>
        <p:spPr bwMode="auto">
          <a:xfrm>
            <a:off x="6415088" y="35052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H</a:t>
            </a:r>
          </a:p>
        </p:txBody>
      </p:sp>
      <p:sp>
        <p:nvSpPr>
          <p:cNvPr id="90135" name="Text Box 23"/>
          <p:cNvSpPr txBox="1">
            <a:spLocks noChangeArrowheads="1"/>
          </p:cNvSpPr>
          <p:nvPr/>
        </p:nvSpPr>
        <p:spPr bwMode="auto">
          <a:xfrm>
            <a:off x="8229600" y="38100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90136" name="Text Box 24"/>
          <p:cNvSpPr txBox="1">
            <a:spLocks noChangeArrowheads="1"/>
          </p:cNvSpPr>
          <p:nvPr/>
        </p:nvSpPr>
        <p:spPr bwMode="auto">
          <a:xfrm>
            <a:off x="3881438" y="4503738"/>
            <a:ext cx="3810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F</a:t>
            </a:r>
          </a:p>
        </p:txBody>
      </p:sp>
      <p:sp>
        <p:nvSpPr>
          <p:cNvPr id="90137" name="Line 25"/>
          <p:cNvSpPr>
            <a:spLocks noChangeShapeType="1"/>
          </p:cNvSpPr>
          <p:nvPr/>
        </p:nvSpPr>
        <p:spPr bwMode="auto">
          <a:xfrm>
            <a:off x="4038600" y="2514600"/>
            <a:ext cx="0" cy="381000"/>
          </a:xfrm>
          <a:prstGeom prst="line">
            <a:avLst/>
          </a:prstGeom>
          <a:noFill/>
          <a:ln w="9525">
            <a:solidFill>
              <a:schemeClr val="tx1"/>
            </a:solidFill>
            <a:round/>
            <a:headEnd/>
            <a:tailEnd/>
          </a:ln>
          <a:effectLst/>
        </p:spPr>
        <p:txBody>
          <a:bodyPr/>
          <a:lstStyle/>
          <a:p>
            <a:endParaRPr lang="en-US"/>
          </a:p>
        </p:txBody>
      </p:sp>
      <p:sp>
        <p:nvSpPr>
          <p:cNvPr id="90138" name="Line 26"/>
          <p:cNvSpPr>
            <a:spLocks noChangeShapeType="1"/>
          </p:cNvSpPr>
          <p:nvPr/>
        </p:nvSpPr>
        <p:spPr bwMode="auto">
          <a:xfrm>
            <a:off x="4648200" y="2506663"/>
            <a:ext cx="0" cy="381000"/>
          </a:xfrm>
          <a:prstGeom prst="line">
            <a:avLst/>
          </a:prstGeom>
          <a:noFill/>
          <a:ln w="9525">
            <a:solidFill>
              <a:schemeClr val="tx1"/>
            </a:solidFill>
            <a:round/>
            <a:headEnd/>
            <a:tailEnd/>
          </a:ln>
          <a:effectLst/>
        </p:spPr>
        <p:txBody>
          <a:bodyPr/>
          <a:lstStyle/>
          <a:p>
            <a:endParaRPr lang="en-US"/>
          </a:p>
        </p:txBody>
      </p:sp>
      <p:sp>
        <p:nvSpPr>
          <p:cNvPr id="90139" name="Line 27"/>
          <p:cNvSpPr>
            <a:spLocks noChangeShapeType="1"/>
          </p:cNvSpPr>
          <p:nvPr/>
        </p:nvSpPr>
        <p:spPr bwMode="auto">
          <a:xfrm>
            <a:off x="5715000" y="2514600"/>
            <a:ext cx="0" cy="381000"/>
          </a:xfrm>
          <a:prstGeom prst="line">
            <a:avLst/>
          </a:prstGeom>
          <a:noFill/>
          <a:ln w="9525">
            <a:solidFill>
              <a:schemeClr val="tx1"/>
            </a:solidFill>
            <a:round/>
            <a:headEnd/>
            <a:tailEnd/>
          </a:ln>
          <a:effectLst/>
        </p:spPr>
        <p:txBody>
          <a:bodyPr/>
          <a:lstStyle/>
          <a:p>
            <a:endParaRPr lang="en-US"/>
          </a:p>
        </p:txBody>
      </p:sp>
      <p:sp>
        <p:nvSpPr>
          <p:cNvPr id="90140" name="Line 28"/>
          <p:cNvSpPr>
            <a:spLocks noChangeShapeType="1"/>
          </p:cNvSpPr>
          <p:nvPr/>
        </p:nvSpPr>
        <p:spPr bwMode="auto">
          <a:xfrm>
            <a:off x="3573463" y="2506663"/>
            <a:ext cx="0" cy="381000"/>
          </a:xfrm>
          <a:prstGeom prst="line">
            <a:avLst/>
          </a:prstGeom>
          <a:noFill/>
          <a:ln w="9525">
            <a:solidFill>
              <a:schemeClr val="tx1"/>
            </a:solidFill>
            <a:round/>
            <a:headEnd/>
            <a:tailEnd/>
          </a:ln>
          <a:effectLst/>
        </p:spPr>
        <p:txBody>
          <a:bodyPr/>
          <a:lstStyle/>
          <a:p>
            <a:endParaRPr lang="en-US"/>
          </a:p>
        </p:txBody>
      </p:sp>
      <p:sp>
        <p:nvSpPr>
          <p:cNvPr id="90141" name="Line 29"/>
          <p:cNvSpPr>
            <a:spLocks noChangeShapeType="1"/>
          </p:cNvSpPr>
          <p:nvPr/>
        </p:nvSpPr>
        <p:spPr bwMode="auto">
          <a:xfrm flipH="1" flipV="1">
            <a:off x="4379913" y="2430463"/>
            <a:ext cx="268287" cy="576262"/>
          </a:xfrm>
          <a:prstGeom prst="line">
            <a:avLst/>
          </a:prstGeom>
          <a:noFill/>
          <a:ln w="9525">
            <a:solidFill>
              <a:schemeClr val="bg1"/>
            </a:solidFill>
            <a:round/>
            <a:headEnd/>
            <a:tailEnd type="triangle" w="med" len="med"/>
          </a:ln>
          <a:effectLst/>
        </p:spPr>
        <p:txBody>
          <a:bodyPr/>
          <a:lstStyle/>
          <a:p>
            <a:endParaRPr lang="en-US"/>
          </a:p>
        </p:txBody>
      </p:sp>
      <p:sp>
        <p:nvSpPr>
          <p:cNvPr id="90142" name="Line 30"/>
          <p:cNvSpPr>
            <a:spLocks noChangeShapeType="1"/>
          </p:cNvSpPr>
          <p:nvPr/>
        </p:nvSpPr>
        <p:spPr bwMode="auto">
          <a:xfrm flipH="1" flipV="1">
            <a:off x="3419475" y="2468563"/>
            <a:ext cx="115888" cy="574675"/>
          </a:xfrm>
          <a:prstGeom prst="line">
            <a:avLst/>
          </a:prstGeom>
          <a:noFill/>
          <a:ln w="9525">
            <a:solidFill>
              <a:schemeClr val="bg1"/>
            </a:solidFill>
            <a:round/>
            <a:headEnd/>
            <a:tailEnd type="triangle" w="med" len="med"/>
          </a:ln>
          <a:effectLst/>
        </p:spPr>
        <p:txBody>
          <a:bodyPr/>
          <a:lstStyle/>
          <a:p>
            <a:endParaRPr lang="en-US"/>
          </a:p>
        </p:txBody>
      </p:sp>
      <p:sp>
        <p:nvSpPr>
          <p:cNvPr id="90143" name="Line 31"/>
          <p:cNvSpPr>
            <a:spLocks noChangeShapeType="1"/>
          </p:cNvSpPr>
          <p:nvPr/>
        </p:nvSpPr>
        <p:spPr bwMode="auto">
          <a:xfrm flipH="1" flipV="1">
            <a:off x="5416550" y="2506663"/>
            <a:ext cx="269875" cy="500062"/>
          </a:xfrm>
          <a:prstGeom prst="line">
            <a:avLst/>
          </a:prstGeom>
          <a:noFill/>
          <a:ln w="9525">
            <a:solidFill>
              <a:schemeClr val="bg1"/>
            </a:solidFill>
            <a:round/>
            <a:headEnd/>
            <a:tailEnd type="triangle" w="med" len="med"/>
          </a:ln>
          <a:effectLst/>
        </p:spPr>
        <p:txBody>
          <a:bodyPr/>
          <a:lstStyle/>
          <a:p>
            <a:endParaRPr lang="en-US"/>
          </a:p>
        </p:txBody>
      </p:sp>
      <p:sp>
        <p:nvSpPr>
          <p:cNvPr id="90144" name="Line 32"/>
          <p:cNvSpPr>
            <a:spLocks noChangeShapeType="1"/>
          </p:cNvSpPr>
          <p:nvPr/>
        </p:nvSpPr>
        <p:spPr bwMode="auto">
          <a:xfrm flipH="1" flipV="1">
            <a:off x="5762625" y="2314575"/>
            <a:ext cx="866775" cy="1343025"/>
          </a:xfrm>
          <a:prstGeom prst="line">
            <a:avLst/>
          </a:prstGeom>
          <a:noFill/>
          <a:ln w="9525">
            <a:solidFill>
              <a:schemeClr val="bg1"/>
            </a:solidFill>
            <a:round/>
            <a:headEnd/>
            <a:tailEnd type="triangle" w="med" len="med"/>
          </a:ln>
          <a:effectLst/>
        </p:spPr>
        <p:txBody>
          <a:bodyPr/>
          <a:lstStyle/>
          <a:p>
            <a:endParaRPr lang="en-US"/>
          </a:p>
        </p:txBody>
      </p:sp>
      <p:sp>
        <p:nvSpPr>
          <p:cNvPr id="90145" name="Line 33"/>
          <p:cNvSpPr>
            <a:spLocks noChangeShapeType="1"/>
          </p:cNvSpPr>
          <p:nvPr/>
        </p:nvSpPr>
        <p:spPr bwMode="auto">
          <a:xfrm flipV="1">
            <a:off x="2306638" y="2968625"/>
            <a:ext cx="114300" cy="614363"/>
          </a:xfrm>
          <a:prstGeom prst="line">
            <a:avLst/>
          </a:prstGeom>
          <a:noFill/>
          <a:ln w="9525">
            <a:solidFill>
              <a:schemeClr val="bg1"/>
            </a:solidFill>
            <a:round/>
            <a:headEnd/>
            <a:tailEnd/>
          </a:ln>
          <a:effectLst/>
        </p:spPr>
        <p:txBody>
          <a:bodyPr/>
          <a:lstStyle/>
          <a:p>
            <a:endParaRPr lang="en-US"/>
          </a:p>
        </p:txBody>
      </p:sp>
      <p:sp>
        <p:nvSpPr>
          <p:cNvPr id="90146" name="Line 34"/>
          <p:cNvSpPr>
            <a:spLocks noChangeShapeType="1"/>
          </p:cNvSpPr>
          <p:nvPr/>
        </p:nvSpPr>
        <p:spPr bwMode="auto">
          <a:xfrm>
            <a:off x="4802188" y="1816100"/>
            <a:ext cx="652462" cy="806450"/>
          </a:xfrm>
          <a:prstGeom prst="line">
            <a:avLst/>
          </a:prstGeom>
          <a:noFill/>
          <a:ln w="9525">
            <a:solidFill>
              <a:schemeClr val="tx1"/>
            </a:solidFill>
            <a:round/>
            <a:headEnd/>
            <a:tailEnd type="triangle" w="med" len="med"/>
          </a:ln>
          <a:effectLst/>
        </p:spPr>
        <p:txBody>
          <a:bodyPr/>
          <a:lstStyle/>
          <a:p>
            <a:endParaRPr lang="en-US"/>
          </a:p>
        </p:txBody>
      </p:sp>
      <p:sp>
        <p:nvSpPr>
          <p:cNvPr id="90147" name="Line 35"/>
          <p:cNvSpPr>
            <a:spLocks noChangeShapeType="1"/>
          </p:cNvSpPr>
          <p:nvPr/>
        </p:nvSpPr>
        <p:spPr bwMode="auto">
          <a:xfrm flipV="1">
            <a:off x="5686425" y="3198813"/>
            <a:ext cx="152400" cy="460375"/>
          </a:xfrm>
          <a:prstGeom prst="line">
            <a:avLst/>
          </a:prstGeom>
          <a:noFill/>
          <a:ln w="19050">
            <a:solidFill>
              <a:schemeClr val="bg1"/>
            </a:solidFill>
            <a:round/>
            <a:headEnd/>
            <a:tailEnd/>
          </a:ln>
          <a:effectLst/>
        </p:spPr>
        <p:txBody>
          <a:bodyPr/>
          <a:lstStyle/>
          <a:p>
            <a:endParaRPr lang="en-US"/>
          </a:p>
        </p:txBody>
      </p:sp>
      <p:sp>
        <p:nvSpPr>
          <p:cNvPr id="90149" name="Line 37"/>
          <p:cNvSpPr>
            <a:spLocks noChangeShapeType="1"/>
          </p:cNvSpPr>
          <p:nvPr/>
        </p:nvSpPr>
        <p:spPr bwMode="auto">
          <a:xfrm flipV="1">
            <a:off x="4725988" y="3236913"/>
            <a:ext cx="346075" cy="384175"/>
          </a:xfrm>
          <a:prstGeom prst="line">
            <a:avLst/>
          </a:prstGeom>
          <a:noFill/>
          <a:ln w="9525">
            <a:solidFill>
              <a:schemeClr val="bg1"/>
            </a:solidFill>
            <a:round/>
            <a:headEnd/>
            <a:tailEnd/>
          </a:ln>
          <a:effectLst/>
        </p:spPr>
        <p:txBody>
          <a:bodyPr/>
          <a:lstStyle/>
          <a:p>
            <a:endParaRPr lang="en-US"/>
          </a:p>
        </p:txBody>
      </p:sp>
      <p:sp>
        <p:nvSpPr>
          <p:cNvPr id="90150" name="Line 38"/>
          <p:cNvSpPr>
            <a:spLocks noChangeShapeType="1"/>
          </p:cNvSpPr>
          <p:nvPr/>
        </p:nvSpPr>
        <p:spPr bwMode="auto">
          <a:xfrm flipV="1">
            <a:off x="5072063" y="2928938"/>
            <a:ext cx="422275" cy="307975"/>
          </a:xfrm>
          <a:prstGeom prst="line">
            <a:avLst/>
          </a:prstGeom>
          <a:noFill/>
          <a:ln w="9525">
            <a:solidFill>
              <a:schemeClr val="bg1"/>
            </a:solidFill>
            <a:round/>
            <a:headEnd/>
            <a:tailEnd/>
          </a:ln>
          <a:effectLst/>
        </p:spPr>
        <p:txBody>
          <a:bodyPr/>
          <a:lstStyle/>
          <a:p>
            <a:endParaRPr lang="en-US"/>
          </a:p>
        </p:txBody>
      </p:sp>
      <p:sp>
        <p:nvSpPr>
          <p:cNvPr id="90151" name="Line 39"/>
          <p:cNvSpPr>
            <a:spLocks noChangeShapeType="1"/>
          </p:cNvSpPr>
          <p:nvPr/>
        </p:nvSpPr>
        <p:spPr bwMode="auto">
          <a:xfrm flipV="1">
            <a:off x="3343275" y="3160713"/>
            <a:ext cx="422275" cy="498475"/>
          </a:xfrm>
          <a:prstGeom prst="line">
            <a:avLst/>
          </a:prstGeom>
          <a:noFill/>
          <a:ln w="9525">
            <a:solidFill>
              <a:schemeClr val="bg1"/>
            </a:solidFill>
            <a:round/>
            <a:headEnd/>
            <a:tailEnd/>
          </a:ln>
          <a:effectLst/>
        </p:spPr>
        <p:txBody>
          <a:bodyPr/>
          <a:lstStyle/>
          <a:p>
            <a:endParaRPr lang="en-US"/>
          </a:p>
        </p:txBody>
      </p:sp>
      <p:sp>
        <p:nvSpPr>
          <p:cNvPr id="90152" name="Line 40"/>
          <p:cNvSpPr>
            <a:spLocks noChangeShapeType="1"/>
          </p:cNvSpPr>
          <p:nvPr/>
        </p:nvSpPr>
        <p:spPr bwMode="auto">
          <a:xfrm flipV="1">
            <a:off x="4802188" y="2046288"/>
            <a:ext cx="422275" cy="192087"/>
          </a:xfrm>
          <a:prstGeom prst="line">
            <a:avLst/>
          </a:prstGeom>
          <a:noFill/>
          <a:ln w="9525">
            <a:solidFill>
              <a:schemeClr val="tx1"/>
            </a:solidFill>
            <a:round/>
            <a:headEnd/>
            <a:tailEnd/>
          </a:ln>
          <a:effectLst/>
        </p:spPr>
        <p:txBody>
          <a:bodyPr/>
          <a:lstStyle/>
          <a:p>
            <a:endParaRPr lang="en-US"/>
          </a:p>
        </p:txBody>
      </p:sp>
      <p:sp>
        <p:nvSpPr>
          <p:cNvPr id="90153" name="Line 41"/>
          <p:cNvSpPr>
            <a:spLocks noChangeShapeType="1"/>
          </p:cNvSpPr>
          <p:nvPr/>
        </p:nvSpPr>
        <p:spPr bwMode="auto">
          <a:xfrm>
            <a:off x="5224463" y="2046288"/>
            <a:ext cx="538162" cy="268287"/>
          </a:xfrm>
          <a:prstGeom prst="line">
            <a:avLst/>
          </a:prstGeom>
          <a:noFill/>
          <a:ln w="9525">
            <a:solidFill>
              <a:schemeClr val="tx1"/>
            </a:solidFill>
            <a:round/>
            <a:headEnd/>
            <a:tailEnd/>
          </a:ln>
          <a:effectLst/>
        </p:spPr>
        <p:txBody>
          <a:bodyPr/>
          <a:lstStyle/>
          <a:p>
            <a:endParaRPr lang="en-US"/>
          </a:p>
        </p:txBody>
      </p:sp>
      <p:sp>
        <p:nvSpPr>
          <p:cNvPr id="90154" name="Line 42"/>
          <p:cNvSpPr>
            <a:spLocks noChangeShapeType="1"/>
          </p:cNvSpPr>
          <p:nvPr/>
        </p:nvSpPr>
        <p:spPr bwMode="auto">
          <a:xfrm>
            <a:off x="4802188" y="1277938"/>
            <a:ext cx="806450" cy="0"/>
          </a:xfrm>
          <a:prstGeom prst="line">
            <a:avLst/>
          </a:prstGeom>
          <a:noFill/>
          <a:ln w="9525">
            <a:solidFill>
              <a:schemeClr val="tx1"/>
            </a:solidFill>
            <a:round/>
            <a:headEnd/>
            <a:tailEnd/>
          </a:ln>
          <a:effectLst/>
        </p:spPr>
        <p:txBody>
          <a:bodyPr/>
          <a:lstStyle/>
          <a:p>
            <a:endParaRPr lang="en-US"/>
          </a:p>
        </p:txBody>
      </p:sp>
      <p:sp>
        <p:nvSpPr>
          <p:cNvPr id="90155" name="Line 43"/>
          <p:cNvSpPr>
            <a:spLocks noChangeShapeType="1"/>
          </p:cNvSpPr>
          <p:nvPr/>
        </p:nvSpPr>
        <p:spPr bwMode="auto">
          <a:xfrm>
            <a:off x="5608638" y="1277938"/>
            <a:ext cx="806450" cy="461962"/>
          </a:xfrm>
          <a:prstGeom prst="line">
            <a:avLst/>
          </a:prstGeom>
          <a:noFill/>
          <a:ln w="9525">
            <a:solidFill>
              <a:schemeClr val="tx1"/>
            </a:solidFill>
            <a:round/>
            <a:headEnd/>
            <a:tailEnd type="triangle" w="med" len="med"/>
          </a:ln>
          <a:effectLst/>
        </p:spPr>
        <p:txBody>
          <a:bodyPr/>
          <a:lstStyle/>
          <a:p>
            <a:endParaRPr lang="en-US"/>
          </a:p>
        </p:txBody>
      </p:sp>
      <p:sp>
        <p:nvSpPr>
          <p:cNvPr id="90156" name="Text Box 44"/>
          <p:cNvSpPr txBox="1">
            <a:spLocks noChangeArrowheads="1"/>
          </p:cNvSpPr>
          <p:nvPr/>
        </p:nvSpPr>
        <p:spPr bwMode="auto">
          <a:xfrm>
            <a:off x="731838" y="5003800"/>
            <a:ext cx="7912100" cy="925513"/>
          </a:xfrm>
          <a:prstGeom prst="rect">
            <a:avLst/>
          </a:prstGeom>
          <a:solidFill>
            <a:schemeClr val="bg1"/>
          </a:solidFill>
          <a:ln w="9525">
            <a:solidFill>
              <a:schemeClr val="tx1"/>
            </a:solidFill>
            <a:miter lim="800000"/>
            <a:headEnd/>
            <a:tailEnd/>
          </a:ln>
          <a:effectLst/>
        </p:spPr>
        <p:txBody>
          <a:bodyPr>
            <a:spAutoFit/>
          </a:bodyPr>
          <a:lstStyle/>
          <a:p>
            <a:pPr>
              <a:buFont typeface="Wingdings" pitchFamily="2" charset="2"/>
              <a:buChar char="Ø"/>
            </a:pPr>
            <a:r>
              <a:rPr lang="en-US">
                <a:solidFill>
                  <a:schemeClr val="tx2"/>
                </a:solidFill>
              </a:rPr>
              <a:t>Switch alerts our Dog he will play QB.</a:t>
            </a:r>
          </a:p>
          <a:p>
            <a:pPr>
              <a:buFont typeface="Wingdings" pitchFamily="2" charset="2"/>
              <a:buChar char="Ø"/>
            </a:pPr>
            <a:r>
              <a:rPr lang="en-US">
                <a:solidFill>
                  <a:schemeClr val="tx2"/>
                </a:solidFill>
              </a:rPr>
              <a:t>Our LB will play pitch.</a:t>
            </a:r>
          </a:p>
          <a:p>
            <a:pPr>
              <a:buFont typeface="Wingdings" pitchFamily="2" charset="2"/>
              <a:buChar char="Ø"/>
            </a:pPr>
            <a:r>
              <a:rPr lang="en-US">
                <a:solidFill>
                  <a:schemeClr val="tx2"/>
                </a:solidFill>
              </a:rPr>
              <a:t>This is a great change-up</a:t>
            </a:r>
          </a:p>
        </p:txBody>
      </p:sp>
      <p:sp>
        <p:nvSpPr>
          <p:cNvPr id="90157" name="Line 45"/>
          <p:cNvSpPr>
            <a:spLocks noChangeShapeType="1"/>
          </p:cNvSpPr>
          <p:nvPr/>
        </p:nvSpPr>
        <p:spPr bwMode="auto">
          <a:xfrm flipV="1">
            <a:off x="5838825" y="2354263"/>
            <a:ext cx="614363" cy="844550"/>
          </a:xfrm>
          <a:prstGeom prst="line">
            <a:avLst/>
          </a:prstGeom>
          <a:noFill/>
          <a:ln w="9525">
            <a:solidFill>
              <a:schemeClr val="bg1"/>
            </a:solidFill>
            <a:round/>
            <a:headEnd/>
            <a:tailEnd type="triangle" w="med" len="med"/>
          </a:ln>
          <a:effectLst/>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b="1">
                <a:solidFill>
                  <a:schemeClr val="bg1"/>
                </a:solidFill>
                <a:effectLst>
                  <a:outerShdw blurRad="38100" dist="38100" dir="2700000" algn="tl">
                    <a:srgbClr val="000000"/>
                  </a:outerShdw>
                </a:effectLst>
              </a:rPr>
              <a:t>Defensive Absolutes</a:t>
            </a:r>
          </a:p>
        </p:txBody>
      </p:sp>
      <p:sp>
        <p:nvSpPr>
          <p:cNvPr id="12291" name="Rectangle 3"/>
          <p:cNvSpPr>
            <a:spLocks noGrp="1" noChangeArrowheads="1"/>
          </p:cNvSpPr>
          <p:nvPr>
            <p:ph type="body" idx="1"/>
          </p:nvPr>
        </p:nvSpPr>
        <p:spPr/>
        <p:txBody>
          <a:bodyPr/>
          <a:lstStyle/>
          <a:p>
            <a:pPr marL="609600" indent="-609600">
              <a:buFontTx/>
              <a:buAutoNum type="arabicPeriod"/>
            </a:pPr>
            <a:r>
              <a:rPr lang="en-US">
                <a:solidFill>
                  <a:schemeClr val="bg1"/>
                </a:solidFill>
              </a:rPr>
              <a:t>We will stop the run!</a:t>
            </a:r>
          </a:p>
          <a:p>
            <a:pPr marL="609600" indent="-609600">
              <a:buFontTx/>
              <a:buAutoNum type="arabicPeriod"/>
            </a:pPr>
            <a:r>
              <a:rPr lang="en-US">
                <a:solidFill>
                  <a:schemeClr val="bg1"/>
                </a:solidFill>
              </a:rPr>
              <a:t>We will control the pass!</a:t>
            </a:r>
          </a:p>
          <a:p>
            <a:pPr marL="609600" indent="-609600">
              <a:buFontTx/>
              <a:buAutoNum type="arabicPeriod"/>
            </a:pPr>
            <a:r>
              <a:rPr lang="en-US">
                <a:solidFill>
                  <a:schemeClr val="bg1"/>
                </a:solidFill>
              </a:rPr>
              <a:t>We will be the best tackling team in our conference!</a:t>
            </a:r>
          </a:p>
          <a:p>
            <a:pPr marL="609600" indent="-609600">
              <a:buFontTx/>
              <a:buAutoNum type="arabicPeriod"/>
            </a:pPr>
            <a:r>
              <a:rPr lang="en-US">
                <a:solidFill>
                  <a:schemeClr val="bg1"/>
                </a:solidFill>
              </a:rPr>
              <a:t>We will have great pursuit and get 11 defenders to the football using proper angles!</a:t>
            </a:r>
          </a:p>
          <a:p>
            <a:pPr marL="609600" indent="-609600">
              <a:buFontTx/>
              <a:buAutoNum type="arabicPeriod"/>
            </a:pPr>
            <a:r>
              <a:rPr lang="en-US">
                <a:solidFill>
                  <a:schemeClr val="bg1"/>
                </a:solidFill>
              </a:rPr>
              <a:t>We will create takeaways!</a:t>
            </a:r>
          </a:p>
        </p:txBody>
      </p:sp>
      <p:sp>
        <p:nvSpPr>
          <p:cNvPr id="12292" name="Line 4"/>
          <p:cNvSpPr>
            <a:spLocks noChangeShapeType="1"/>
          </p:cNvSpPr>
          <p:nvPr/>
        </p:nvSpPr>
        <p:spPr bwMode="auto">
          <a:xfrm>
            <a:off x="381000" y="1447800"/>
            <a:ext cx="8382000" cy="0"/>
          </a:xfrm>
          <a:prstGeom prst="line">
            <a:avLst/>
          </a:prstGeom>
          <a:noFill/>
          <a:ln w="38100">
            <a:solidFill>
              <a:schemeClr val="bg1"/>
            </a:solidFill>
            <a:round/>
            <a:headEnd/>
            <a:tailEnd/>
          </a:ln>
          <a:effectLst/>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304800" y="274638"/>
            <a:ext cx="8382000" cy="657225"/>
          </a:xfrm>
        </p:spPr>
        <p:txBody>
          <a:bodyPr/>
          <a:lstStyle/>
          <a:p>
            <a:r>
              <a:rPr lang="en-US" sz="3600">
                <a:solidFill>
                  <a:schemeClr val="bg1"/>
                </a:solidFill>
              </a:rPr>
              <a:t>OS Veer</a:t>
            </a:r>
          </a:p>
        </p:txBody>
      </p:sp>
      <p:sp>
        <p:nvSpPr>
          <p:cNvPr id="92163" name="Rectangle 3"/>
          <p:cNvSpPr>
            <a:spLocks noChangeArrowheads="1"/>
          </p:cNvSpPr>
          <p:nvPr/>
        </p:nvSpPr>
        <p:spPr bwMode="auto">
          <a:xfrm>
            <a:off x="4419600" y="2514600"/>
            <a:ext cx="457200"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2164" name="Oval 4"/>
          <p:cNvSpPr>
            <a:spLocks noChangeArrowheads="1"/>
          </p:cNvSpPr>
          <p:nvPr/>
        </p:nvSpPr>
        <p:spPr bwMode="auto">
          <a:xfrm>
            <a:off x="49530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165" name="Oval 5"/>
          <p:cNvSpPr>
            <a:spLocks noChangeArrowheads="1"/>
          </p:cNvSpPr>
          <p:nvPr/>
        </p:nvSpPr>
        <p:spPr bwMode="auto">
          <a:xfrm>
            <a:off x="54864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166" name="Oval 6"/>
          <p:cNvSpPr>
            <a:spLocks noChangeArrowheads="1"/>
          </p:cNvSpPr>
          <p:nvPr/>
        </p:nvSpPr>
        <p:spPr bwMode="auto">
          <a:xfrm>
            <a:off x="38862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167" name="Oval 7"/>
          <p:cNvSpPr>
            <a:spLocks noChangeArrowheads="1"/>
          </p:cNvSpPr>
          <p:nvPr/>
        </p:nvSpPr>
        <p:spPr bwMode="auto">
          <a:xfrm>
            <a:off x="3343275" y="2506663"/>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168" name="Oval 8"/>
          <p:cNvSpPr>
            <a:spLocks noChangeArrowheads="1"/>
          </p:cNvSpPr>
          <p:nvPr/>
        </p:nvSpPr>
        <p:spPr bwMode="auto">
          <a:xfrm>
            <a:off x="6030913" y="2506663"/>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169" name="Oval 9"/>
          <p:cNvSpPr>
            <a:spLocks noChangeArrowheads="1"/>
          </p:cNvSpPr>
          <p:nvPr/>
        </p:nvSpPr>
        <p:spPr bwMode="auto">
          <a:xfrm>
            <a:off x="1219200" y="2133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170" name="Oval 10"/>
          <p:cNvSpPr>
            <a:spLocks noChangeArrowheads="1"/>
          </p:cNvSpPr>
          <p:nvPr/>
        </p:nvSpPr>
        <p:spPr bwMode="auto">
          <a:xfrm>
            <a:off x="8305800" y="2514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171" name="Oval 11"/>
          <p:cNvSpPr>
            <a:spLocks noChangeArrowheads="1"/>
          </p:cNvSpPr>
          <p:nvPr/>
        </p:nvSpPr>
        <p:spPr bwMode="auto">
          <a:xfrm>
            <a:off x="4419600" y="20574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172" name="Oval 12"/>
          <p:cNvSpPr>
            <a:spLocks noChangeArrowheads="1"/>
          </p:cNvSpPr>
          <p:nvPr/>
        </p:nvSpPr>
        <p:spPr bwMode="auto">
          <a:xfrm>
            <a:off x="4419600" y="16002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173" name="Oval 13"/>
          <p:cNvSpPr>
            <a:spLocks noChangeArrowheads="1"/>
          </p:cNvSpPr>
          <p:nvPr/>
        </p:nvSpPr>
        <p:spPr bwMode="auto">
          <a:xfrm>
            <a:off x="4419600" y="11430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174" name="Text Box 14"/>
          <p:cNvSpPr txBox="1">
            <a:spLocks noChangeArrowheads="1"/>
          </p:cNvSpPr>
          <p:nvPr/>
        </p:nvSpPr>
        <p:spPr bwMode="auto">
          <a:xfrm>
            <a:off x="3343275" y="2928938"/>
            <a:ext cx="4572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92175" name="Text Box 15"/>
          <p:cNvSpPr txBox="1">
            <a:spLocks noChangeArrowheads="1"/>
          </p:cNvSpPr>
          <p:nvPr/>
        </p:nvSpPr>
        <p:spPr bwMode="auto">
          <a:xfrm>
            <a:off x="4418013" y="2890838"/>
            <a:ext cx="4572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N</a:t>
            </a:r>
          </a:p>
        </p:txBody>
      </p:sp>
      <p:sp>
        <p:nvSpPr>
          <p:cNvPr id="92176" name="Text Box 16"/>
          <p:cNvSpPr txBox="1">
            <a:spLocks noChangeArrowheads="1"/>
          </p:cNvSpPr>
          <p:nvPr/>
        </p:nvSpPr>
        <p:spPr bwMode="auto">
          <a:xfrm>
            <a:off x="5486400" y="28956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92177" name="Text Box 17"/>
          <p:cNvSpPr txBox="1">
            <a:spLocks noChangeArrowheads="1"/>
          </p:cNvSpPr>
          <p:nvPr/>
        </p:nvSpPr>
        <p:spPr bwMode="auto">
          <a:xfrm>
            <a:off x="3381375" y="35052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L</a:t>
            </a:r>
          </a:p>
        </p:txBody>
      </p:sp>
      <p:sp>
        <p:nvSpPr>
          <p:cNvPr id="92178" name="Text Box 18"/>
          <p:cNvSpPr txBox="1">
            <a:spLocks noChangeArrowheads="1"/>
          </p:cNvSpPr>
          <p:nvPr/>
        </p:nvSpPr>
        <p:spPr bwMode="auto">
          <a:xfrm>
            <a:off x="4418013" y="35052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M</a:t>
            </a:r>
          </a:p>
        </p:txBody>
      </p:sp>
      <p:sp>
        <p:nvSpPr>
          <p:cNvPr id="92179" name="Text Box 19"/>
          <p:cNvSpPr txBox="1">
            <a:spLocks noChangeArrowheads="1"/>
          </p:cNvSpPr>
          <p:nvPr/>
        </p:nvSpPr>
        <p:spPr bwMode="auto">
          <a:xfrm>
            <a:off x="5494338" y="34671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R</a:t>
            </a:r>
          </a:p>
        </p:txBody>
      </p:sp>
      <p:sp>
        <p:nvSpPr>
          <p:cNvPr id="92180" name="Text Box 20"/>
          <p:cNvSpPr txBox="1">
            <a:spLocks noChangeArrowheads="1"/>
          </p:cNvSpPr>
          <p:nvPr/>
        </p:nvSpPr>
        <p:spPr bwMode="auto">
          <a:xfrm>
            <a:off x="1192213" y="3775075"/>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92181" name="Text Box 21"/>
          <p:cNvSpPr txBox="1">
            <a:spLocks noChangeArrowheads="1"/>
          </p:cNvSpPr>
          <p:nvPr/>
        </p:nvSpPr>
        <p:spPr bwMode="auto">
          <a:xfrm>
            <a:off x="2114550" y="34671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a:t>
            </a:r>
          </a:p>
        </p:txBody>
      </p:sp>
      <p:sp>
        <p:nvSpPr>
          <p:cNvPr id="92182" name="Text Box 22"/>
          <p:cNvSpPr txBox="1">
            <a:spLocks noChangeArrowheads="1"/>
          </p:cNvSpPr>
          <p:nvPr/>
        </p:nvSpPr>
        <p:spPr bwMode="auto">
          <a:xfrm>
            <a:off x="6723063" y="3121025"/>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H</a:t>
            </a:r>
          </a:p>
        </p:txBody>
      </p:sp>
      <p:sp>
        <p:nvSpPr>
          <p:cNvPr id="92183" name="Text Box 23"/>
          <p:cNvSpPr txBox="1">
            <a:spLocks noChangeArrowheads="1"/>
          </p:cNvSpPr>
          <p:nvPr/>
        </p:nvSpPr>
        <p:spPr bwMode="auto">
          <a:xfrm>
            <a:off x="8229600" y="38100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92184" name="Text Box 24"/>
          <p:cNvSpPr txBox="1">
            <a:spLocks noChangeArrowheads="1"/>
          </p:cNvSpPr>
          <p:nvPr/>
        </p:nvSpPr>
        <p:spPr bwMode="auto">
          <a:xfrm>
            <a:off x="5302250" y="4389438"/>
            <a:ext cx="3810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F</a:t>
            </a:r>
          </a:p>
        </p:txBody>
      </p:sp>
      <p:sp>
        <p:nvSpPr>
          <p:cNvPr id="92185" name="Line 25"/>
          <p:cNvSpPr>
            <a:spLocks noChangeShapeType="1"/>
          </p:cNvSpPr>
          <p:nvPr/>
        </p:nvSpPr>
        <p:spPr bwMode="auto">
          <a:xfrm>
            <a:off x="4038600" y="2514600"/>
            <a:ext cx="0" cy="381000"/>
          </a:xfrm>
          <a:prstGeom prst="line">
            <a:avLst/>
          </a:prstGeom>
          <a:noFill/>
          <a:ln w="9525">
            <a:solidFill>
              <a:schemeClr val="tx1"/>
            </a:solidFill>
            <a:round/>
            <a:headEnd/>
            <a:tailEnd/>
          </a:ln>
          <a:effectLst/>
        </p:spPr>
        <p:txBody>
          <a:bodyPr/>
          <a:lstStyle/>
          <a:p>
            <a:endParaRPr lang="en-US"/>
          </a:p>
        </p:txBody>
      </p:sp>
      <p:sp>
        <p:nvSpPr>
          <p:cNvPr id="92186" name="Line 26"/>
          <p:cNvSpPr>
            <a:spLocks noChangeShapeType="1"/>
          </p:cNvSpPr>
          <p:nvPr/>
        </p:nvSpPr>
        <p:spPr bwMode="auto">
          <a:xfrm>
            <a:off x="4648200" y="2506663"/>
            <a:ext cx="0" cy="381000"/>
          </a:xfrm>
          <a:prstGeom prst="line">
            <a:avLst/>
          </a:prstGeom>
          <a:noFill/>
          <a:ln w="9525">
            <a:solidFill>
              <a:schemeClr val="tx1"/>
            </a:solidFill>
            <a:round/>
            <a:headEnd/>
            <a:tailEnd/>
          </a:ln>
          <a:effectLst/>
        </p:spPr>
        <p:txBody>
          <a:bodyPr/>
          <a:lstStyle/>
          <a:p>
            <a:endParaRPr lang="en-US"/>
          </a:p>
        </p:txBody>
      </p:sp>
      <p:sp>
        <p:nvSpPr>
          <p:cNvPr id="92187" name="Line 27"/>
          <p:cNvSpPr>
            <a:spLocks noChangeShapeType="1"/>
          </p:cNvSpPr>
          <p:nvPr/>
        </p:nvSpPr>
        <p:spPr bwMode="auto">
          <a:xfrm>
            <a:off x="5715000" y="2514600"/>
            <a:ext cx="0" cy="381000"/>
          </a:xfrm>
          <a:prstGeom prst="line">
            <a:avLst/>
          </a:prstGeom>
          <a:noFill/>
          <a:ln w="9525">
            <a:solidFill>
              <a:schemeClr val="tx1"/>
            </a:solidFill>
            <a:round/>
            <a:headEnd/>
            <a:tailEnd/>
          </a:ln>
          <a:effectLst/>
        </p:spPr>
        <p:txBody>
          <a:bodyPr/>
          <a:lstStyle/>
          <a:p>
            <a:endParaRPr lang="en-US"/>
          </a:p>
        </p:txBody>
      </p:sp>
      <p:sp>
        <p:nvSpPr>
          <p:cNvPr id="92188" name="Line 28"/>
          <p:cNvSpPr>
            <a:spLocks noChangeShapeType="1"/>
          </p:cNvSpPr>
          <p:nvPr/>
        </p:nvSpPr>
        <p:spPr bwMode="auto">
          <a:xfrm>
            <a:off x="3573463" y="2506663"/>
            <a:ext cx="0" cy="381000"/>
          </a:xfrm>
          <a:prstGeom prst="line">
            <a:avLst/>
          </a:prstGeom>
          <a:noFill/>
          <a:ln w="9525">
            <a:solidFill>
              <a:schemeClr val="tx1"/>
            </a:solidFill>
            <a:round/>
            <a:headEnd/>
            <a:tailEnd/>
          </a:ln>
          <a:effectLst/>
        </p:spPr>
        <p:txBody>
          <a:bodyPr/>
          <a:lstStyle/>
          <a:p>
            <a:endParaRPr lang="en-US"/>
          </a:p>
        </p:txBody>
      </p:sp>
      <p:sp>
        <p:nvSpPr>
          <p:cNvPr id="92189" name="Line 29"/>
          <p:cNvSpPr>
            <a:spLocks noChangeShapeType="1"/>
          </p:cNvSpPr>
          <p:nvPr/>
        </p:nvSpPr>
        <p:spPr bwMode="auto">
          <a:xfrm flipH="1" flipV="1">
            <a:off x="4495800" y="2584450"/>
            <a:ext cx="152400" cy="422275"/>
          </a:xfrm>
          <a:prstGeom prst="line">
            <a:avLst/>
          </a:prstGeom>
          <a:noFill/>
          <a:ln w="9525">
            <a:solidFill>
              <a:schemeClr val="bg1"/>
            </a:solidFill>
            <a:round/>
            <a:headEnd/>
            <a:tailEnd type="triangle" w="med" len="med"/>
          </a:ln>
          <a:effectLst/>
        </p:spPr>
        <p:txBody>
          <a:bodyPr/>
          <a:lstStyle/>
          <a:p>
            <a:endParaRPr lang="en-US"/>
          </a:p>
        </p:txBody>
      </p:sp>
      <p:sp>
        <p:nvSpPr>
          <p:cNvPr id="92190" name="Line 30"/>
          <p:cNvSpPr>
            <a:spLocks noChangeShapeType="1"/>
          </p:cNvSpPr>
          <p:nvPr/>
        </p:nvSpPr>
        <p:spPr bwMode="auto">
          <a:xfrm flipV="1">
            <a:off x="3535363" y="2546350"/>
            <a:ext cx="346075" cy="496888"/>
          </a:xfrm>
          <a:prstGeom prst="line">
            <a:avLst/>
          </a:prstGeom>
          <a:noFill/>
          <a:ln w="9525">
            <a:solidFill>
              <a:schemeClr val="bg1"/>
            </a:solidFill>
            <a:round/>
            <a:headEnd/>
            <a:tailEnd type="triangle" w="med" len="med"/>
          </a:ln>
          <a:effectLst/>
        </p:spPr>
        <p:txBody>
          <a:bodyPr/>
          <a:lstStyle/>
          <a:p>
            <a:endParaRPr lang="en-US"/>
          </a:p>
        </p:txBody>
      </p:sp>
      <p:sp>
        <p:nvSpPr>
          <p:cNvPr id="92191" name="Line 31"/>
          <p:cNvSpPr>
            <a:spLocks noChangeShapeType="1"/>
          </p:cNvSpPr>
          <p:nvPr/>
        </p:nvSpPr>
        <p:spPr bwMode="auto">
          <a:xfrm flipV="1">
            <a:off x="5724525" y="2468563"/>
            <a:ext cx="153988" cy="576262"/>
          </a:xfrm>
          <a:prstGeom prst="line">
            <a:avLst/>
          </a:prstGeom>
          <a:noFill/>
          <a:ln w="9525">
            <a:solidFill>
              <a:schemeClr val="bg1"/>
            </a:solidFill>
            <a:round/>
            <a:headEnd/>
            <a:tailEnd type="triangle" w="med" len="med"/>
          </a:ln>
          <a:effectLst/>
        </p:spPr>
        <p:txBody>
          <a:bodyPr/>
          <a:lstStyle/>
          <a:p>
            <a:endParaRPr lang="en-US"/>
          </a:p>
        </p:txBody>
      </p:sp>
      <p:sp>
        <p:nvSpPr>
          <p:cNvPr id="92192" name="Line 32"/>
          <p:cNvSpPr>
            <a:spLocks noChangeShapeType="1"/>
          </p:cNvSpPr>
          <p:nvPr/>
        </p:nvSpPr>
        <p:spPr bwMode="auto">
          <a:xfrm flipH="1" flipV="1">
            <a:off x="6530975" y="2314575"/>
            <a:ext cx="384175" cy="995363"/>
          </a:xfrm>
          <a:prstGeom prst="line">
            <a:avLst/>
          </a:prstGeom>
          <a:noFill/>
          <a:ln w="9525">
            <a:solidFill>
              <a:schemeClr val="bg1"/>
            </a:solidFill>
            <a:round/>
            <a:headEnd/>
            <a:tailEnd type="triangle" w="med" len="med"/>
          </a:ln>
          <a:effectLst/>
        </p:spPr>
        <p:txBody>
          <a:bodyPr/>
          <a:lstStyle/>
          <a:p>
            <a:endParaRPr lang="en-US"/>
          </a:p>
        </p:txBody>
      </p:sp>
      <p:sp>
        <p:nvSpPr>
          <p:cNvPr id="92193" name="Line 33"/>
          <p:cNvSpPr>
            <a:spLocks noChangeShapeType="1"/>
          </p:cNvSpPr>
          <p:nvPr/>
        </p:nvSpPr>
        <p:spPr bwMode="auto">
          <a:xfrm flipV="1">
            <a:off x="2306638" y="2968625"/>
            <a:ext cx="114300" cy="614363"/>
          </a:xfrm>
          <a:prstGeom prst="line">
            <a:avLst/>
          </a:prstGeom>
          <a:noFill/>
          <a:ln w="9525">
            <a:solidFill>
              <a:schemeClr val="bg1"/>
            </a:solidFill>
            <a:round/>
            <a:headEnd/>
            <a:tailEnd/>
          </a:ln>
          <a:effectLst/>
        </p:spPr>
        <p:txBody>
          <a:bodyPr/>
          <a:lstStyle/>
          <a:p>
            <a:endParaRPr lang="en-US"/>
          </a:p>
        </p:txBody>
      </p:sp>
      <p:sp>
        <p:nvSpPr>
          <p:cNvPr id="92194" name="Line 34"/>
          <p:cNvSpPr>
            <a:spLocks noChangeShapeType="1"/>
          </p:cNvSpPr>
          <p:nvPr/>
        </p:nvSpPr>
        <p:spPr bwMode="auto">
          <a:xfrm>
            <a:off x="5532438" y="1970088"/>
            <a:ext cx="346075" cy="536575"/>
          </a:xfrm>
          <a:prstGeom prst="line">
            <a:avLst/>
          </a:prstGeom>
          <a:noFill/>
          <a:ln w="9525">
            <a:solidFill>
              <a:schemeClr val="tx1"/>
            </a:solidFill>
            <a:round/>
            <a:headEnd/>
            <a:tailEnd type="triangle" w="med" len="med"/>
          </a:ln>
          <a:effectLst/>
        </p:spPr>
        <p:txBody>
          <a:bodyPr/>
          <a:lstStyle/>
          <a:p>
            <a:endParaRPr lang="en-US"/>
          </a:p>
        </p:txBody>
      </p:sp>
      <p:sp>
        <p:nvSpPr>
          <p:cNvPr id="92195" name="Line 35"/>
          <p:cNvSpPr>
            <a:spLocks noChangeShapeType="1"/>
          </p:cNvSpPr>
          <p:nvPr/>
        </p:nvSpPr>
        <p:spPr bwMode="auto">
          <a:xfrm flipH="1" flipV="1">
            <a:off x="5608638" y="3352800"/>
            <a:ext cx="77787" cy="306388"/>
          </a:xfrm>
          <a:prstGeom prst="line">
            <a:avLst/>
          </a:prstGeom>
          <a:noFill/>
          <a:ln w="19050">
            <a:solidFill>
              <a:schemeClr val="bg1"/>
            </a:solidFill>
            <a:round/>
            <a:headEnd/>
            <a:tailEnd/>
          </a:ln>
          <a:effectLst/>
        </p:spPr>
        <p:txBody>
          <a:bodyPr/>
          <a:lstStyle/>
          <a:p>
            <a:endParaRPr lang="en-US"/>
          </a:p>
        </p:txBody>
      </p:sp>
      <p:sp>
        <p:nvSpPr>
          <p:cNvPr id="92196" name="Line 36"/>
          <p:cNvSpPr>
            <a:spLocks noChangeShapeType="1"/>
          </p:cNvSpPr>
          <p:nvPr/>
        </p:nvSpPr>
        <p:spPr bwMode="auto">
          <a:xfrm flipV="1">
            <a:off x="3611563" y="3467100"/>
            <a:ext cx="307975" cy="306388"/>
          </a:xfrm>
          <a:prstGeom prst="line">
            <a:avLst/>
          </a:prstGeom>
          <a:noFill/>
          <a:ln w="9525">
            <a:solidFill>
              <a:schemeClr val="bg1"/>
            </a:solidFill>
            <a:round/>
            <a:headEnd/>
            <a:tailEnd/>
          </a:ln>
          <a:effectLst/>
        </p:spPr>
        <p:txBody>
          <a:bodyPr/>
          <a:lstStyle/>
          <a:p>
            <a:endParaRPr lang="en-US"/>
          </a:p>
        </p:txBody>
      </p:sp>
      <p:sp>
        <p:nvSpPr>
          <p:cNvPr id="92197" name="Line 37"/>
          <p:cNvSpPr>
            <a:spLocks noChangeShapeType="1"/>
          </p:cNvSpPr>
          <p:nvPr/>
        </p:nvSpPr>
        <p:spPr bwMode="auto">
          <a:xfrm>
            <a:off x="4802188" y="2238375"/>
            <a:ext cx="1344612" cy="76200"/>
          </a:xfrm>
          <a:prstGeom prst="line">
            <a:avLst/>
          </a:prstGeom>
          <a:noFill/>
          <a:ln w="9525">
            <a:solidFill>
              <a:schemeClr val="tx1"/>
            </a:solidFill>
            <a:round/>
            <a:headEnd/>
            <a:tailEnd/>
          </a:ln>
          <a:effectLst/>
        </p:spPr>
        <p:txBody>
          <a:bodyPr/>
          <a:lstStyle/>
          <a:p>
            <a:endParaRPr lang="en-US"/>
          </a:p>
        </p:txBody>
      </p:sp>
      <p:sp>
        <p:nvSpPr>
          <p:cNvPr id="92198" name="Line 38"/>
          <p:cNvSpPr>
            <a:spLocks noChangeShapeType="1"/>
          </p:cNvSpPr>
          <p:nvPr/>
        </p:nvSpPr>
        <p:spPr bwMode="auto">
          <a:xfrm>
            <a:off x="4802188" y="1778000"/>
            <a:ext cx="730250" cy="192088"/>
          </a:xfrm>
          <a:prstGeom prst="line">
            <a:avLst/>
          </a:prstGeom>
          <a:noFill/>
          <a:ln w="9525">
            <a:solidFill>
              <a:schemeClr val="tx1"/>
            </a:solidFill>
            <a:round/>
            <a:headEnd/>
            <a:tailEnd/>
          </a:ln>
          <a:effectLst/>
        </p:spPr>
        <p:txBody>
          <a:bodyPr/>
          <a:lstStyle/>
          <a:p>
            <a:endParaRPr lang="en-US"/>
          </a:p>
        </p:txBody>
      </p:sp>
      <p:sp>
        <p:nvSpPr>
          <p:cNvPr id="92199" name="Line 39"/>
          <p:cNvSpPr>
            <a:spLocks noChangeShapeType="1"/>
          </p:cNvSpPr>
          <p:nvPr/>
        </p:nvSpPr>
        <p:spPr bwMode="auto">
          <a:xfrm>
            <a:off x="4802188" y="1277938"/>
            <a:ext cx="806450" cy="0"/>
          </a:xfrm>
          <a:prstGeom prst="line">
            <a:avLst/>
          </a:prstGeom>
          <a:noFill/>
          <a:ln w="9525">
            <a:solidFill>
              <a:schemeClr val="tx1"/>
            </a:solidFill>
            <a:round/>
            <a:headEnd/>
            <a:tailEnd/>
          </a:ln>
          <a:effectLst/>
        </p:spPr>
        <p:txBody>
          <a:bodyPr/>
          <a:lstStyle/>
          <a:p>
            <a:endParaRPr lang="en-US"/>
          </a:p>
        </p:txBody>
      </p:sp>
      <p:sp>
        <p:nvSpPr>
          <p:cNvPr id="92200" name="Line 40"/>
          <p:cNvSpPr>
            <a:spLocks noChangeShapeType="1"/>
          </p:cNvSpPr>
          <p:nvPr/>
        </p:nvSpPr>
        <p:spPr bwMode="auto">
          <a:xfrm>
            <a:off x="5608638" y="1277938"/>
            <a:ext cx="806450" cy="461962"/>
          </a:xfrm>
          <a:prstGeom prst="line">
            <a:avLst/>
          </a:prstGeom>
          <a:noFill/>
          <a:ln w="9525">
            <a:solidFill>
              <a:schemeClr val="tx1"/>
            </a:solidFill>
            <a:round/>
            <a:headEnd/>
            <a:tailEnd type="triangle" w="med" len="med"/>
          </a:ln>
          <a:effectLst/>
        </p:spPr>
        <p:txBody>
          <a:bodyPr/>
          <a:lstStyle/>
          <a:p>
            <a:endParaRPr lang="en-US"/>
          </a:p>
        </p:txBody>
      </p:sp>
      <p:sp>
        <p:nvSpPr>
          <p:cNvPr id="92201" name="Text Box 41"/>
          <p:cNvSpPr txBox="1">
            <a:spLocks noChangeArrowheads="1"/>
          </p:cNvSpPr>
          <p:nvPr/>
        </p:nvSpPr>
        <p:spPr bwMode="auto">
          <a:xfrm>
            <a:off x="731838" y="5003800"/>
            <a:ext cx="7912100" cy="1200150"/>
          </a:xfrm>
          <a:prstGeom prst="rect">
            <a:avLst/>
          </a:prstGeom>
          <a:solidFill>
            <a:schemeClr val="bg1"/>
          </a:solidFill>
          <a:ln w="9525">
            <a:solidFill>
              <a:schemeClr val="tx1"/>
            </a:solidFill>
            <a:miter lim="800000"/>
            <a:headEnd/>
            <a:tailEnd/>
          </a:ln>
          <a:effectLst/>
        </p:spPr>
        <p:txBody>
          <a:bodyPr>
            <a:spAutoFit/>
          </a:bodyPr>
          <a:lstStyle/>
          <a:p>
            <a:pPr>
              <a:buFont typeface="Wingdings" pitchFamily="2" charset="2"/>
              <a:buChar char="Ø"/>
            </a:pPr>
            <a:r>
              <a:rPr lang="en-US">
                <a:solidFill>
                  <a:schemeClr val="tx2"/>
                </a:solidFill>
              </a:rPr>
              <a:t>Our Dog to the TE must be alert to feather</a:t>
            </a:r>
          </a:p>
          <a:p>
            <a:pPr>
              <a:buFont typeface="Wingdings" pitchFamily="2" charset="2"/>
              <a:buChar char="Ø"/>
            </a:pPr>
            <a:r>
              <a:rPr lang="en-US">
                <a:solidFill>
                  <a:schemeClr val="tx2"/>
                </a:solidFill>
              </a:rPr>
              <a:t>Our End must be strong against a double team.</a:t>
            </a:r>
          </a:p>
          <a:p>
            <a:pPr>
              <a:buFont typeface="Wingdings" pitchFamily="2" charset="2"/>
              <a:buChar char="Ø"/>
            </a:pPr>
            <a:r>
              <a:rPr lang="en-US">
                <a:solidFill>
                  <a:schemeClr val="tx2"/>
                </a:solidFill>
              </a:rPr>
              <a:t>Our Rob and Mike must read gap to flow </a:t>
            </a:r>
          </a:p>
          <a:p>
            <a:pPr>
              <a:buFont typeface="Wingdings" pitchFamily="2" charset="2"/>
              <a:buChar char="Ø"/>
            </a:pPr>
            <a:r>
              <a:rPr lang="en-US">
                <a:solidFill>
                  <a:schemeClr val="tx2"/>
                </a:solidFill>
              </a:rPr>
              <a:t>Our Hero will be alert to feather!</a:t>
            </a:r>
          </a:p>
        </p:txBody>
      </p:sp>
      <p:sp>
        <p:nvSpPr>
          <p:cNvPr id="92203" name="Line 43"/>
          <p:cNvSpPr>
            <a:spLocks noChangeShapeType="1"/>
          </p:cNvSpPr>
          <p:nvPr/>
        </p:nvSpPr>
        <p:spPr bwMode="auto">
          <a:xfrm flipV="1">
            <a:off x="4764088" y="3505200"/>
            <a:ext cx="268287" cy="231775"/>
          </a:xfrm>
          <a:prstGeom prst="line">
            <a:avLst/>
          </a:prstGeom>
          <a:noFill/>
          <a:ln w="9525">
            <a:solidFill>
              <a:schemeClr val="bg1"/>
            </a:solidFill>
            <a:round/>
            <a:headEnd/>
            <a:tailEnd/>
          </a:ln>
          <a:effectLst/>
        </p:spPr>
        <p:txBody>
          <a:bodyPr/>
          <a:lstStyle/>
          <a:p>
            <a:endParaRPr lang="en-US"/>
          </a:p>
        </p:txBody>
      </p:sp>
      <p:sp>
        <p:nvSpPr>
          <p:cNvPr id="92204" name="Line 44"/>
          <p:cNvSpPr>
            <a:spLocks noChangeShapeType="1"/>
          </p:cNvSpPr>
          <p:nvPr/>
        </p:nvSpPr>
        <p:spPr bwMode="auto">
          <a:xfrm flipV="1">
            <a:off x="5032375" y="3467100"/>
            <a:ext cx="346075" cy="38100"/>
          </a:xfrm>
          <a:prstGeom prst="line">
            <a:avLst/>
          </a:prstGeom>
          <a:noFill/>
          <a:ln w="9525">
            <a:solidFill>
              <a:schemeClr val="bg1"/>
            </a:solidFill>
            <a:round/>
            <a:headEnd/>
            <a:tailEnd/>
          </a:ln>
          <a:effectLst/>
        </p:spPr>
        <p:txBody>
          <a:bodyPr/>
          <a:lstStyle/>
          <a:p>
            <a:endParaRPr lang="en-US"/>
          </a:p>
        </p:txBody>
      </p:sp>
      <p:sp>
        <p:nvSpPr>
          <p:cNvPr id="92205" name="Line 45"/>
          <p:cNvSpPr>
            <a:spLocks noChangeShapeType="1"/>
          </p:cNvSpPr>
          <p:nvPr/>
        </p:nvSpPr>
        <p:spPr bwMode="auto">
          <a:xfrm flipV="1">
            <a:off x="5608638" y="3236913"/>
            <a:ext cx="538162" cy="115887"/>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04800" y="274638"/>
            <a:ext cx="8382000" cy="657225"/>
          </a:xfrm>
        </p:spPr>
        <p:txBody>
          <a:bodyPr/>
          <a:lstStyle/>
          <a:p>
            <a:r>
              <a:rPr lang="en-US" sz="3600">
                <a:solidFill>
                  <a:schemeClr val="bg1"/>
                </a:solidFill>
              </a:rPr>
              <a:t>Rocket Call to TE  for OS Veer</a:t>
            </a:r>
          </a:p>
        </p:txBody>
      </p:sp>
      <p:sp>
        <p:nvSpPr>
          <p:cNvPr id="91139" name="Rectangle 3"/>
          <p:cNvSpPr>
            <a:spLocks noChangeArrowheads="1"/>
          </p:cNvSpPr>
          <p:nvPr/>
        </p:nvSpPr>
        <p:spPr bwMode="auto">
          <a:xfrm>
            <a:off x="4419600" y="2514600"/>
            <a:ext cx="457200"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1140" name="Oval 4"/>
          <p:cNvSpPr>
            <a:spLocks noChangeArrowheads="1"/>
          </p:cNvSpPr>
          <p:nvPr/>
        </p:nvSpPr>
        <p:spPr bwMode="auto">
          <a:xfrm>
            <a:off x="49530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1141" name="Oval 5"/>
          <p:cNvSpPr>
            <a:spLocks noChangeArrowheads="1"/>
          </p:cNvSpPr>
          <p:nvPr/>
        </p:nvSpPr>
        <p:spPr bwMode="auto">
          <a:xfrm>
            <a:off x="54864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1142" name="Oval 6"/>
          <p:cNvSpPr>
            <a:spLocks noChangeArrowheads="1"/>
          </p:cNvSpPr>
          <p:nvPr/>
        </p:nvSpPr>
        <p:spPr bwMode="auto">
          <a:xfrm>
            <a:off x="38862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1143" name="Oval 7"/>
          <p:cNvSpPr>
            <a:spLocks noChangeArrowheads="1"/>
          </p:cNvSpPr>
          <p:nvPr/>
        </p:nvSpPr>
        <p:spPr bwMode="auto">
          <a:xfrm>
            <a:off x="3343275" y="2506663"/>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1144" name="Oval 8"/>
          <p:cNvSpPr>
            <a:spLocks noChangeArrowheads="1"/>
          </p:cNvSpPr>
          <p:nvPr/>
        </p:nvSpPr>
        <p:spPr bwMode="auto">
          <a:xfrm>
            <a:off x="6030913" y="2506663"/>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1145" name="Oval 9"/>
          <p:cNvSpPr>
            <a:spLocks noChangeArrowheads="1"/>
          </p:cNvSpPr>
          <p:nvPr/>
        </p:nvSpPr>
        <p:spPr bwMode="auto">
          <a:xfrm>
            <a:off x="1219200" y="2133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1146" name="Oval 10"/>
          <p:cNvSpPr>
            <a:spLocks noChangeArrowheads="1"/>
          </p:cNvSpPr>
          <p:nvPr/>
        </p:nvSpPr>
        <p:spPr bwMode="auto">
          <a:xfrm>
            <a:off x="8305800" y="2514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1147" name="Oval 11"/>
          <p:cNvSpPr>
            <a:spLocks noChangeArrowheads="1"/>
          </p:cNvSpPr>
          <p:nvPr/>
        </p:nvSpPr>
        <p:spPr bwMode="auto">
          <a:xfrm>
            <a:off x="4419600" y="20574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1148" name="Oval 12"/>
          <p:cNvSpPr>
            <a:spLocks noChangeArrowheads="1"/>
          </p:cNvSpPr>
          <p:nvPr/>
        </p:nvSpPr>
        <p:spPr bwMode="auto">
          <a:xfrm>
            <a:off x="4419600" y="16002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1149" name="Oval 13"/>
          <p:cNvSpPr>
            <a:spLocks noChangeArrowheads="1"/>
          </p:cNvSpPr>
          <p:nvPr/>
        </p:nvSpPr>
        <p:spPr bwMode="auto">
          <a:xfrm>
            <a:off x="4419600" y="11430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1150" name="Text Box 14"/>
          <p:cNvSpPr txBox="1">
            <a:spLocks noChangeArrowheads="1"/>
          </p:cNvSpPr>
          <p:nvPr/>
        </p:nvSpPr>
        <p:spPr bwMode="auto">
          <a:xfrm>
            <a:off x="3343275" y="2928938"/>
            <a:ext cx="4572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91151" name="Text Box 15"/>
          <p:cNvSpPr txBox="1">
            <a:spLocks noChangeArrowheads="1"/>
          </p:cNvSpPr>
          <p:nvPr/>
        </p:nvSpPr>
        <p:spPr bwMode="auto">
          <a:xfrm>
            <a:off x="4418013" y="2890838"/>
            <a:ext cx="4572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N</a:t>
            </a:r>
          </a:p>
        </p:txBody>
      </p:sp>
      <p:sp>
        <p:nvSpPr>
          <p:cNvPr id="91152" name="Text Box 16"/>
          <p:cNvSpPr txBox="1">
            <a:spLocks noChangeArrowheads="1"/>
          </p:cNvSpPr>
          <p:nvPr/>
        </p:nvSpPr>
        <p:spPr bwMode="auto">
          <a:xfrm>
            <a:off x="5486400" y="28956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91153" name="Text Box 17"/>
          <p:cNvSpPr txBox="1">
            <a:spLocks noChangeArrowheads="1"/>
          </p:cNvSpPr>
          <p:nvPr/>
        </p:nvSpPr>
        <p:spPr bwMode="auto">
          <a:xfrm>
            <a:off x="3381375" y="35052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L</a:t>
            </a:r>
          </a:p>
        </p:txBody>
      </p:sp>
      <p:sp>
        <p:nvSpPr>
          <p:cNvPr id="91154" name="Text Box 18"/>
          <p:cNvSpPr txBox="1">
            <a:spLocks noChangeArrowheads="1"/>
          </p:cNvSpPr>
          <p:nvPr/>
        </p:nvSpPr>
        <p:spPr bwMode="auto">
          <a:xfrm>
            <a:off x="4418013" y="35052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M</a:t>
            </a:r>
          </a:p>
        </p:txBody>
      </p:sp>
      <p:sp>
        <p:nvSpPr>
          <p:cNvPr id="91155" name="Text Box 19"/>
          <p:cNvSpPr txBox="1">
            <a:spLocks noChangeArrowheads="1"/>
          </p:cNvSpPr>
          <p:nvPr/>
        </p:nvSpPr>
        <p:spPr bwMode="auto">
          <a:xfrm>
            <a:off x="5494338" y="34671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R</a:t>
            </a:r>
          </a:p>
        </p:txBody>
      </p:sp>
      <p:sp>
        <p:nvSpPr>
          <p:cNvPr id="91156" name="Text Box 20"/>
          <p:cNvSpPr txBox="1">
            <a:spLocks noChangeArrowheads="1"/>
          </p:cNvSpPr>
          <p:nvPr/>
        </p:nvSpPr>
        <p:spPr bwMode="auto">
          <a:xfrm>
            <a:off x="1192213" y="3775075"/>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91157" name="Text Box 21"/>
          <p:cNvSpPr txBox="1">
            <a:spLocks noChangeArrowheads="1"/>
          </p:cNvSpPr>
          <p:nvPr/>
        </p:nvSpPr>
        <p:spPr bwMode="auto">
          <a:xfrm>
            <a:off x="2114550" y="34671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a:t>
            </a:r>
          </a:p>
        </p:txBody>
      </p:sp>
      <p:sp>
        <p:nvSpPr>
          <p:cNvPr id="91158" name="Text Box 22"/>
          <p:cNvSpPr txBox="1">
            <a:spLocks noChangeArrowheads="1"/>
          </p:cNvSpPr>
          <p:nvPr/>
        </p:nvSpPr>
        <p:spPr bwMode="auto">
          <a:xfrm>
            <a:off x="6915150" y="34290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H</a:t>
            </a:r>
          </a:p>
        </p:txBody>
      </p:sp>
      <p:sp>
        <p:nvSpPr>
          <p:cNvPr id="91159" name="Text Box 23"/>
          <p:cNvSpPr txBox="1">
            <a:spLocks noChangeArrowheads="1"/>
          </p:cNvSpPr>
          <p:nvPr/>
        </p:nvSpPr>
        <p:spPr bwMode="auto">
          <a:xfrm>
            <a:off x="8229600" y="38100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91160" name="Text Box 24"/>
          <p:cNvSpPr txBox="1">
            <a:spLocks noChangeArrowheads="1"/>
          </p:cNvSpPr>
          <p:nvPr/>
        </p:nvSpPr>
        <p:spPr bwMode="auto">
          <a:xfrm>
            <a:off x="5302250" y="4389438"/>
            <a:ext cx="3810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F</a:t>
            </a:r>
          </a:p>
        </p:txBody>
      </p:sp>
      <p:sp>
        <p:nvSpPr>
          <p:cNvPr id="91161" name="Line 25"/>
          <p:cNvSpPr>
            <a:spLocks noChangeShapeType="1"/>
          </p:cNvSpPr>
          <p:nvPr/>
        </p:nvSpPr>
        <p:spPr bwMode="auto">
          <a:xfrm>
            <a:off x="4038600" y="2514600"/>
            <a:ext cx="0" cy="381000"/>
          </a:xfrm>
          <a:prstGeom prst="line">
            <a:avLst/>
          </a:prstGeom>
          <a:noFill/>
          <a:ln w="9525">
            <a:solidFill>
              <a:schemeClr val="tx1"/>
            </a:solidFill>
            <a:round/>
            <a:headEnd/>
            <a:tailEnd/>
          </a:ln>
          <a:effectLst/>
        </p:spPr>
        <p:txBody>
          <a:bodyPr/>
          <a:lstStyle/>
          <a:p>
            <a:endParaRPr lang="en-US"/>
          </a:p>
        </p:txBody>
      </p:sp>
      <p:sp>
        <p:nvSpPr>
          <p:cNvPr id="91162" name="Line 26"/>
          <p:cNvSpPr>
            <a:spLocks noChangeShapeType="1"/>
          </p:cNvSpPr>
          <p:nvPr/>
        </p:nvSpPr>
        <p:spPr bwMode="auto">
          <a:xfrm>
            <a:off x="4648200" y="2506663"/>
            <a:ext cx="0" cy="381000"/>
          </a:xfrm>
          <a:prstGeom prst="line">
            <a:avLst/>
          </a:prstGeom>
          <a:noFill/>
          <a:ln w="9525">
            <a:solidFill>
              <a:schemeClr val="tx1"/>
            </a:solidFill>
            <a:round/>
            <a:headEnd/>
            <a:tailEnd/>
          </a:ln>
          <a:effectLst/>
        </p:spPr>
        <p:txBody>
          <a:bodyPr/>
          <a:lstStyle/>
          <a:p>
            <a:endParaRPr lang="en-US"/>
          </a:p>
        </p:txBody>
      </p:sp>
      <p:sp>
        <p:nvSpPr>
          <p:cNvPr id="91163" name="Line 27"/>
          <p:cNvSpPr>
            <a:spLocks noChangeShapeType="1"/>
          </p:cNvSpPr>
          <p:nvPr/>
        </p:nvSpPr>
        <p:spPr bwMode="auto">
          <a:xfrm>
            <a:off x="5715000" y="2514600"/>
            <a:ext cx="0" cy="381000"/>
          </a:xfrm>
          <a:prstGeom prst="line">
            <a:avLst/>
          </a:prstGeom>
          <a:noFill/>
          <a:ln w="9525">
            <a:solidFill>
              <a:schemeClr val="tx1"/>
            </a:solidFill>
            <a:round/>
            <a:headEnd/>
            <a:tailEnd/>
          </a:ln>
          <a:effectLst/>
        </p:spPr>
        <p:txBody>
          <a:bodyPr/>
          <a:lstStyle/>
          <a:p>
            <a:endParaRPr lang="en-US"/>
          </a:p>
        </p:txBody>
      </p:sp>
      <p:sp>
        <p:nvSpPr>
          <p:cNvPr id="91164" name="Line 28"/>
          <p:cNvSpPr>
            <a:spLocks noChangeShapeType="1"/>
          </p:cNvSpPr>
          <p:nvPr/>
        </p:nvSpPr>
        <p:spPr bwMode="auto">
          <a:xfrm>
            <a:off x="3573463" y="2506663"/>
            <a:ext cx="0" cy="381000"/>
          </a:xfrm>
          <a:prstGeom prst="line">
            <a:avLst/>
          </a:prstGeom>
          <a:noFill/>
          <a:ln w="9525">
            <a:solidFill>
              <a:schemeClr val="tx1"/>
            </a:solidFill>
            <a:round/>
            <a:headEnd/>
            <a:tailEnd/>
          </a:ln>
          <a:effectLst/>
        </p:spPr>
        <p:txBody>
          <a:bodyPr/>
          <a:lstStyle/>
          <a:p>
            <a:endParaRPr lang="en-US"/>
          </a:p>
        </p:txBody>
      </p:sp>
      <p:sp>
        <p:nvSpPr>
          <p:cNvPr id="91165" name="Line 29"/>
          <p:cNvSpPr>
            <a:spLocks noChangeShapeType="1"/>
          </p:cNvSpPr>
          <p:nvPr/>
        </p:nvSpPr>
        <p:spPr bwMode="auto">
          <a:xfrm flipV="1">
            <a:off x="4648200" y="2584450"/>
            <a:ext cx="115888" cy="422275"/>
          </a:xfrm>
          <a:prstGeom prst="line">
            <a:avLst/>
          </a:prstGeom>
          <a:noFill/>
          <a:ln w="9525">
            <a:solidFill>
              <a:schemeClr val="bg1"/>
            </a:solidFill>
            <a:round/>
            <a:headEnd/>
            <a:tailEnd type="triangle" w="med" len="med"/>
          </a:ln>
          <a:effectLst/>
        </p:spPr>
        <p:txBody>
          <a:bodyPr/>
          <a:lstStyle/>
          <a:p>
            <a:endParaRPr lang="en-US"/>
          </a:p>
        </p:txBody>
      </p:sp>
      <p:sp>
        <p:nvSpPr>
          <p:cNvPr id="91166" name="Line 30"/>
          <p:cNvSpPr>
            <a:spLocks noChangeShapeType="1"/>
          </p:cNvSpPr>
          <p:nvPr/>
        </p:nvSpPr>
        <p:spPr bwMode="auto">
          <a:xfrm flipV="1">
            <a:off x="3535363" y="2546350"/>
            <a:ext cx="346075" cy="496888"/>
          </a:xfrm>
          <a:prstGeom prst="line">
            <a:avLst/>
          </a:prstGeom>
          <a:noFill/>
          <a:ln w="9525">
            <a:solidFill>
              <a:schemeClr val="bg1"/>
            </a:solidFill>
            <a:round/>
            <a:headEnd/>
            <a:tailEnd type="triangle" w="med" len="med"/>
          </a:ln>
          <a:effectLst/>
        </p:spPr>
        <p:txBody>
          <a:bodyPr/>
          <a:lstStyle/>
          <a:p>
            <a:endParaRPr lang="en-US"/>
          </a:p>
        </p:txBody>
      </p:sp>
      <p:sp>
        <p:nvSpPr>
          <p:cNvPr id="91167" name="Line 31"/>
          <p:cNvSpPr>
            <a:spLocks noChangeShapeType="1"/>
          </p:cNvSpPr>
          <p:nvPr/>
        </p:nvSpPr>
        <p:spPr bwMode="auto">
          <a:xfrm flipV="1">
            <a:off x="5724525" y="2468563"/>
            <a:ext cx="76200" cy="576262"/>
          </a:xfrm>
          <a:prstGeom prst="line">
            <a:avLst/>
          </a:prstGeom>
          <a:noFill/>
          <a:ln w="9525">
            <a:solidFill>
              <a:schemeClr val="bg1"/>
            </a:solidFill>
            <a:round/>
            <a:headEnd/>
            <a:tailEnd type="triangle" w="med" len="med"/>
          </a:ln>
          <a:effectLst/>
        </p:spPr>
        <p:txBody>
          <a:bodyPr/>
          <a:lstStyle/>
          <a:p>
            <a:endParaRPr lang="en-US"/>
          </a:p>
        </p:txBody>
      </p:sp>
      <p:sp>
        <p:nvSpPr>
          <p:cNvPr id="91168" name="Line 32"/>
          <p:cNvSpPr>
            <a:spLocks noChangeShapeType="1"/>
          </p:cNvSpPr>
          <p:nvPr/>
        </p:nvSpPr>
        <p:spPr bwMode="auto">
          <a:xfrm flipH="1" flipV="1">
            <a:off x="6953250" y="2622550"/>
            <a:ext cx="153988" cy="995363"/>
          </a:xfrm>
          <a:prstGeom prst="line">
            <a:avLst/>
          </a:prstGeom>
          <a:noFill/>
          <a:ln w="9525">
            <a:solidFill>
              <a:schemeClr val="bg1"/>
            </a:solidFill>
            <a:round/>
            <a:headEnd/>
            <a:tailEnd type="triangle" w="med" len="med"/>
          </a:ln>
          <a:effectLst/>
        </p:spPr>
        <p:txBody>
          <a:bodyPr/>
          <a:lstStyle/>
          <a:p>
            <a:endParaRPr lang="en-US"/>
          </a:p>
        </p:txBody>
      </p:sp>
      <p:sp>
        <p:nvSpPr>
          <p:cNvPr id="91169" name="Line 33"/>
          <p:cNvSpPr>
            <a:spLocks noChangeShapeType="1"/>
          </p:cNvSpPr>
          <p:nvPr/>
        </p:nvSpPr>
        <p:spPr bwMode="auto">
          <a:xfrm flipV="1">
            <a:off x="2306638" y="2968625"/>
            <a:ext cx="114300" cy="614363"/>
          </a:xfrm>
          <a:prstGeom prst="line">
            <a:avLst/>
          </a:prstGeom>
          <a:noFill/>
          <a:ln w="9525">
            <a:solidFill>
              <a:schemeClr val="bg1"/>
            </a:solidFill>
            <a:round/>
            <a:headEnd/>
            <a:tailEnd/>
          </a:ln>
          <a:effectLst/>
        </p:spPr>
        <p:txBody>
          <a:bodyPr/>
          <a:lstStyle/>
          <a:p>
            <a:endParaRPr lang="en-US"/>
          </a:p>
        </p:txBody>
      </p:sp>
      <p:sp>
        <p:nvSpPr>
          <p:cNvPr id="91170" name="Line 34"/>
          <p:cNvSpPr>
            <a:spLocks noChangeShapeType="1"/>
          </p:cNvSpPr>
          <p:nvPr/>
        </p:nvSpPr>
        <p:spPr bwMode="auto">
          <a:xfrm>
            <a:off x="5340350" y="1970088"/>
            <a:ext cx="268288" cy="422275"/>
          </a:xfrm>
          <a:prstGeom prst="line">
            <a:avLst/>
          </a:prstGeom>
          <a:noFill/>
          <a:ln w="9525">
            <a:solidFill>
              <a:schemeClr val="tx1"/>
            </a:solidFill>
            <a:round/>
            <a:headEnd/>
            <a:tailEnd type="triangle" w="med" len="med"/>
          </a:ln>
          <a:effectLst/>
        </p:spPr>
        <p:txBody>
          <a:bodyPr/>
          <a:lstStyle/>
          <a:p>
            <a:endParaRPr lang="en-US"/>
          </a:p>
        </p:txBody>
      </p:sp>
      <p:sp>
        <p:nvSpPr>
          <p:cNvPr id="91171" name="Line 35"/>
          <p:cNvSpPr>
            <a:spLocks noChangeShapeType="1"/>
          </p:cNvSpPr>
          <p:nvPr/>
        </p:nvSpPr>
        <p:spPr bwMode="auto">
          <a:xfrm flipV="1">
            <a:off x="5686425" y="3390900"/>
            <a:ext cx="384175" cy="268288"/>
          </a:xfrm>
          <a:prstGeom prst="line">
            <a:avLst/>
          </a:prstGeom>
          <a:noFill/>
          <a:ln w="19050">
            <a:solidFill>
              <a:schemeClr val="bg1"/>
            </a:solidFill>
            <a:round/>
            <a:headEnd/>
            <a:tailEnd/>
          </a:ln>
          <a:effectLst/>
        </p:spPr>
        <p:txBody>
          <a:bodyPr/>
          <a:lstStyle/>
          <a:p>
            <a:endParaRPr lang="en-US"/>
          </a:p>
        </p:txBody>
      </p:sp>
      <p:sp>
        <p:nvSpPr>
          <p:cNvPr id="91174" name="Line 38"/>
          <p:cNvSpPr>
            <a:spLocks noChangeShapeType="1"/>
          </p:cNvSpPr>
          <p:nvPr/>
        </p:nvSpPr>
        <p:spPr bwMode="auto">
          <a:xfrm flipV="1">
            <a:off x="3611563" y="3467100"/>
            <a:ext cx="192087" cy="306388"/>
          </a:xfrm>
          <a:prstGeom prst="line">
            <a:avLst/>
          </a:prstGeom>
          <a:noFill/>
          <a:ln w="9525">
            <a:solidFill>
              <a:schemeClr val="bg1"/>
            </a:solidFill>
            <a:round/>
            <a:headEnd/>
            <a:tailEnd/>
          </a:ln>
          <a:effectLst/>
        </p:spPr>
        <p:txBody>
          <a:bodyPr/>
          <a:lstStyle/>
          <a:p>
            <a:endParaRPr lang="en-US"/>
          </a:p>
        </p:txBody>
      </p:sp>
      <p:sp>
        <p:nvSpPr>
          <p:cNvPr id="91175" name="Line 39"/>
          <p:cNvSpPr>
            <a:spLocks noChangeShapeType="1"/>
          </p:cNvSpPr>
          <p:nvPr/>
        </p:nvSpPr>
        <p:spPr bwMode="auto">
          <a:xfrm>
            <a:off x="4802188" y="2238375"/>
            <a:ext cx="1344612" cy="76200"/>
          </a:xfrm>
          <a:prstGeom prst="line">
            <a:avLst/>
          </a:prstGeom>
          <a:noFill/>
          <a:ln w="9525">
            <a:solidFill>
              <a:schemeClr val="tx1"/>
            </a:solidFill>
            <a:round/>
            <a:headEnd/>
            <a:tailEnd/>
          </a:ln>
          <a:effectLst/>
        </p:spPr>
        <p:txBody>
          <a:bodyPr/>
          <a:lstStyle/>
          <a:p>
            <a:endParaRPr lang="en-US"/>
          </a:p>
        </p:txBody>
      </p:sp>
      <p:sp>
        <p:nvSpPr>
          <p:cNvPr id="91176" name="Line 40"/>
          <p:cNvSpPr>
            <a:spLocks noChangeShapeType="1"/>
          </p:cNvSpPr>
          <p:nvPr/>
        </p:nvSpPr>
        <p:spPr bwMode="auto">
          <a:xfrm>
            <a:off x="4802188" y="1778000"/>
            <a:ext cx="538162" cy="192088"/>
          </a:xfrm>
          <a:prstGeom prst="line">
            <a:avLst/>
          </a:prstGeom>
          <a:noFill/>
          <a:ln w="9525">
            <a:solidFill>
              <a:schemeClr val="tx1"/>
            </a:solidFill>
            <a:round/>
            <a:headEnd/>
            <a:tailEnd/>
          </a:ln>
          <a:effectLst/>
        </p:spPr>
        <p:txBody>
          <a:bodyPr/>
          <a:lstStyle/>
          <a:p>
            <a:endParaRPr lang="en-US"/>
          </a:p>
        </p:txBody>
      </p:sp>
      <p:sp>
        <p:nvSpPr>
          <p:cNvPr id="91177" name="Line 41"/>
          <p:cNvSpPr>
            <a:spLocks noChangeShapeType="1"/>
          </p:cNvSpPr>
          <p:nvPr/>
        </p:nvSpPr>
        <p:spPr bwMode="auto">
          <a:xfrm>
            <a:off x="4802188" y="1277938"/>
            <a:ext cx="806450" cy="0"/>
          </a:xfrm>
          <a:prstGeom prst="line">
            <a:avLst/>
          </a:prstGeom>
          <a:noFill/>
          <a:ln w="9525">
            <a:solidFill>
              <a:schemeClr val="tx1"/>
            </a:solidFill>
            <a:round/>
            <a:headEnd/>
            <a:tailEnd/>
          </a:ln>
          <a:effectLst/>
        </p:spPr>
        <p:txBody>
          <a:bodyPr/>
          <a:lstStyle/>
          <a:p>
            <a:endParaRPr lang="en-US"/>
          </a:p>
        </p:txBody>
      </p:sp>
      <p:sp>
        <p:nvSpPr>
          <p:cNvPr id="91178" name="Line 42"/>
          <p:cNvSpPr>
            <a:spLocks noChangeShapeType="1"/>
          </p:cNvSpPr>
          <p:nvPr/>
        </p:nvSpPr>
        <p:spPr bwMode="auto">
          <a:xfrm>
            <a:off x="5608638" y="1277938"/>
            <a:ext cx="806450" cy="461962"/>
          </a:xfrm>
          <a:prstGeom prst="line">
            <a:avLst/>
          </a:prstGeom>
          <a:noFill/>
          <a:ln w="9525">
            <a:solidFill>
              <a:schemeClr val="tx1"/>
            </a:solidFill>
            <a:round/>
            <a:headEnd/>
            <a:tailEnd type="triangle" w="med" len="med"/>
          </a:ln>
          <a:effectLst/>
        </p:spPr>
        <p:txBody>
          <a:bodyPr/>
          <a:lstStyle/>
          <a:p>
            <a:endParaRPr lang="en-US"/>
          </a:p>
        </p:txBody>
      </p:sp>
      <p:sp>
        <p:nvSpPr>
          <p:cNvPr id="91179" name="Text Box 43"/>
          <p:cNvSpPr txBox="1">
            <a:spLocks noChangeArrowheads="1"/>
          </p:cNvSpPr>
          <p:nvPr/>
        </p:nvSpPr>
        <p:spPr bwMode="auto">
          <a:xfrm>
            <a:off x="731838" y="5003800"/>
            <a:ext cx="7912100" cy="925513"/>
          </a:xfrm>
          <a:prstGeom prst="rect">
            <a:avLst/>
          </a:prstGeom>
          <a:solidFill>
            <a:schemeClr val="bg1"/>
          </a:solidFill>
          <a:ln w="9525">
            <a:solidFill>
              <a:schemeClr val="tx1"/>
            </a:solidFill>
            <a:miter lim="800000"/>
            <a:headEnd/>
            <a:tailEnd/>
          </a:ln>
          <a:effectLst/>
        </p:spPr>
        <p:txBody>
          <a:bodyPr>
            <a:spAutoFit/>
          </a:bodyPr>
          <a:lstStyle/>
          <a:p>
            <a:pPr>
              <a:buFont typeface="Wingdings" pitchFamily="2" charset="2"/>
              <a:buChar char="Ø"/>
            </a:pPr>
            <a:r>
              <a:rPr lang="en-US">
                <a:solidFill>
                  <a:schemeClr val="tx2"/>
                </a:solidFill>
              </a:rPr>
              <a:t>We tell our Hero if the QB still has the ball, feather.  Give us time to rally.</a:t>
            </a:r>
          </a:p>
          <a:p>
            <a:pPr>
              <a:buFont typeface="Wingdings" pitchFamily="2" charset="2"/>
              <a:buChar char="Ø"/>
            </a:pPr>
            <a:r>
              <a:rPr lang="en-US">
                <a:solidFill>
                  <a:schemeClr val="tx2"/>
                </a:solidFill>
              </a:rPr>
              <a:t>Be in a position to tackle the QB if he turns upfield.</a:t>
            </a:r>
          </a:p>
          <a:p>
            <a:pPr>
              <a:buFont typeface="Wingdings" pitchFamily="2" charset="2"/>
              <a:buChar char="Ø"/>
            </a:pPr>
            <a:r>
              <a:rPr lang="en-US">
                <a:solidFill>
                  <a:schemeClr val="tx2"/>
                </a:solidFill>
              </a:rPr>
              <a:t>When you have a TE to your side, be alert for OS Veer.</a:t>
            </a:r>
          </a:p>
        </p:txBody>
      </p:sp>
      <p:sp>
        <p:nvSpPr>
          <p:cNvPr id="91180" name="Line 44"/>
          <p:cNvSpPr>
            <a:spLocks noChangeShapeType="1"/>
          </p:cNvSpPr>
          <p:nvPr/>
        </p:nvSpPr>
        <p:spPr bwMode="auto">
          <a:xfrm flipV="1">
            <a:off x="6070600" y="2584450"/>
            <a:ext cx="268288" cy="806450"/>
          </a:xfrm>
          <a:prstGeom prst="line">
            <a:avLst/>
          </a:prstGeom>
          <a:noFill/>
          <a:ln w="9525">
            <a:solidFill>
              <a:schemeClr val="bg1"/>
            </a:solidFill>
            <a:round/>
            <a:headEnd/>
            <a:tailEnd type="triangle" w="med" len="med"/>
          </a:ln>
          <a:effectLst/>
        </p:spPr>
        <p:txBody>
          <a:bodyPr/>
          <a:lstStyle/>
          <a:p>
            <a:endParaRPr lang="en-US"/>
          </a:p>
        </p:txBody>
      </p:sp>
      <p:sp>
        <p:nvSpPr>
          <p:cNvPr id="91182" name="Line 46"/>
          <p:cNvSpPr>
            <a:spLocks noChangeShapeType="1"/>
          </p:cNvSpPr>
          <p:nvPr/>
        </p:nvSpPr>
        <p:spPr bwMode="auto">
          <a:xfrm flipV="1">
            <a:off x="4764088" y="3582988"/>
            <a:ext cx="422275" cy="153987"/>
          </a:xfrm>
          <a:prstGeom prst="line">
            <a:avLst/>
          </a:prstGeom>
          <a:noFill/>
          <a:ln w="9525">
            <a:solidFill>
              <a:schemeClr val="bg1"/>
            </a:solidFill>
            <a:round/>
            <a:headEnd/>
            <a:tailEnd/>
          </a:ln>
          <a:effectLst/>
        </p:spPr>
        <p:txBody>
          <a:bodyPr/>
          <a:lstStyle/>
          <a:p>
            <a:endParaRPr lang="en-US"/>
          </a:p>
        </p:txBody>
      </p:sp>
      <p:sp>
        <p:nvSpPr>
          <p:cNvPr id="91183" name="Line 47"/>
          <p:cNvSpPr>
            <a:spLocks noChangeShapeType="1"/>
          </p:cNvSpPr>
          <p:nvPr/>
        </p:nvSpPr>
        <p:spPr bwMode="auto">
          <a:xfrm flipV="1">
            <a:off x="5186363" y="3198813"/>
            <a:ext cx="115887" cy="384175"/>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solidFill>
                  <a:schemeClr val="bg1"/>
                </a:solidFill>
              </a:rPr>
              <a:t>Defending Spread Sets</a:t>
            </a:r>
          </a:p>
        </p:txBody>
      </p:sp>
      <p:sp>
        <p:nvSpPr>
          <p:cNvPr id="78851" name="Rectangle 3"/>
          <p:cNvSpPr>
            <a:spLocks noGrp="1" noChangeArrowheads="1"/>
          </p:cNvSpPr>
          <p:nvPr>
            <p:ph type="body" idx="1"/>
          </p:nvPr>
        </p:nvSpPr>
        <p:spPr/>
        <p:txBody>
          <a:bodyPr/>
          <a:lstStyle/>
          <a:p>
            <a:r>
              <a:rPr lang="en-US" sz="2800">
                <a:solidFill>
                  <a:schemeClr val="bg1"/>
                </a:solidFill>
              </a:rPr>
              <a:t>We will discourage the bubble by alignment.</a:t>
            </a:r>
          </a:p>
          <a:p>
            <a:r>
              <a:rPr lang="en-US" sz="2800">
                <a:solidFill>
                  <a:schemeClr val="bg1"/>
                </a:solidFill>
              </a:rPr>
              <a:t>We will not get in a bad coverage match-up.</a:t>
            </a:r>
          </a:p>
          <a:p>
            <a:r>
              <a:rPr lang="en-US" sz="2800">
                <a:solidFill>
                  <a:schemeClr val="bg1"/>
                </a:solidFill>
              </a:rPr>
              <a:t>We will always have a quarterback player if they are an option team.</a:t>
            </a:r>
          </a:p>
          <a:p>
            <a:r>
              <a:rPr lang="en-US" sz="2800">
                <a:solidFill>
                  <a:schemeClr val="bg1"/>
                </a:solidFill>
              </a:rPr>
              <a:t>We will game plan to eliminate their best running threat.</a:t>
            </a:r>
          </a:p>
          <a:p>
            <a:r>
              <a:rPr lang="en-US" sz="2800">
                <a:solidFill>
                  <a:schemeClr val="bg1"/>
                </a:solidFill>
              </a:rPr>
              <a:t>We must understand which concepts they are running.</a:t>
            </a:r>
          </a:p>
          <a:p>
            <a:r>
              <a:rPr lang="en-US" sz="2800">
                <a:solidFill>
                  <a:schemeClr val="bg1"/>
                </a:solidFill>
              </a:rPr>
              <a:t>When in doubt, be aggressive in your base.</a:t>
            </a:r>
          </a:p>
        </p:txBody>
      </p:sp>
      <p:sp>
        <p:nvSpPr>
          <p:cNvPr id="78852" name="Line 4"/>
          <p:cNvSpPr>
            <a:spLocks noChangeShapeType="1"/>
          </p:cNvSpPr>
          <p:nvPr/>
        </p:nvSpPr>
        <p:spPr bwMode="auto">
          <a:xfrm flipV="1">
            <a:off x="423863" y="1316038"/>
            <a:ext cx="8372475" cy="0"/>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solidFill>
                  <a:schemeClr val="bg1"/>
                </a:solidFill>
              </a:rPr>
              <a:t>Defending Spread Sets</a:t>
            </a:r>
          </a:p>
        </p:txBody>
      </p:sp>
      <p:sp>
        <p:nvSpPr>
          <p:cNvPr id="55299" name="Rectangle 3"/>
          <p:cNvSpPr>
            <a:spLocks noGrp="1" noChangeArrowheads="1"/>
          </p:cNvSpPr>
          <p:nvPr>
            <p:ph type="body" idx="1"/>
          </p:nvPr>
        </p:nvSpPr>
        <p:spPr/>
        <p:txBody>
          <a:bodyPr/>
          <a:lstStyle/>
          <a:p>
            <a:r>
              <a:rPr lang="en-US" sz="2800">
                <a:solidFill>
                  <a:schemeClr val="bg1"/>
                </a:solidFill>
              </a:rPr>
              <a:t>Understand down and distance!</a:t>
            </a:r>
          </a:p>
          <a:p>
            <a:r>
              <a:rPr lang="en-US" sz="2800">
                <a:solidFill>
                  <a:schemeClr val="bg1"/>
                </a:solidFill>
              </a:rPr>
              <a:t>Teach your players how to be aggressive against the run and still get a good pass drop.</a:t>
            </a:r>
          </a:p>
          <a:p>
            <a:r>
              <a:rPr lang="en-US" sz="2800">
                <a:solidFill>
                  <a:schemeClr val="bg1"/>
                </a:solidFill>
              </a:rPr>
              <a:t>Drill your players on the high/hat low/hat concept.</a:t>
            </a:r>
          </a:p>
          <a:p>
            <a:r>
              <a:rPr lang="en-US" sz="2800">
                <a:solidFill>
                  <a:schemeClr val="bg1"/>
                </a:solidFill>
              </a:rPr>
              <a:t>Understand their will be no lead play without motion.</a:t>
            </a:r>
          </a:p>
          <a:p>
            <a:r>
              <a:rPr lang="en-US" sz="2800">
                <a:solidFill>
                  <a:schemeClr val="bg1"/>
                </a:solidFill>
              </a:rPr>
              <a:t>Who will the read player be?</a:t>
            </a:r>
          </a:p>
          <a:p>
            <a:r>
              <a:rPr lang="en-US" sz="2800">
                <a:solidFill>
                  <a:schemeClr val="bg1"/>
                </a:solidFill>
              </a:rPr>
              <a:t>What are their formation tendencies?</a:t>
            </a:r>
          </a:p>
        </p:txBody>
      </p:sp>
      <p:sp>
        <p:nvSpPr>
          <p:cNvPr id="55300" name="Line 4"/>
          <p:cNvSpPr>
            <a:spLocks noChangeShapeType="1"/>
          </p:cNvSpPr>
          <p:nvPr/>
        </p:nvSpPr>
        <p:spPr bwMode="auto">
          <a:xfrm flipV="1">
            <a:off x="457200" y="1277938"/>
            <a:ext cx="8416925" cy="17462"/>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228600"/>
            <a:ext cx="8229600" cy="1020763"/>
          </a:xfrm>
          <a:solidFill>
            <a:schemeClr val="accent2"/>
          </a:solidFill>
          <a:ln>
            <a:solidFill>
              <a:schemeClr val="accent1"/>
            </a:solidFill>
          </a:ln>
        </p:spPr>
        <p:txBody>
          <a:bodyPr/>
          <a:lstStyle/>
          <a:p>
            <a:r>
              <a:rPr lang="en-US" sz="3600" b="1">
                <a:solidFill>
                  <a:schemeClr val="bg1"/>
                </a:solidFill>
              </a:rPr>
              <a:t>Our Base Alignment vs. Ace </a:t>
            </a:r>
          </a:p>
        </p:txBody>
      </p:sp>
      <p:sp>
        <p:nvSpPr>
          <p:cNvPr id="74755" name="Rectangle 3"/>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4756" name="Oval 4"/>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57" name="Oval 5"/>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58" name="Oval 6"/>
          <p:cNvSpPr>
            <a:spLocks noChangeArrowheads="1"/>
          </p:cNvSpPr>
          <p:nvPr/>
        </p:nvSpPr>
        <p:spPr bwMode="auto">
          <a:xfrm>
            <a:off x="39433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59" name="Oval 7"/>
          <p:cNvSpPr>
            <a:spLocks noChangeArrowheads="1"/>
          </p:cNvSpPr>
          <p:nvPr/>
        </p:nvSpPr>
        <p:spPr bwMode="auto">
          <a:xfrm>
            <a:off x="3527425"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60" name="Oval 8"/>
          <p:cNvSpPr>
            <a:spLocks noChangeArrowheads="1"/>
          </p:cNvSpPr>
          <p:nvPr/>
        </p:nvSpPr>
        <p:spPr bwMode="auto">
          <a:xfrm>
            <a:off x="4343400" y="1447800"/>
            <a:ext cx="331788"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61" name="Oval 9"/>
          <p:cNvSpPr>
            <a:spLocks noChangeArrowheads="1"/>
          </p:cNvSpPr>
          <p:nvPr/>
        </p:nvSpPr>
        <p:spPr bwMode="auto">
          <a:xfrm>
            <a:off x="1230313" y="258445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62" name="Oval 10"/>
          <p:cNvSpPr>
            <a:spLocks noChangeArrowheads="1"/>
          </p:cNvSpPr>
          <p:nvPr/>
        </p:nvSpPr>
        <p:spPr bwMode="auto">
          <a:xfrm>
            <a:off x="6492875" y="2478088"/>
            <a:ext cx="333375"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63" name="Oval 11"/>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64" name="Oval 12"/>
          <p:cNvSpPr>
            <a:spLocks noChangeArrowheads="1"/>
          </p:cNvSpPr>
          <p:nvPr/>
        </p:nvSpPr>
        <p:spPr bwMode="auto">
          <a:xfrm>
            <a:off x="3048000" y="289560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65" name="Oval 13"/>
          <p:cNvSpPr>
            <a:spLocks noChangeArrowheads="1"/>
          </p:cNvSpPr>
          <p:nvPr/>
        </p:nvSpPr>
        <p:spPr bwMode="auto">
          <a:xfrm>
            <a:off x="74358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66" name="Text Box 14"/>
          <p:cNvSpPr txBox="1">
            <a:spLocks noChangeArrowheads="1"/>
          </p:cNvSpPr>
          <p:nvPr/>
        </p:nvSpPr>
        <p:spPr bwMode="auto">
          <a:xfrm>
            <a:off x="6223000" y="3697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74767" name="Line 15"/>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74768" name="Text Box 16"/>
          <p:cNvSpPr txBox="1">
            <a:spLocks noChangeArrowheads="1"/>
          </p:cNvSpPr>
          <p:nvPr/>
        </p:nvSpPr>
        <p:spPr bwMode="auto">
          <a:xfrm>
            <a:off x="5159375" y="32321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74769" name="Text Box 17"/>
          <p:cNvSpPr txBox="1">
            <a:spLocks noChangeArrowheads="1"/>
          </p:cNvSpPr>
          <p:nvPr/>
        </p:nvSpPr>
        <p:spPr bwMode="auto">
          <a:xfrm>
            <a:off x="347027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74770" name="Line 18"/>
          <p:cNvSpPr>
            <a:spLocks noChangeShapeType="1"/>
          </p:cNvSpPr>
          <p:nvPr/>
        </p:nvSpPr>
        <p:spPr bwMode="auto">
          <a:xfrm flipV="1">
            <a:off x="3692525" y="2889250"/>
            <a:ext cx="0" cy="307975"/>
          </a:xfrm>
          <a:prstGeom prst="line">
            <a:avLst/>
          </a:prstGeom>
          <a:noFill/>
          <a:ln w="9525">
            <a:solidFill>
              <a:schemeClr val="tx1"/>
            </a:solidFill>
            <a:round/>
            <a:headEnd/>
            <a:tailEnd/>
          </a:ln>
          <a:effectLst/>
        </p:spPr>
        <p:txBody>
          <a:bodyPr/>
          <a:lstStyle/>
          <a:p>
            <a:endParaRPr lang="en-US"/>
          </a:p>
        </p:txBody>
      </p:sp>
      <p:sp>
        <p:nvSpPr>
          <p:cNvPr id="74771" name="Line 19"/>
          <p:cNvSpPr>
            <a:spLocks noChangeShapeType="1"/>
          </p:cNvSpPr>
          <p:nvPr/>
        </p:nvSpPr>
        <p:spPr bwMode="auto">
          <a:xfrm flipV="1">
            <a:off x="5356225" y="2889250"/>
            <a:ext cx="0" cy="319088"/>
          </a:xfrm>
          <a:prstGeom prst="line">
            <a:avLst/>
          </a:prstGeom>
          <a:noFill/>
          <a:ln w="9525">
            <a:solidFill>
              <a:schemeClr val="tx1"/>
            </a:solidFill>
            <a:round/>
            <a:headEnd/>
            <a:tailEnd/>
          </a:ln>
          <a:effectLst/>
        </p:spPr>
        <p:txBody>
          <a:bodyPr/>
          <a:lstStyle/>
          <a:p>
            <a:endParaRPr lang="en-US"/>
          </a:p>
        </p:txBody>
      </p:sp>
      <p:sp>
        <p:nvSpPr>
          <p:cNvPr id="74772" name="Text Box 20"/>
          <p:cNvSpPr txBox="1">
            <a:spLocks noChangeArrowheads="1"/>
          </p:cNvSpPr>
          <p:nvPr/>
        </p:nvSpPr>
        <p:spPr bwMode="auto">
          <a:xfrm>
            <a:off x="3416300" y="3854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74773" name="Text Box 21"/>
          <p:cNvSpPr txBox="1">
            <a:spLocks noChangeArrowheads="1"/>
          </p:cNvSpPr>
          <p:nvPr/>
        </p:nvSpPr>
        <p:spPr bwMode="auto">
          <a:xfrm>
            <a:off x="4327525" y="3824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74774" name="Text Box 22"/>
          <p:cNvSpPr txBox="1">
            <a:spLocks noChangeArrowheads="1"/>
          </p:cNvSpPr>
          <p:nvPr/>
        </p:nvSpPr>
        <p:spPr bwMode="auto">
          <a:xfrm>
            <a:off x="5287963" y="3848100"/>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74775" name="Text Box 23"/>
          <p:cNvSpPr txBox="1">
            <a:spLocks noChangeArrowheads="1"/>
          </p:cNvSpPr>
          <p:nvPr/>
        </p:nvSpPr>
        <p:spPr bwMode="auto">
          <a:xfrm>
            <a:off x="7404100" y="41005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74776" name="Text Box 24"/>
          <p:cNvSpPr txBox="1">
            <a:spLocks noChangeArrowheads="1"/>
          </p:cNvSpPr>
          <p:nvPr/>
        </p:nvSpPr>
        <p:spPr bwMode="auto">
          <a:xfrm>
            <a:off x="2459038" y="3697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74777" name="Text Box 25"/>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74778" name="Text Box 26"/>
          <p:cNvSpPr txBox="1">
            <a:spLocks noChangeArrowheads="1"/>
          </p:cNvSpPr>
          <p:nvPr/>
        </p:nvSpPr>
        <p:spPr bwMode="auto">
          <a:xfrm>
            <a:off x="4303713" y="454342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74779" name="Line 27"/>
          <p:cNvSpPr>
            <a:spLocks noChangeShapeType="1"/>
          </p:cNvSpPr>
          <p:nvPr/>
        </p:nvSpPr>
        <p:spPr bwMode="auto">
          <a:xfrm flipH="1" flipV="1">
            <a:off x="3595688" y="2767013"/>
            <a:ext cx="28575" cy="609600"/>
          </a:xfrm>
          <a:prstGeom prst="line">
            <a:avLst/>
          </a:prstGeom>
          <a:noFill/>
          <a:ln w="9525">
            <a:solidFill>
              <a:schemeClr val="bg1"/>
            </a:solidFill>
            <a:round/>
            <a:headEnd/>
            <a:tailEnd type="triangle" w="med" len="med"/>
          </a:ln>
          <a:effectLst/>
        </p:spPr>
        <p:txBody>
          <a:bodyPr/>
          <a:lstStyle/>
          <a:p>
            <a:endParaRPr lang="en-US"/>
          </a:p>
        </p:txBody>
      </p:sp>
      <p:sp>
        <p:nvSpPr>
          <p:cNvPr id="74780" name="Line 28"/>
          <p:cNvSpPr>
            <a:spLocks noChangeShapeType="1"/>
          </p:cNvSpPr>
          <p:nvPr/>
        </p:nvSpPr>
        <p:spPr bwMode="auto">
          <a:xfrm flipV="1">
            <a:off x="4524375" y="2754313"/>
            <a:ext cx="152400" cy="636587"/>
          </a:xfrm>
          <a:prstGeom prst="line">
            <a:avLst/>
          </a:prstGeom>
          <a:noFill/>
          <a:ln w="9525">
            <a:solidFill>
              <a:schemeClr val="bg1"/>
            </a:solidFill>
            <a:round/>
            <a:headEnd/>
            <a:tailEnd type="triangle" w="med" len="med"/>
          </a:ln>
          <a:effectLst/>
        </p:spPr>
        <p:txBody>
          <a:bodyPr/>
          <a:lstStyle/>
          <a:p>
            <a:endParaRPr lang="en-US"/>
          </a:p>
        </p:txBody>
      </p:sp>
      <p:sp>
        <p:nvSpPr>
          <p:cNvPr id="74781" name="Line 29"/>
          <p:cNvSpPr>
            <a:spLocks noChangeShapeType="1"/>
          </p:cNvSpPr>
          <p:nvPr/>
        </p:nvSpPr>
        <p:spPr bwMode="auto">
          <a:xfrm flipV="1">
            <a:off x="5370513" y="2767013"/>
            <a:ext cx="82550" cy="636587"/>
          </a:xfrm>
          <a:prstGeom prst="line">
            <a:avLst/>
          </a:prstGeom>
          <a:noFill/>
          <a:ln w="9525">
            <a:solidFill>
              <a:schemeClr val="bg1"/>
            </a:solidFill>
            <a:round/>
            <a:headEnd/>
            <a:tailEnd type="triangle" w="med" len="med"/>
          </a:ln>
          <a:effectLst/>
        </p:spPr>
        <p:txBody>
          <a:bodyPr/>
          <a:lstStyle/>
          <a:p>
            <a:endParaRPr lang="en-US"/>
          </a:p>
        </p:txBody>
      </p:sp>
      <p:sp>
        <p:nvSpPr>
          <p:cNvPr id="74782" name="Line 30"/>
          <p:cNvSpPr>
            <a:spLocks noChangeShapeType="1"/>
          </p:cNvSpPr>
          <p:nvPr/>
        </p:nvSpPr>
        <p:spPr bwMode="auto">
          <a:xfrm flipV="1">
            <a:off x="3595688" y="3681413"/>
            <a:ext cx="139700" cy="371475"/>
          </a:xfrm>
          <a:prstGeom prst="line">
            <a:avLst/>
          </a:prstGeom>
          <a:noFill/>
          <a:ln w="9525">
            <a:solidFill>
              <a:schemeClr val="bg1"/>
            </a:solidFill>
            <a:round/>
            <a:headEnd/>
            <a:tailEnd/>
          </a:ln>
          <a:effectLst/>
        </p:spPr>
        <p:txBody>
          <a:bodyPr/>
          <a:lstStyle/>
          <a:p>
            <a:endParaRPr lang="en-US"/>
          </a:p>
        </p:txBody>
      </p:sp>
      <p:sp>
        <p:nvSpPr>
          <p:cNvPr id="74783" name="Line 31"/>
          <p:cNvSpPr>
            <a:spLocks noChangeShapeType="1"/>
          </p:cNvSpPr>
          <p:nvPr/>
        </p:nvSpPr>
        <p:spPr bwMode="auto">
          <a:xfrm flipH="1" flipV="1">
            <a:off x="4456113" y="3641725"/>
            <a:ext cx="96837" cy="358775"/>
          </a:xfrm>
          <a:prstGeom prst="line">
            <a:avLst/>
          </a:prstGeom>
          <a:noFill/>
          <a:ln w="9525">
            <a:solidFill>
              <a:schemeClr val="bg1"/>
            </a:solidFill>
            <a:round/>
            <a:headEnd/>
            <a:tailEnd/>
          </a:ln>
          <a:effectLst/>
        </p:spPr>
        <p:txBody>
          <a:bodyPr/>
          <a:lstStyle/>
          <a:p>
            <a:endParaRPr lang="en-US"/>
          </a:p>
        </p:txBody>
      </p:sp>
      <p:sp>
        <p:nvSpPr>
          <p:cNvPr id="74784" name="Line 32"/>
          <p:cNvSpPr>
            <a:spLocks noChangeShapeType="1"/>
          </p:cNvSpPr>
          <p:nvPr/>
        </p:nvSpPr>
        <p:spPr bwMode="auto">
          <a:xfrm flipH="1" flipV="1">
            <a:off x="5218113" y="3629025"/>
            <a:ext cx="234950" cy="371475"/>
          </a:xfrm>
          <a:prstGeom prst="line">
            <a:avLst/>
          </a:prstGeom>
          <a:noFill/>
          <a:ln w="9525">
            <a:solidFill>
              <a:schemeClr val="bg1"/>
            </a:solidFill>
            <a:round/>
            <a:headEnd/>
            <a:tailEnd/>
          </a:ln>
          <a:effectLst/>
        </p:spPr>
        <p:txBody>
          <a:bodyPr/>
          <a:lstStyle/>
          <a:p>
            <a:endParaRPr lang="en-US"/>
          </a:p>
        </p:txBody>
      </p:sp>
      <p:sp>
        <p:nvSpPr>
          <p:cNvPr id="74785" name="Text Box 33"/>
          <p:cNvSpPr txBox="1">
            <a:spLocks noChangeArrowheads="1"/>
          </p:cNvSpPr>
          <p:nvPr/>
        </p:nvSpPr>
        <p:spPr bwMode="auto">
          <a:xfrm>
            <a:off x="1116013" y="396716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74786" name="Text Box 34"/>
          <p:cNvSpPr txBox="1">
            <a:spLocks noChangeArrowheads="1"/>
          </p:cNvSpPr>
          <p:nvPr/>
        </p:nvSpPr>
        <p:spPr bwMode="auto">
          <a:xfrm>
            <a:off x="1752600" y="5105400"/>
            <a:ext cx="5791200" cy="1282700"/>
          </a:xfrm>
          <a:prstGeom prst="rect">
            <a:avLst/>
          </a:prstGeom>
          <a:solidFill>
            <a:schemeClr val="tx1"/>
          </a:solidFill>
          <a:ln w="9525">
            <a:solidFill>
              <a:schemeClr val="accent1"/>
            </a:solidFill>
            <a:miter lim="800000"/>
            <a:headEnd/>
            <a:tailEnd/>
          </a:ln>
          <a:effectLst/>
        </p:spPr>
        <p:txBody>
          <a:bodyPr>
            <a:spAutoFit/>
          </a:bodyPr>
          <a:lstStyle/>
          <a:p>
            <a:pPr>
              <a:spcBef>
                <a:spcPct val="30000"/>
              </a:spcBef>
            </a:pPr>
            <a:r>
              <a:rPr lang="en-US" b="1">
                <a:solidFill>
                  <a:schemeClr val="accent1"/>
                </a:solidFill>
              </a:rPr>
              <a:t>Key:  The tight side end must be able to restrict the C gap.  </a:t>
            </a:r>
          </a:p>
          <a:p>
            <a:pPr>
              <a:spcBef>
                <a:spcPct val="30000"/>
              </a:spcBef>
            </a:pPr>
            <a:r>
              <a:rPr lang="en-US" b="1">
                <a:solidFill>
                  <a:schemeClr val="accent1"/>
                </a:solidFill>
              </a:rPr>
              <a:t>Our Stud will be the Force Player on any outside run to his side.  We have no I’m here call</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228600"/>
            <a:ext cx="8229600" cy="1020763"/>
          </a:xfrm>
          <a:solidFill>
            <a:schemeClr val="accent2"/>
          </a:solidFill>
          <a:ln>
            <a:solidFill>
              <a:schemeClr val="accent1"/>
            </a:solidFill>
          </a:ln>
        </p:spPr>
        <p:txBody>
          <a:bodyPr/>
          <a:lstStyle/>
          <a:p>
            <a:r>
              <a:rPr lang="en-US" sz="3600" b="1">
                <a:solidFill>
                  <a:schemeClr val="bg1"/>
                </a:solidFill>
              </a:rPr>
              <a:t>Our Base Alignment vs. Spread </a:t>
            </a:r>
          </a:p>
        </p:txBody>
      </p:sp>
      <p:sp>
        <p:nvSpPr>
          <p:cNvPr id="80899" name="Rectangle 3"/>
          <p:cNvSpPr>
            <a:spLocks noChangeArrowheads="1"/>
          </p:cNvSpPr>
          <p:nvPr/>
        </p:nvSpPr>
        <p:spPr bwMode="auto">
          <a:xfrm>
            <a:off x="4397375" y="2466975"/>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0900" name="Oval 4"/>
          <p:cNvSpPr>
            <a:spLocks noChangeArrowheads="1"/>
          </p:cNvSpPr>
          <p:nvPr/>
        </p:nvSpPr>
        <p:spPr bwMode="auto">
          <a:xfrm>
            <a:off x="4811713" y="2466975"/>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901" name="Oval 5"/>
          <p:cNvSpPr>
            <a:spLocks noChangeArrowheads="1"/>
          </p:cNvSpPr>
          <p:nvPr/>
        </p:nvSpPr>
        <p:spPr bwMode="auto">
          <a:xfrm>
            <a:off x="5227638" y="2466975"/>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902" name="Oval 6"/>
          <p:cNvSpPr>
            <a:spLocks noChangeArrowheads="1"/>
          </p:cNvSpPr>
          <p:nvPr/>
        </p:nvSpPr>
        <p:spPr bwMode="auto">
          <a:xfrm>
            <a:off x="3981450" y="2466975"/>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903" name="Oval 7"/>
          <p:cNvSpPr>
            <a:spLocks noChangeArrowheads="1"/>
          </p:cNvSpPr>
          <p:nvPr/>
        </p:nvSpPr>
        <p:spPr bwMode="auto">
          <a:xfrm>
            <a:off x="3565525" y="2466975"/>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904" name="Oval 8"/>
          <p:cNvSpPr>
            <a:spLocks noChangeArrowheads="1"/>
          </p:cNvSpPr>
          <p:nvPr/>
        </p:nvSpPr>
        <p:spPr bwMode="auto">
          <a:xfrm>
            <a:off x="4840288" y="1547813"/>
            <a:ext cx="331787"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905" name="Oval 9"/>
          <p:cNvSpPr>
            <a:spLocks noChangeArrowheads="1"/>
          </p:cNvSpPr>
          <p:nvPr/>
        </p:nvSpPr>
        <p:spPr bwMode="auto">
          <a:xfrm>
            <a:off x="1268413" y="2162175"/>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906" name="Oval 10"/>
          <p:cNvSpPr>
            <a:spLocks noChangeArrowheads="1"/>
          </p:cNvSpPr>
          <p:nvPr/>
        </p:nvSpPr>
        <p:spPr bwMode="auto">
          <a:xfrm>
            <a:off x="6530975" y="2055813"/>
            <a:ext cx="333375"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907" name="Oval 11"/>
          <p:cNvSpPr>
            <a:spLocks noChangeArrowheads="1"/>
          </p:cNvSpPr>
          <p:nvPr/>
        </p:nvSpPr>
        <p:spPr bwMode="auto">
          <a:xfrm>
            <a:off x="4379913" y="1585913"/>
            <a:ext cx="331787"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908" name="Oval 12"/>
          <p:cNvSpPr>
            <a:spLocks noChangeArrowheads="1"/>
          </p:cNvSpPr>
          <p:nvPr/>
        </p:nvSpPr>
        <p:spPr bwMode="auto">
          <a:xfrm>
            <a:off x="2344738" y="2468563"/>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909" name="Oval 13"/>
          <p:cNvSpPr>
            <a:spLocks noChangeArrowheads="1"/>
          </p:cNvSpPr>
          <p:nvPr/>
        </p:nvSpPr>
        <p:spPr bwMode="auto">
          <a:xfrm>
            <a:off x="7473950" y="2466975"/>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0910" name="Text Box 14"/>
          <p:cNvSpPr txBox="1">
            <a:spLocks noChangeArrowheads="1"/>
          </p:cNvSpPr>
          <p:nvPr/>
        </p:nvSpPr>
        <p:spPr bwMode="auto">
          <a:xfrm>
            <a:off x="6261100" y="32750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80911" name="Line 15"/>
          <p:cNvSpPr>
            <a:spLocks noChangeShapeType="1"/>
          </p:cNvSpPr>
          <p:nvPr/>
        </p:nvSpPr>
        <p:spPr bwMode="auto">
          <a:xfrm flipV="1">
            <a:off x="4562475" y="2466975"/>
            <a:ext cx="0" cy="319088"/>
          </a:xfrm>
          <a:prstGeom prst="line">
            <a:avLst/>
          </a:prstGeom>
          <a:noFill/>
          <a:ln w="9525">
            <a:solidFill>
              <a:schemeClr val="tx1"/>
            </a:solidFill>
            <a:round/>
            <a:headEnd/>
            <a:tailEnd/>
          </a:ln>
          <a:effectLst/>
        </p:spPr>
        <p:txBody>
          <a:bodyPr/>
          <a:lstStyle/>
          <a:p>
            <a:endParaRPr lang="en-US"/>
          </a:p>
        </p:txBody>
      </p:sp>
      <p:sp>
        <p:nvSpPr>
          <p:cNvPr id="80912" name="Text Box 16"/>
          <p:cNvSpPr txBox="1">
            <a:spLocks noChangeArrowheads="1"/>
          </p:cNvSpPr>
          <p:nvPr/>
        </p:nvSpPr>
        <p:spPr bwMode="auto">
          <a:xfrm>
            <a:off x="5197475" y="280987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80913" name="Text Box 17"/>
          <p:cNvSpPr txBox="1">
            <a:spLocks noChangeArrowheads="1"/>
          </p:cNvSpPr>
          <p:nvPr/>
        </p:nvSpPr>
        <p:spPr bwMode="auto">
          <a:xfrm>
            <a:off x="3508375" y="28051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80914" name="Line 18"/>
          <p:cNvSpPr>
            <a:spLocks noChangeShapeType="1"/>
          </p:cNvSpPr>
          <p:nvPr/>
        </p:nvSpPr>
        <p:spPr bwMode="auto">
          <a:xfrm flipV="1">
            <a:off x="3730625" y="2466975"/>
            <a:ext cx="0" cy="307975"/>
          </a:xfrm>
          <a:prstGeom prst="line">
            <a:avLst/>
          </a:prstGeom>
          <a:noFill/>
          <a:ln w="9525">
            <a:solidFill>
              <a:schemeClr val="tx1"/>
            </a:solidFill>
            <a:round/>
            <a:headEnd/>
            <a:tailEnd/>
          </a:ln>
          <a:effectLst/>
        </p:spPr>
        <p:txBody>
          <a:bodyPr/>
          <a:lstStyle/>
          <a:p>
            <a:endParaRPr lang="en-US"/>
          </a:p>
        </p:txBody>
      </p:sp>
      <p:sp>
        <p:nvSpPr>
          <p:cNvPr id="80915" name="Line 19"/>
          <p:cNvSpPr>
            <a:spLocks noChangeShapeType="1"/>
          </p:cNvSpPr>
          <p:nvPr/>
        </p:nvSpPr>
        <p:spPr bwMode="auto">
          <a:xfrm flipV="1">
            <a:off x="5394325" y="2466975"/>
            <a:ext cx="0" cy="319088"/>
          </a:xfrm>
          <a:prstGeom prst="line">
            <a:avLst/>
          </a:prstGeom>
          <a:noFill/>
          <a:ln w="9525">
            <a:solidFill>
              <a:schemeClr val="tx1"/>
            </a:solidFill>
            <a:round/>
            <a:headEnd/>
            <a:tailEnd/>
          </a:ln>
          <a:effectLst/>
        </p:spPr>
        <p:txBody>
          <a:bodyPr/>
          <a:lstStyle/>
          <a:p>
            <a:endParaRPr lang="en-US"/>
          </a:p>
        </p:txBody>
      </p:sp>
      <p:sp>
        <p:nvSpPr>
          <p:cNvPr id="80916" name="Text Box 20"/>
          <p:cNvSpPr txBox="1">
            <a:spLocks noChangeArrowheads="1"/>
          </p:cNvSpPr>
          <p:nvPr/>
        </p:nvSpPr>
        <p:spPr bwMode="auto">
          <a:xfrm>
            <a:off x="3454400" y="343217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80917" name="Text Box 21"/>
          <p:cNvSpPr txBox="1">
            <a:spLocks noChangeArrowheads="1"/>
          </p:cNvSpPr>
          <p:nvPr/>
        </p:nvSpPr>
        <p:spPr bwMode="auto">
          <a:xfrm>
            <a:off x="4365625" y="34020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80918" name="Text Box 22"/>
          <p:cNvSpPr txBox="1">
            <a:spLocks noChangeArrowheads="1"/>
          </p:cNvSpPr>
          <p:nvPr/>
        </p:nvSpPr>
        <p:spPr bwMode="auto">
          <a:xfrm>
            <a:off x="5326063" y="3425825"/>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80919" name="Text Box 23"/>
          <p:cNvSpPr txBox="1">
            <a:spLocks noChangeArrowheads="1"/>
          </p:cNvSpPr>
          <p:nvPr/>
        </p:nvSpPr>
        <p:spPr bwMode="auto">
          <a:xfrm>
            <a:off x="7442200" y="367823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80920" name="Text Box 24"/>
          <p:cNvSpPr txBox="1">
            <a:spLocks noChangeArrowheads="1"/>
          </p:cNvSpPr>
          <p:nvPr/>
        </p:nvSpPr>
        <p:spPr bwMode="auto">
          <a:xfrm>
            <a:off x="2497138" y="32750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80921" name="Text Box 25"/>
          <p:cNvSpPr txBox="1">
            <a:spLocks noChangeArrowheads="1"/>
          </p:cNvSpPr>
          <p:nvPr/>
        </p:nvSpPr>
        <p:spPr bwMode="auto">
          <a:xfrm>
            <a:off x="4365625" y="28051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80922" name="Text Box 26"/>
          <p:cNvSpPr txBox="1">
            <a:spLocks noChangeArrowheads="1"/>
          </p:cNvSpPr>
          <p:nvPr/>
        </p:nvSpPr>
        <p:spPr bwMode="auto">
          <a:xfrm>
            <a:off x="4341813" y="41211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80923" name="Line 27"/>
          <p:cNvSpPr>
            <a:spLocks noChangeShapeType="1"/>
          </p:cNvSpPr>
          <p:nvPr/>
        </p:nvSpPr>
        <p:spPr bwMode="auto">
          <a:xfrm flipH="1" flipV="1">
            <a:off x="3633788" y="2344738"/>
            <a:ext cx="28575" cy="609600"/>
          </a:xfrm>
          <a:prstGeom prst="line">
            <a:avLst/>
          </a:prstGeom>
          <a:noFill/>
          <a:ln w="9525">
            <a:solidFill>
              <a:schemeClr val="bg1"/>
            </a:solidFill>
            <a:round/>
            <a:headEnd/>
            <a:tailEnd type="triangle" w="med" len="med"/>
          </a:ln>
          <a:effectLst/>
        </p:spPr>
        <p:txBody>
          <a:bodyPr/>
          <a:lstStyle/>
          <a:p>
            <a:endParaRPr lang="en-US"/>
          </a:p>
        </p:txBody>
      </p:sp>
      <p:sp>
        <p:nvSpPr>
          <p:cNvPr id="80924" name="Line 28"/>
          <p:cNvSpPr>
            <a:spLocks noChangeShapeType="1"/>
          </p:cNvSpPr>
          <p:nvPr/>
        </p:nvSpPr>
        <p:spPr bwMode="auto">
          <a:xfrm flipV="1">
            <a:off x="4562475" y="2332038"/>
            <a:ext cx="152400" cy="636587"/>
          </a:xfrm>
          <a:prstGeom prst="line">
            <a:avLst/>
          </a:prstGeom>
          <a:noFill/>
          <a:ln w="9525">
            <a:solidFill>
              <a:schemeClr val="bg1"/>
            </a:solidFill>
            <a:round/>
            <a:headEnd/>
            <a:tailEnd type="triangle" w="med" len="med"/>
          </a:ln>
          <a:effectLst/>
        </p:spPr>
        <p:txBody>
          <a:bodyPr/>
          <a:lstStyle/>
          <a:p>
            <a:endParaRPr lang="en-US"/>
          </a:p>
        </p:txBody>
      </p:sp>
      <p:sp>
        <p:nvSpPr>
          <p:cNvPr id="80925" name="Line 29"/>
          <p:cNvSpPr>
            <a:spLocks noChangeShapeType="1"/>
          </p:cNvSpPr>
          <p:nvPr/>
        </p:nvSpPr>
        <p:spPr bwMode="auto">
          <a:xfrm flipV="1">
            <a:off x="5408613" y="2344738"/>
            <a:ext cx="82550" cy="636587"/>
          </a:xfrm>
          <a:prstGeom prst="line">
            <a:avLst/>
          </a:prstGeom>
          <a:noFill/>
          <a:ln w="9525">
            <a:solidFill>
              <a:schemeClr val="bg1"/>
            </a:solidFill>
            <a:round/>
            <a:headEnd/>
            <a:tailEnd type="triangle" w="med" len="med"/>
          </a:ln>
          <a:effectLst/>
        </p:spPr>
        <p:txBody>
          <a:bodyPr/>
          <a:lstStyle/>
          <a:p>
            <a:endParaRPr lang="en-US"/>
          </a:p>
        </p:txBody>
      </p:sp>
      <p:sp>
        <p:nvSpPr>
          <p:cNvPr id="80926" name="Line 30"/>
          <p:cNvSpPr>
            <a:spLocks noChangeShapeType="1"/>
          </p:cNvSpPr>
          <p:nvPr/>
        </p:nvSpPr>
        <p:spPr bwMode="auto">
          <a:xfrm flipV="1">
            <a:off x="3633788" y="3259138"/>
            <a:ext cx="139700" cy="371475"/>
          </a:xfrm>
          <a:prstGeom prst="line">
            <a:avLst/>
          </a:prstGeom>
          <a:noFill/>
          <a:ln w="9525">
            <a:solidFill>
              <a:schemeClr val="bg1"/>
            </a:solidFill>
            <a:round/>
            <a:headEnd/>
            <a:tailEnd/>
          </a:ln>
          <a:effectLst/>
        </p:spPr>
        <p:txBody>
          <a:bodyPr/>
          <a:lstStyle/>
          <a:p>
            <a:endParaRPr lang="en-US"/>
          </a:p>
        </p:txBody>
      </p:sp>
      <p:sp>
        <p:nvSpPr>
          <p:cNvPr id="80927" name="Line 31"/>
          <p:cNvSpPr>
            <a:spLocks noChangeShapeType="1"/>
          </p:cNvSpPr>
          <p:nvPr/>
        </p:nvSpPr>
        <p:spPr bwMode="auto">
          <a:xfrm flipH="1" flipV="1">
            <a:off x="4494213" y="3219450"/>
            <a:ext cx="96837" cy="358775"/>
          </a:xfrm>
          <a:prstGeom prst="line">
            <a:avLst/>
          </a:prstGeom>
          <a:noFill/>
          <a:ln w="9525">
            <a:solidFill>
              <a:schemeClr val="bg1"/>
            </a:solidFill>
            <a:round/>
            <a:headEnd/>
            <a:tailEnd/>
          </a:ln>
          <a:effectLst/>
        </p:spPr>
        <p:txBody>
          <a:bodyPr/>
          <a:lstStyle/>
          <a:p>
            <a:endParaRPr lang="en-US"/>
          </a:p>
        </p:txBody>
      </p:sp>
      <p:sp>
        <p:nvSpPr>
          <p:cNvPr id="80928" name="Line 32"/>
          <p:cNvSpPr>
            <a:spLocks noChangeShapeType="1"/>
          </p:cNvSpPr>
          <p:nvPr/>
        </p:nvSpPr>
        <p:spPr bwMode="auto">
          <a:xfrm flipH="1" flipV="1">
            <a:off x="5256213" y="3206750"/>
            <a:ext cx="234950" cy="371475"/>
          </a:xfrm>
          <a:prstGeom prst="line">
            <a:avLst/>
          </a:prstGeom>
          <a:noFill/>
          <a:ln w="9525">
            <a:solidFill>
              <a:schemeClr val="bg1"/>
            </a:solidFill>
            <a:round/>
            <a:headEnd/>
            <a:tailEnd/>
          </a:ln>
          <a:effectLst/>
        </p:spPr>
        <p:txBody>
          <a:bodyPr/>
          <a:lstStyle/>
          <a:p>
            <a:endParaRPr lang="en-US"/>
          </a:p>
        </p:txBody>
      </p:sp>
      <p:sp>
        <p:nvSpPr>
          <p:cNvPr id="80929" name="Text Box 33"/>
          <p:cNvSpPr txBox="1">
            <a:spLocks noChangeArrowheads="1"/>
          </p:cNvSpPr>
          <p:nvPr/>
        </p:nvSpPr>
        <p:spPr bwMode="auto">
          <a:xfrm>
            <a:off x="1154113" y="35448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80930" name="Text Box 34"/>
          <p:cNvSpPr txBox="1">
            <a:spLocks noChangeArrowheads="1"/>
          </p:cNvSpPr>
          <p:nvPr/>
        </p:nvSpPr>
        <p:spPr bwMode="auto">
          <a:xfrm>
            <a:off x="1806575" y="4811713"/>
            <a:ext cx="5791200" cy="1365250"/>
          </a:xfrm>
          <a:prstGeom prst="rect">
            <a:avLst/>
          </a:prstGeom>
          <a:solidFill>
            <a:schemeClr val="tx1"/>
          </a:solidFill>
          <a:ln w="9525">
            <a:solidFill>
              <a:schemeClr val="accent1"/>
            </a:solidFill>
            <a:miter lim="800000"/>
            <a:headEnd/>
            <a:tailEnd/>
          </a:ln>
          <a:effectLst/>
        </p:spPr>
        <p:txBody>
          <a:bodyPr>
            <a:spAutoFit/>
          </a:bodyPr>
          <a:lstStyle/>
          <a:p>
            <a:pPr>
              <a:spcBef>
                <a:spcPct val="30000"/>
              </a:spcBef>
            </a:pPr>
            <a:r>
              <a:rPr lang="en-US" b="1">
                <a:solidFill>
                  <a:schemeClr val="accent1"/>
                </a:solidFill>
              </a:rPr>
              <a:t>We will defend bubble by alignment.</a:t>
            </a:r>
          </a:p>
          <a:p>
            <a:pPr>
              <a:spcBef>
                <a:spcPct val="30000"/>
              </a:spcBef>
            </a:pPr>
            <a:r>
              <a:rPr lang="en-US" b="1">
                <a:solidFill>
                  <a:schemeClr val="accent1"/>
                </a:solidFill>
              </a:rPr>
              <a:t>Our 6 run players must be aggressive and understand down and distance.  </a:t>
            </a:r>
          </a:p>
          <a:p>
            <a:pPr>
              <a:spcBef>
                <a:spcPct val="30000"/>
              </a:spcBef>
            </a:pPr>
            <a:r>
              <a:rPr lang="en-US" b="1">
                <a:solidFill>
                  <a:schemeClr val="accent1"/>
                </a:solidFill>
              </a:rPr>
              <a:t>Our backers will deepen up.</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solidFill>
                  <a:schemeClr val="bg1"/>
                </a:solidFill>
              </a:rPr>
              <a:t>Our Base look vs. Spread</a:t>
            </a:r>
          </a:p>
        </p:txBody>
      </p:sp>
      <p:pic>
        <p:nvPicPr>
          <p:cNvPr id="81924" name="Picture 4" descr="3-3 vs"/>
          <p:cNvPicPr>
            <a:picLocks noChangeAspect="1" noChangeArrowheads="1"/>
          </p:cNvPicPr>
          <p:nvPr/>
        </p:nvPicPr>
        <p:blipFill>
          <a:blip r:embed="rId2"/>
          <a:srcRect/>
          <a:stretch>
            <a:fillRect/>
          </a:stretch>
        </p:blipFill>
        <p:spPr bwMode="auto">
          <a:xfrm>
            <a:off x="2114550" y="1930400"/>
            <a:ext cx="5045075" cy="3784600"/>
          </a:xfrm>
          <a:prstGeom prst="rect">
            <a:avLst/>
          </a:prstGeom>
          <a:noFill/>
          <a:ln w="28575">
            <a:solidFill>
              <a:schemeClr val="bg1"/>
            </a:solid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152400" y="274638"/>
            <a:ext cx="8839200" cy="1143000"/>
          </a:xfrm>
          <a:solidFill>
            <a:schemeClr val="accent2"/>
          </a:solidFill>
          <a:ln>
            <a:solidFill>
              <a:schemeClr val="accent1"/>
            </a:solidFill>
          </a:ln>
        </p:spPr>
        <p:txBody>
          <a:bodyPr/>
          <a:lstStyle/>
          <a:p>
            <a:r>
              <a:rPr lang="en-US" sz="3500" b="1">
                <a:solidFill>
                  <a:schemeClr val="bg1"/>
                </a:solidFill>
              </a:rPr>
              <a:t>Defending Zone Read and Speed Option</a:t>
            </a:r>
          </a:p>
        </p:txBody>
      </p:sp>
      <p:sp>
        <p:nvSpPr>
          <p:cNvPr id="79876" name="Text Box 4"/>
          <p:cNvSpPr txBox="1">
            <a:spLocks noChangeArrowheads="1"/>
          </p:cNvSpPr>
          <p:nvPr/>
        </p:nvSpPr>
        <p:spPr bwMode="auto">
          <a:xfrm>
            <a:off x="885825" y="3841750"/>
            <a:ext cx="427038"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79877" name="Rectangle 5"/>
          <p:cNvSpPr>
            <a:spLocks noChangeArrowheads="1"/>
          </p:cNvSpPr>
          <p:nvPr/>
        </p:nvSpPr>
        <p:spPr bwMode="auto">
          <a:xfrm>
            <a:off x="4624388" y="2546350"/>
            <a:ext cx="373062" cy="3571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8" name="Oval 6"/>
          <p:cNvSpPr>
            <a:spLocks noChangeArrowheads="1"/>
          </p:cNvSpPr>
          <p:nvPr/>
        </p:nvSpPr>
        <p:spPr bwMode="auto">
          <a:xfrm>
            <a:off x="5089525" y="2546350"/>
            <a:ext cx="373063" cy="3571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79" name="Oval 7"/>
          <p:cNvSpPr>
            <a:spLocks noChangeArrowheads="1"/>
          </p:cNvSpPr>
          <p:nvPr/>
        </p:nvSpPr>
        <p:spPr bwMode="auto">
          <a:xfrm>
            <a:off x="5554663" y="2546350"/>
            <a:ext cx="374650" cy="3571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80" name="Oval 8"/>
          <p:cNvSpPr>
            <a:spLocks noChangeArrowheads="1"/>
          </p:cNvSpPr>
          <p:nvPr/>
        </p:nvSpPr>
        <p:spPr bwMode="auto">
          <a:xfrm>
            <a:off x="4159250" y="2546350"/>
            <a:ext cx="371475" cy="3571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81" name="Oval 9"/>
          <p:cNvSpPr>
            <a:spLocks noChangeArrowheads="1"/>
          </p:cNvSpPr>
          <p:nvPr/>
        </p:nvSpPr>
        <p:spPr bwMode="auto">
          <a:xfrm>
            <a:off x="3692525" y="2546350"/>
            <a:ext cx="371475" cy="3571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82" name="Oval 10"/>
          <p:cNvSpPr>
            <a:spLocks noChangeArrowheads="1"/>
          </p:cNvSpPr>
          <p:nvPr/>
        </p:nvSpPr>
        <p:spPr bwMode="auto">
          <a:xfrm>
            <a:off x="2409825" y="2116138"/>
            <a:ext cx="371475" cy="3540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83" name="Oval 11"/>
          <p:cNvSpPr>
            <a:spLocks noChangeArrowheads="1"/>
          </p:cNvSpPr>
          <p:nvPr/>
        </p:nvSpPr>
        <p:spPr bwMode="auto">
          <a:xfrm>
            <a:off x="4064000" y="1447800"/>
            <a:ext cx="374650" cy="3540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84" name="Oval 12"/>
          <p:cNvSpPr>
            <a:spLocks noChangeArrowheads="1"/>
          </p:cNvSpPr>
          <p:nvPr/>
        </p:nvSpPr>
        <p:spPr bwMode="auto">
          <a:xfrm>
            <a:off x="6732588" y="2085975"/>
            <a:ext cx="374650" cy="3556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85" name="Oval 13"/>
          <p:cNvSpPr>
            <a:spLocks noChangeArrowheads="1"/>
          </p:cNvSpPr>
          <p:nvPr/>
        </p:nvSpPr>
        <p:spPr bwMode="auto">
          <a:xfrm>
            <a:off x="4624388" y="1536700"/>
            <a:ext cx="373062" cy="3556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86" name="Oval 14"/>
          <p:cNvSpPr>
            <a:spLocks noChangeArrowheads="1"/>
          </p:cNvSpPr>
          <p:nvPr/>
        </p:nvSpPr>
        <p:spPr bwMode="auto">
          <a:xfrm>
            <a:off x="971550" y="2533650"/>
            <a:ext cx="373063" cy="3556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87" name="Oval 15"/>
          <p:cNvSpPr>
            <a:spLocks noChangeArrowheads="1"/>
          </p:cNvSpPr>
          <p:nvPr/>
        </p:nvSpPr>
        <p:spPr bwMode="auto">
          <a:xfrm>
            <a:off x="7789863" y="2544763"/>
            <a:ext cx="371475" cy="3571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88" name="Text Box 16"/>
          <p:cNvSpPr txBox="1">
            <a:spLocks noChangeArrowheads="1"/>
          </p:cNvSpPr>
          <p:nvPr/>
        </p:nvSpPr>
        <p:spPr bwMode="auto">
          <a:xfrm>
            <a:off x="6546850" y="3563938"/>
            <a:ext cx="465138"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79889" name="Line 17"/>
          <p:cNvSpPr>
            <a:spLocks noChangeShapeType="1"/>
          </p:cNvSpPr>
          <p:nvPr/>
        </p:nvSpPr>
        <p:spPr bwMode="auto">
          <a:xfrm flipV="1">
            <a:off x="4810125" y="2546350"/>
            <a:ext cx="1588" cy="357188"/>
          </a:xfrm>
          <a:prstGeom prst="line">
            <a:avLst/>
          </a:prstGeom>
          <a:noFill/>
          <a:ln w="9525">
            <a:solidFill>
              <a:schemeClr val="tx1"/>
            </a:solidFill>
            <a:round/>
            <a:headEnd/>
            <a:tailEnd/>
          </a:ln>
          <a:effectLst/>
        </p:spPr>
        <p:txBody>
          <a:bodyPr/>
          <a:lstStyle/>
          <a:p>
            <a:endParaRPr lang="en-US"/>
          </a:p>
        </p:txBody>
      </p:sp>
      <p:sp>
        <p:nvSpPr>
          <p:cNvPr id="79890" name="Text Box 18"/>
          <p:cNvSpPr txBox="1">
            <a:spLocks noChangeArrowheads="1"/>
          </p:cNvSpPr>
          <p:nvPr/>
        </p:nvSpPr>
        <p:spPr bwMode="auto">
          <a:xfrm>
            <a:off x="5521325" y="2928938"/>
            <a:ext cx="4667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79891" name="Text Box 19"/>
          <p:cNvSpPr txBox="1">
            <a:spLocks noChangeArrowheads="1"/>
          </p:cNvSpPr>
          <p:nvPr/>
        </p:nvSpPr>
        <p:spPr bwMode="auto">
          <a:xfrm>
            <a:off x="3629025" y="2924175"/>
            <a:ext cx="465138"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79892" name="Line 20"/>
          <p:cNvSpPr>
            <a:spLocks noChangeShapeType="1"/>
          </p:cNvSpPr>
          <p:nvPr/>
        </p:nvSpPr>
        <p:spPr bwMode="auto">
          <a:xfrm flipV="1">
            <a:off x="3878263" y="2546350"/>
            <a:ext cx="1587" cy="344488"/>
          </a:xfrm>
          <a:prstGeom prst="line">
            <a:avLst/>
          </a:prstGeom>
          <a:noFill/>
          <a:ln w="9525">
            <a:solidFill>
              <a:schemeClr val="tx1"/>
            </a:solidFill>
            <a:round/>
            <a:headEnd/>
            <a:tailEnd/>
          </a:ln>
          <a:effectLst/>
        </p:spPr>
        <p:txBody>
          <a:bodyPr/>
          <a:lstStyle/>
          <a:p>
            <a:endParaRPr lang="en-US"/>
          </a:p>
        </p:txBody>
      </p:sp>
      <p:sp>
        <p:nvSpPr>
          <p:cNvPr id="79893" name="Line 21"/>
          <p:cNvSpPr>
            <a:spLocks noChangeShapeType="1"/>
          </p:cNvSpPr>
          <p:nvPr/>
        </p:nvSpPr>
        <p:spPr bwMode="auto">
          <a:xfrm flipV="1">
            <a:off x="5741988" y="2546350"/>
            <a:ext cx="1587" cy="357188"/>
          </a:xfrm>
          <a:prstGeom prst="line">
            <a:avLst/>
          </a:prstGeom>
          <a:noFill/>
          <a:ln w="9525">
            <a:solidFill>
              <a:schemeClr val="tx1"/>
            </a:solidFill>
            <a:round/>
            <a:headEnd/>
            <a:tailEnd/>
          </a:ln>
          <a:effectLst/>
        </p:spPr>
        <p:txBody>
          <a:bodyPr/>
          <a:lstStyle/>
          <a:p>
            <a:endParaRPr lang="en-US"/>
          </a:p>
        </p:txBody>
      </p:sp>
      <p:sp>
        <p:nvSpPr>
          <p:cNvPr id="79894" name="Text Box 22"/>
          <p:cNvSpPr txBox="1">
            <a:spLocks noChangeArrowheads="1"/>
          </p:cNvSpPr>
          <p:nvPr/>
        </p:nvSpPr>
        <p:spPr bwMode="auto">
          <a:xfrm>
            <a:off x="3568700" y="3624263"/>
            <a:ext cx="465138"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79895" name="Text Box 23"/>
          <p:cNvSpPr txBox="1">
            <a:spLocks noChangeArrowheads="1"/>
          </p:cNvSpPr>
          <p:nvPr/>
        </p:nvSpPr>
        <p:spPr bwMode="auto">
          <a:xfrm>
            <a:off x="4589463" y="3590925"/>
            <a:ext cx="4667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79896" name="Text Box 24"/>
          <p:cNvSpPr txBox="1">
            <a:spLocks noChangeArrowheads="1"/>
          </p:cNvSpPr>
          <p:nvPr/>
        </p:nvSpPr>
        <p:spPr bwMode="auto">
          <a:xfrm>
            <a:off x="5665788" y="3617913"/>
            <a:ext cx="46355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79897" name="Text Box 25"/>
          <p:cNvSpPr txBox="1">
            <a:spLocks noChangeArrowheads="1"/>
          </p:cNvSpPr>
          <p:nvPr/>
        </p:nvSpPr>
        <p:spPr bwMode="auto">
          <a:xfrm>
            <a:off x="7753350" y="3897313"/>
            <a:ext cx="4667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79898" name="Text Box 26"/>
          <p:cNvSpPr txBox="1">
            <a:spLocks noChangeArrowheads="1"/>
          </p:cNvSpPr>
          <p:nvPr/>
        </p:nvSpPr>
        <p:spPr bwMode="auto">
          <a:xfrm>
            <a:off x="2589213" y="3487738"/>
            <a:ext cx="4667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79899" name="Text Box 27"/>
          <p:cNvSpPr txBox="1">
            <a:spLocks noChangeArrowheads="1"/>
          </p:cNvSpPr>
          <p:nvPr/>
        </p:nvSpPr>
        <p:spPr bwMode="auto">
          <a:xfrm>
            <a:off x="4589463" y="2924175"/>
            <a:ext cx="4667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79900" name="Text Box 28"/>
          <p:cNvSpPr txBox="1">
            <a:spLocks noChangeArrowheads="1"/>
          </p:cNvSpPr>
          <p:nvPr/>
        </p:nvSpPr>
        <p:spPr bwMode="auto">
          <a:xfrm>
            <a:off x="4687888" y="4581525"/>
            <a:ext cx="4667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79901" name="Line 29"/>
          <p:cNvSpPr>
            <a:spLocks noChangeShapeType="1"/>
          </p:cNvSpPr>
          <p:nvPr/>
        </p:nvSpPr>
        <p:spPr bwMode="auto">
          <a:xfrm flipH="1" flipV="1">
            <a:off x="3768725" y="2409825"/>
            <a:ext cx="33338" cy="681038"/>
          </a:xfrm>
          <a:prstGeom prst="line">
            <a:avLst/>
          </a:prstGeom>
          <a:noFill/>
          <a:ln w="9525">
            <a:solidFill>
              <a:schemeClr val="bg1"/>
            </a:solidFill>
            <a:round/>
            <a:headEnd/>
            <a:tailEnd type="triangle" w="med" len="med"/>
          </a:ln>
          <a:effectLst/>
        </p:spPr>
        <p:txBody>
          <a:bodyPr/>
          <a:lstStyle/>
          <a:p>
            <a:endParaRPr lang="en-US"/>
          </a:p>
        </p:txBody>
      </p:sp>
      <p:sp>
        <p:nvSpPr>
          <p:cNvPr id="79902" name="Line 30"/>
          <p:cNvSpPr>
            <a:spLocks noChangeShapeType="1"/>
          </p:cNvSpPr>
          <p:nvPr/>
        </p:nvSpPr>
        <p:spPr bwMode="auto">
          <a:xfrm flipV="1">
            <a:off x="4810125" y="2395538"/>
            <a:ext cx="169863" cy="711200"/>
          </a:xfrm>
          <a:prstGeom prst="line">
            <a:avLst/>
          </a:prstGeom>
          <a:noFill/>
          <a:ln w="9525">
            <a:solidFill>
              <a:schemeClr val="bg1"/>
            </a:solidFill>
            <a:round/>
            <a:headEnd/>
            <a:tailEnd type="triangle" w="med" len="med"/>
          </a:ln>
          <a:effectLst/>
        </p:spPr>
        <p:txBody>
          <a:bodyPr/>
          <a:lstStyle/>
          <a:p>
            <a:endParaRPr lang="en-US"/>
          </a:p>
        </p:txBody>
      </p:sp>
      <p:sp>
        <p:nvSpPr>
          <p:cNvPr id="79903" name="Line 31"/>
          <p:cNvSpPr>
            <a:spLocks noChangeShapeType="1"/>
          </p:cNvSpPr>
          <p:nvPr/>
        </p:nvSpPr>
        <p:spPr bwMode="auto">
          <a:xfrm flipV="1">
            <a:off x="5757863" y="2409825"/>
            <a:ext cx="92075" cy="711200"/>
          </a:xfrm>
          <a:prstGeom prst="line">
            <a:avLst/>
          </a:prstGeom>
          <a:noFill/>
          <a:ln w="9525">
            <a:solidFill>
              <a:schemeClr val="bg1"/>
            </a:solidFill>
            <a:round/>
            <a:headEnd/>
            <a:tailEnd type="triangle" w="med" len="med"/>
          </a:ln>
          <a:effectLst/>
        </p:spPr>
        <p:txBody>
          <a:bodyPr/>
          <a:lstStyle/>
          <a:p>
            <a:endParaRPr lang="en-US"/>
          </a:p>
        </p:txBody>
      </p:sp>
      <p:sp>
        <p:nvSpPr>
          <p:cNvPr id="79904" name="Line 32"/>
          <p:cNvSpPr>
            <a:spLocks noChangeShapeType="1"/>
          </p:cNvSpPr>
          <p:nvPr/>
        </p:nvSpPr>
        <p:spPr bwMode="auto">
          <a:xfrm flipV="1">
            <a:off x="3768725" y="3467100"/>
            <a:ext cx="112713" cy="379413"/>
          </a:xfrm>
          <a:prstGeom prst="line">
            <a:avLst/>
          </a:prstGeom>
          <a:noFill/>
          <a:ln w="9525">
            <a:solidFill>
              <a:schemeClr val="bg1"/>
            </a:solidFill>
            <a:round/>
            <a:headEnd/>
            <a:tailEnd/>
          </a:ln>
          <a:effectLst/>
        </p:spPr>
        <p:txBody>
          <a:bodyPr/>
          <a:lstStyle/>
          <a:p>
            <a:endParaRPr lang="en-US"/>
          </a:p>
        </p:txBody>
      </p:sp>
      <p:sp>
        <p:nvSpPr>
          <p:cNvPr id="79905" name="Line 33"/>
          <p:cNvSpPr>
            <a:spLocks noChangeShapeType="1"/>
          </p:cNvSpPr>
          <p:nvPr/>
        </p:nvSpPr>
        <p:spPr bwMode="auto">
          <a:xfrm flipH="1" flipV="1">
            <a:off x="4802188" y="3505200"/>
            <a:ext cx="39687" cy="282575"/>
          </a:xfrm>
          <a:prstGeom prst="line">
            <a:avLst/>
          </a:prstGeom>
          <a:noFill/>
          <a:ln w="9525">
            <a:solidFill>
              <a:schemeClr val="bg1"/>
            </a:solidFill>
            <a:round/>
            <a:headEnd/>
            <a:tailEnd/>
          </a:ln>
          <a:effectLst/>
        </p:spPr>
        <p:txBody>
          <a:bodyPr/>
          <a:lstStyle/>
          <a:p>
            <a:endParaRPr lang="en-US"/>
          </a:p>
        </p:txBody>
      </p:sp>
      <p:sp>
        <p:nvSpPr>
          <p:cNvPr id="79906" name="Line 34"/>
          <p:cNvSpPr>
            <a:spLocks noChangeShapeType="1"/>
          </p:cNvSpPr>
          <p:nvPr/>
        </p:nvSpPr>
        <p:spPr bwMode="auto">
          <a:xfrm flipH="1" flipV="1">
            <a:off x="5686425" y="3390900"/>
            <a:ext cx="152400" cy="384175"/>
          </a:xfrm>
          <a:prstGeom prst="line">
            <a:avLst/>
          </a:prstGeom>
          <a:noFill/>
          <a:ln w="9525">
            <a:solidFill>
              <a:schemeClr val="bg1"/>
            </a:solidFill>
            <a:round/>
            <a:headEnd/>
            <a:tailEnd/>
          </a:ln>
          <a:effectLst/>
        </p:spPr>
        <p:txBody>
          <a:bodyPr/>
          <a:lstStyle/>
          <a:p>
            <a:endParaRPr lang="en-US"/>
          </a:p>
        </p:txBody>
      </p:sp>
      <p:sp>
        <p:nvSpPr>
          <p:cNvPr id="79907" name="Text Box 35"/>
          <p:cNvSpPr txBox="1">
            <a:spLocks noChangeArrowheads="1"/>
          </p:cNvSpPr>
          <p:nvPr/>
        </p:nvSpPr>
        <p:spPr bwMode="auto">
          <a:xfrm>
            <a:off x="1384300" y="5118100"/>
            <a:ext cx="7026275" cy="1320800"/>
          </a:xfrm>
          <a:prstGeom prst="rect">
            <a:avLst/>
          </a:prstGeom>
          <a:solidFill>
            <a:schemeClr val="bg1"/>
          </a:solidFill>
          <a:ln w="9525">
            <a:solidFill>
              <a:schemeClr val="tx2"/>
            </a:solidFill>
            <a:miter lim="800000"/>
            <a:headEnd/>
            <a:tailEnd/>
          </a:ln>
          <a:effectLst/>
        </p:spPr>
        <p:txBody>
          <a:bodyPr>
            <a:spAutoFit/>
          </a:bodyPr>
          <a:lstStyle/>
          <a:p>
            <a:pPr>
              <a:spcBef>
                <a:spcPct val="50000"/>
              </a:spcBef>
            </a:pPr>
            <a:r>
              <a:rPr lang="en-US" sz="2000" b="1">
                <a:effectLst>
                  <a:outerShdw blurRad="38100" dist="38100" dir="2700000" algn="tl">
                    <a:srgbClr val="C0C0C0"/>
                  </a:outerShdw>
                </a:effectLst>
                <a:cs typeface="Arial" charset="0"/>
              </a:rPr>
              <a:t>We must have a pitch and QB player to the side of the back for speed option.  We must have a QB player for Zone Read.  In this case, our C gap player has QB.  Our D gap player has pitch on speed option. </a:t>
            </a:r>
          </a:p>
        </p:txBody>
      </p:sp>
      <p:sp>
        <p:nvSpPr>
          <p:cNvPr id="79908" name="Oval 36"/>
          <p:cNvSpPr>
            <a:spLocks noChangeArrowheads="1"/>
          </p:cNvSpPr>
          <p:nvPr/>
        </p:nvSpPr>
        <p:spPr bwMode="auto">
          <a:xfrm>
            <a:off x="3457575" y="2928938"/>
            <a:ext cx="614363" cy="461962"/>
          </a:xfrm>
          <a:prstGeom prst="ellipse">
            <a:avLst/>
          </a:prstGeom>
          <a:noFill/>
          <a:ln w="9525">
            <a:solidFill>
              <a:schemeClr val="tx1"/>
            </a:solidFill>
            <a:round/>
            <a:headEnd/>
            <a:tailEnd/>
          </a:ln>
          <a:effectLst/>
        </p:spPr>
        <p:txBody>
          <a:bodyPr wrap="none" anchor="ctr"/>
          <a:lstStyle/>
          <a:p>
            <a:endParaRPr lang="en-US"/>
          </a:p>
        </p:txBody>
      </p:sp>
      <p:sp>
        <p:nvSpPr>
          <p:cNvPr id="79909" name="Oval 37"/>
          <p:cNvSpPr>
            <a:spLocks noChangeArrowheads="1"/>
          </p:cNvSpPr>
          <p:nvPr/>
        </p:nvSpPr>
        <p:spPr bwMode="auto">
          <a:xfrm>
            <a:off x="2459038" y="3429000"/>
            <a:ext cx="614362" cy="538163"/>
          </a:xfrm>
          <a:prstGeom prst="ellipse">
            <a:avLst/>
          </a:prstGeom>
          <a:no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61963" y="279400"/>
            <a:ext cx="8229600" cy="1020763"/>
          </a:xfrm>
          <a:solidFill>
            <a:schemeClr val="accent2"/>
          </a:solidFill>
          <a:ln>
            <a:solidFill>
              <a:schemeClr val="accent1"/>
            </a:solidFill>
          </a:ln>
        </p:spPr>
        <p:txBody>
          <a:bodyPr/>
          <a:lstStyle/>
          <a:p>
            <a:r>
              <a:rPr lang="en-US" sz="3600" b="1">
                <a:solidFill>
                  <a:schemeClr val="bg1"/>
                </a:solidFill>
              </a:rPr>
              <a:t>Lunatic Check Cover 3</a:t>
            </a:r>
          </a:p>
        </p:txBody>
      </p:sp>
      <p:sp>
        <p:nvSpPr>
          <p:cNvPr id="75779" name="Rectangle 3"/>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5780" name="Oval 4"/>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5781" name="Oval 5"/>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5782" name="Oval 6"/>
          <p:cNvSpPr>
            <a:spLocks noChangeArrowheads="1"/>
          </p:cNvSpPr>
          <p:nvPr/>
        </p:nvSpPr>
        <p:spPr bwMode="auto">
          <a:xfrm>
            <a:off x="39433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5783" name="Oval 7"/>
          <p:cNvSpPr>
            <a:spLocks noChangeArrowheads="1"/>
          </p:cNvSpPr>
          <p:nvPr/>
        </p:nvSpPr>
        <p:spPr bwMode="auto">
          <a:xfrm>
            <a:off x="3527425"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5784" name="Oval 8"/>
          <p:cNvSpPr>
            <a:spLocks noChangeArrowheads="1"/>
          </p:cNvSpPr>
          <p:nvPr/>
        </p:nvSpPr>
        <p:spPr bwMode="auto">
          <a:xfrm>
            <a:off x="4341813" y="1854200"/>
            <a:ext cx="331787"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5785" name="Oval 9"/>
          <p:cNvSpPr>
            <a:spLocks noChangeArrowheads="1"/>
          </p:cNvSpPr>
          <p:nvPr/>
        </p:nvSpPr>
        <p:spPr bwMode="auto">
          <a:xfrm>
            <a:off x="1308100" y="2890838"/>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5786" name="Oval 10"/>
          <p:cNvSpPr>
            <a:spLocks noChangeArrowheads="1"/>
          </p:cNvSpPr>
          <p:nvPr/>
        </p:nvSpPr>
        <p:spPr bwMode="auto">
          <a:xfrm>
            <a:off x="6492875" y="2478088"/>
            <a:ext cx="333375"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5787" name="Oval 11"/>
          <p:cNvSpPr>
            <a:spLocks noChangeArrowheads="1"/>
          </p:cNvSpPr>
          <p:nvPr/>
        </p:nvSpPr>
        <p:spPr bwMode="auto">
          <a:xfrm>
            <a:off x="3841750" y="17399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5788" name="Oval 12"/>
          <p:cNvSpPr>
            <a:spLocks noChangeArrowheads="1"/>
          </p:cNvSpPr>
          <p:nvPr/>
        </p:nvSpPr>
        <p:spPr bwMode="auto">
          <a:xfrm>
            <a:off x="2690813" y="258445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5789" name="Oval 13"/>
          <p:cNvSpPr>
            <a:spLocks noChangeArrowheads="1"/>
          </p:cNvSpPr>
          <p:nvPr/>
        </p:nvSpPr>
        <p:spPr bwMode="auto">
          <a:xfrm>
            <a:off x="74358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5790" name="Text Box 14"/>
          <p:cNvSpPr txBox="1">
            <a:spLocks noChangeArrowheads="1"/>
          </p:cNvSpPr>
          <p:nvPr/>
        </p:nvSpPr>
        <p:spPr bwMode="auto">
          <a:xfrm>
            <a:off x="6223000" y="3697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75791" name="Line 15"/>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75792" name="Text Box 16"/>
          <p:cNvSpPr txBox="1">
            <a:spLocks noChangeArrowheads="1"/>
          </p:cNvSpPr>
          <p:nvPr/>
        </p:nvSpPr>
        <p:spPr bwMode="auto">
          <a:xfrm>
            <a:off x="5159375" y="32321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75793" name="Text Box 17"/>
          <p:cNvSpPr txBox="1">
            <a:spLocks noChangeArrowheads="1"/>
          </p:cNvSpPr>
          <p:nvPr/>
        </p:nvSpPr>
        <p:spPr bwMode="auto">
          <a:xfrm>
            <a:off x="347027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75794" name="Line 18"/>
          <p:cNvSpPr>
            <a:spLocks noChangeShapeType="1"/>
          </p:cNvSpPr>
          <p:nvPr/>
        </p:nvSpPr>
        <p:spPr bwMode="auto">
          <a:xfrm flipV="1">
            <a:off x="3692525" y="2889250"/>
            <a:ext cx="0" cy="307975"/>
          </a:xfrm>
          <a:prstGeom prst="line">
            <a:avLst/>
          </a:prstGeom>
          <a:noFill/>
          <a:ln w="9525">
            <a:solidFill>
              <a:schemeClr val="tx1"/>
            </a:solidFill>
            <a:round/>
            <a:headEnd/>
            <a:tailEnd/>
          </a:ln>
          <a:effectLst/>
        </p:spPr>
        <p:txBody>
          <a:bodyPr/>
          <a:lstStyle/>
          <a:p>
            <a:endParaRPr lang="en-US"/>
          </a:p>
        </p:txBody>
      </p:sp>
      <p:sp>
        <p:nvSpPr>
          <p:cNvPr id="75795" name="Line 19"/>
          <p:cNvSpPr>
            <a:spLocks noChangeShapeType="1"/>
          </p:cNvSpPr>
          <p:nvPr/>
        </p:nvSpPr>
        <p:spPr bwMode="auto">
          <a:xfrm flipV="1">
            <a:off x="5356225" y="2889250"/>
            <a:ext cx="0" cy="319088"/>
          </a:xfrm>
          <a:prstGeom prst="line">
            <a:avLst/>
          </a:prstGeom>
          <a:noFill/>
          <a:ln w="9525">
            <a:solidFill>
              <a:schemeClr val="tx1"/>
            </a:solidFill>
            <a:round/>
            <a:headEnd/>
            <a:tailEnd/>
          </a:ln>
          <a:effectLst/>
        </p:spPr>
        <p:txBody>
          <a:bodyPr/>
          <a:lstStyle/>
          <a:p>
            <a:endParaRPr lang="en-US"/>
          </a:p>
        </p:txBody>
      </p:sp>
      <p:sp>
        <p:nvSpPr>
          <p:cNvPr id="75796" name="Text Box 20"/>
          <p:cNvSpPr txBox="1">
            <a:spLocks noChangeArrowheads="1"/>
          </p:cNvSpPr>
          <p:nvPr/>
        </p:nvSpPr>
        <p:spPr bwMode="auto">
          <a:xfrm>
            <a:off x="3416300" y="3854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75797" name="Text Box 21"/>
          <p:cNvSpPr txBox="1">
            <a:spLocks noChangeArrowheads="1"/>
          </p:cNvSpPr>
          <p:nvPr/>
        </p:nvSpPr>
        <p:spPr bwMode="auto">
          <a:xfrm>
            <a:off x="4327525" y="3824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75798" name="Text Box 22"/>
          <p:cNvSpPr txBox="1">
            <a:spLocks noChangeArrowheads="1"/>
          </p:cNvSpPr>
          <p:nvPr/>
        </p:nvSpPr>
        <p:spPr bwMode="auto">
          <a:xfrm>
            <a:off x="5287963" y="3848100"/>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75799" name="Text Box 23"/>
          <p:cNvSpPr txBox="1">
            <a:spLocks noChangeArrowheads="1"/>
          </p:cNvSpPr>
          <p:nvPr/>
        </p:nvSpPr>
        <p:spPr bwMode="auto">
          <a:xfrm>
            <a:off x="7404100" y="41005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75800" name="Text Box 24"/>
          <p:cNvSpPr txBox="1">
            <a:spLocks noChangeArrowheads="1"/>
          </p:cNvSpPr>
          <p:nvPr/>
        </p:nvSpPr>
        <p:spPr bwMode="auto">
          <a:xfrm>
            <a:off x="2728913" y="36591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75801" name="Text Box 25"/>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75802" name="Text Box 26"/>
          <p:cNvSpPr txBox="1">
            <a:spLocks noChangeArrowheads="1"/>
          </p:cNvSpPr>
          <p:nvPr/>
        </p:nvSpPr>
        <p:spPr bwMode="auto">
          <a:xfrm>
            <a:off x="4111625" y="4389438"/>
            <a:ext cx="80645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75803" name="Line 27"/>
          <p:cNvSpPr>
            <a:spLocks noChangeShapeType="1"/>
          </p:cNvSpPr>
          <p:nvPr/>
        </p:nvSpPr>
        <p:spPr bwMode="auto">
          <a:xfrm flipV="1">
            <a:off x="3624263" y="2890838"/>
            <a:ext cx="295275" cy="485775"/>
          </a:xfrm>
          <a:prstGeom prst="line">
            <a:avLst/>
          </a:prstGeom>
          <a:noFill/>
          <a:ln w="9525">
            <a:solidFill>
              <a:schemeClr val="bg1"/>
            </a:solidFill>
            <a:round/>
            <a:headEnd/>
            <a:tailEnd type="triangle" w="med" len="med"/>
          </a:ln>
          <a:effectLst/>
        </p:spPr>
        <p:txBody>
          <a:bodyPr/>
          <a:lstStyle/>
          <a:p>
            <a:endParaRPr lang="en-US"/>
          </a:p>
        </p:txBody>
      </p:sp>
      <p:sp>
        <p:nvSpPr>
          <p:cNvPr id="75804" name="Line 28"/>
          <p:cNvSpPr>
            <a:spLocks noChangeShapeType="1"/>
          </p:cNvSpPr>
          <p:nvPr/>
        </p:nvSpPr>
        <p:spPr bwMode="auto">
          <a:xfrm flipV="1">
            <a:off x="4524375" y="2776538"/>
            <a:ext cx="201613" cy="614362"/>
          </a:xfrm>
          <a:prstGeom prst="line">
            <a:avLst/>
          </a:prstGeom>
          <a:noFill/>
          <a:ln w="9525">
            <a:solidFill>
              <a:schemeClr val="bg1"/>
            </a:solidFill>
            <a:round/>
            <a:headEnd/>
            <a:tailEnd type="triangle" w="med" len="med"/>
          </a:ln>
          <a:effectLst/>
        </p:spPr>
        <p:txBody>
          <a:bodyPr/>
          <a:lstStyle/>
          <a:p>
            <a:endParaRPr lang="en-US"/>
          </a:p>
        </p:txBody>
      </p:sp>
      <p:sp>
        <p:nvSpPr>
          <p:cNvPr id="75805" name="Line 29"/>
          <p:cNvSpPr>
            <a:spLocks noChangeShapeType="1"/>
          </p:cNvSpPr>
          <p:nvPr/>
        </p:nvSpPr>
        <p:spPr bwMode="auto">
          <a:xfrm flipV="1">
            <a:off x="5370513" y="2814638"/>
            <a:ext cx="123825" cy="588962"/>
          </a:xfrm>
          <a:prstGeom prst="line">
            <a:avLst/>
          </a:prstGeom>
          <a:noFill/>
          <a:ln w="9525">
            <a:solidFill>
              <a:schemeClr val="bg1"/>
            </a:solidFill>
            <a:round/>
            <a:headEnd/>
            <a:tailEnd type="triangle" w="med" len="med"/>
          </a:ln>
          <a:effectLst/>
        </p:spPr>
        <p:txBody>
          <a:bodyPr/>
          <a:lstStyle/>
          <a:p>
            <a:endParaRPr lang="en-US"/>
          </a:p>
        </p:txBody>
      </p:sp>
      <p:sp>
        <p:nvSpPr>
          <p:cNvPr id="75807" name="Line 31"/>
          <p:cNvSpPr>
            <a:spLocks noChangeShapeType="1"/>
          </p:cNvSpPr>
          <p:nvPr/>
        </p:nvSpPr>
        <p:spPr bwMode="auto">
          <a:xfrm flipH="1" flipV="1">
            <a:off x="4303713" y="3582988"/>
            <a:ext cx="249237" cy="417512"/>
          </a:xfrm>
          <a:prstGeom prst="line">
            <a:avLst/>
          </a:prstGeom>
          <a:noFill/>
          <a:ln w="9525">
            <a:solidFill>
              <a:schemeClr val="bg1"/>
            </a:solidFill>
            <a:round/>
            <a:headEnd/>
            <a:tailEnd/>
          </a:ln>
          <a:effectLst/>
        </p:spPr>
        <p:txBody>
          <a:bodyPr/>
          <a:lstStyle/>
          <a:p>
            <a:endParaRPr lang="en-US"/>
          </a:p>
        </p:txBody>
      </p:sp>
      <p:sp>
        <p:nvSpPr>
          <p:cNvPr id="75808" name="Line 32"/>
          <p:cNvSpPr>
            <a:spLocks noChangeShapeType="1"/>
          </p:cNvSpPr>
          <p:nvPr/>
        </p:nvSpPr>
        <p:spPr bwMode="auto">
          <a:xfrm flipH="1" flipV="1">
            <a:off x="5148263" y="3621088"/>
            <a:ext cx="304800" cy="379412"/>
          </a:xfrm>
          <a:prstGeom prst="line">
            <a:avLst/>
          </a:prstGeom>
          <a:noFill/>
          <a:ln w="9525">
            <a:solidFill>
              <a:schemeClr val="bg1"/>
            </a:solidFill>
            <a:round/>
            <a:headEnd/>
            <a:tailEnd/>
          </a:ln>
          <a:effectLst/>
        </p:spPr>
        <p:txBody>
          <a:bodyPr/>
          <a:lstStyle/>
          <a:p>
            <a:endParaRPr lang="en-US"/>
          </a:p>
        </p:txBody>
      </p:sp>
      <p:sp>
        <p:nvSpPr>
          <p:cNvPr id="75809" name="Text Box 33"/>
          <p:cNvSpPr txBox="1">
            <a:spLocks noChangeArrowheads="1"/>
          </p:cNvSpPr>
          <p:nvPr/>
        </p:nvSpPr>
        <p:spPr bwMode="auto">
          <a:xfrm>
            <a:off x="1422400" y="388937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75810" name="Text Box 34"/>
          <p:cNvSpPr txBox="1">
            <a:spLocks noChangeArrowheads="1"/>
          </p:cNvSpPr>
          <p:nvPr/>
        </p:nvSpPr>
        <p:spPr bwMode="auto">
          <a:xfrm>
            <a:off x="1768475" y="4927600"/>
            <a:ext cx="5791200" cy="1557338"/>
          </a:xfrm>
          <a:prstGeom prst="rect">
            <a:avLst/>
          </a:prstGeom>
          <a:solidFill>
            <a:schemeClr val="tx1"/>
          </a:solidFill>
          <a:ln w="9525">
            <a:solidFill>
              <a:schemeClr val="accent1"/>
            </a:solidFill>
            <a:miter lim="800000"/>
            <a:headEnd/>
            <a:tailEnd/>
          </a:ln>
          <a:effectLst/>
        </p:spPr>
        <p:txBody>
          <a:bodyPr>
            <a:spAutoFit/>
          </a:bodyPr>
          <a:lstStyle/>
          <a:p>
            <a:pPr>
              <a:spcBef>
                <a:spcPct val="30000"/>
              </a:spcBef>
            </a:pPr>
            <a:r>
              <a:rPr lang="en-US" b="1">
                <a:solidFill>
                  <a:schemeClr val="accent1"/>
                </a:solidFill>
              </a:rPr>
              <a:t>Key:  The End to the back’s side must play the B gap.</a:t>
            </a:r>
          </a:p>
          <a:p>
            <a:pPr>
              <a:spcBef>
                <a:spcPct val="30000"/>
              </a:spcBef>
            </a:pPr>
            <a:r>
              <a:rPr lang="en-US" b="1">
                <a:solidFill>
                  <a:schemeClr val="accent1"/>
                </a:solidFill>
              </a:rPr>
              <a:t>The Lou will be our QB player!  We want to entice a pull read.  Out end must not let himself get washed down. </a:t>
            </a:r>
          </a:p>
        </p:txBody>
      </p:sp>
      <p:sp>
        <p:nvSpPr>
          <p:cNvPr id="75814" name="Line 38"/>
          <p:cNvSpPr>
            <a:spLocks noChangeShapeType="1"/>
          </p:cNvSpPr>
          <p:nvPr/>
        </p:nvSpPr>
        <p:spPr bwMode="auto">
          <a:xfrm flipH="1" flipV="1">
            <a:off x="3457575" y="3659188"/>
            <a:ext cx="115888" cy="384175"/>
          </a:xfrm>
          <a:prstGeom prst="line">
            <a:avLst/>
          </a:prstGeom>
          <a:noFill/>
          <a:ln w="9525">
            <a:solidFill>
              <a:schemeClr val="bg1"/>
            </a:solidFill>
            <a:round/>
            <a:headEnd/>
            <a:tailEnd/>
          </a:ln>
          <a:effectLst/>
        </p:spPr>
        <p:txBody>
          <a:bodyPr/>
          <a:lstStyle/>
          <a:p>
            <a:endParaRPr lang="en-US"/>
          </a:p>
        </p:txBody>
      </p:sp>
      <p:sp>
        <p:nvSpPr>
          <p:cNvPr id="75815" name="Line 39"/>
          <p:cNvSpPr>
            <a:spLocks noChangeShapeType="1"/>
          </p:cNvSpPr>
          <p:nvPr/>
        </p:nvSpPr>
        <p:spPr bwMode="auto">
          <a:xfrm flipV="1">
            <a:off x="3457575" y="2698750"/>
            <a:ext cx="77788" cy="960438"/>
          </a:xfrm>
          <a:prstGeom prst="line">
            <a:avLst/>
          </a:prstGeom>
          <a:noFill/>
          <a:ln w="9525">
            <a:solidFill>
              <a:schemeClr val="bg1"/>
            </a:solidFill>
            <a:round/>
            <a:headEnd/>
            <a:tailEnd type="triangle" w="med" len="med"/>
          </a:ln>
          <a:effectLst/>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61963" y="279400"/>
            <a:ext cx="8229600" cy="1020763"/>
          </a:xfrm>
          <a:solidFill>
            <a:schemeClr val="accent2"/>
          </a:solidFill>
          <a:ln>
            <a:solidFill>
              <a:schemeClr val="accent1"/>
            </a:solidFill>
          </a:ln>
        </p:spPr>
        <p:txBody>
          <a:bodyPr/>
          <a:lstStyle/>
          <a:p>
            <a:r>
              <a:rPr lang="en-US" sz="3600" b="1">
                <a:solidFill>
                  <a:schemeClr val="bg1"/>
                </a:solidFill>
              </a:rPr>
              <a:t>Uzzi Check Cover 3</a:t>
            </a:r>
          </a:p>
        </p:txBody>
      </p:sp>
      <p:sp>
        <p:nvSpPr>
          <p:cNvPr id="93187" name="Rectangle 3"/>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3188" name="Oval 4"/>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3189" name="Oval 5"/>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3190" name="Oval 6"/>
          <p:cNvSpPr>
            <a:spLocks noChangeArrowheads="1"/>
          </p:cNvSpPr>
          <p:nvPr/>
        </p:nvSpPr>
        <p:spPr bwMode="auto">
          <a:xfrm>
            <a:off x="39433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3191" name="Oval 7"/>
          <p:cNvSpPr>
            <a:spLocks noChangeArrowheads="1"/>
          </p:cNvSpPr>
          <p:nvPr/>
        </p:nvSpPr>
        <p:spPr bwMode="auto">
          <a:xfrm>
            <a:off x="3527425"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3192" name="Oval 8"/>
          <p:cNvSpPr>
            <a:spLocks noChangeArrowheads="1"/>
          </p:cNvSpPr>
          <p:nvPr/>
        </p:nvSpPr>
        <p:spPr bwMode="auto">
          <a:xfrm>
            <a:off x="4341813" y="1854200"/>
            <a:ext cx="331787"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3193" name="Oval 9"/>
          <p:cNvSpPr>
            <a:spLocks noChangeArrowheads="1"/>
          </p:cNvSpPr>
          <p:nvPr/>
        </p:nvSpPr>
        <p:spPr bwMode="auto">
          <a:xfrm>
            <a:off x="1308100" y="2890838"/>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3194" name="Oval 10"/>
          <p:cNvSpPr>
            <a:spLocks noChangeArrowheads="1"/>
          </p:cNvSpPr>
          <p:nvPr/>
        </p:nvSpPr>
        <p:spPr bwMode="auto">
          <a:xfrm>
            <a:off x="6492875" y="2478088"/>
            <a:ext cx="333375"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3195" name="Oval 11"/>
          <p:cNvSpPr>
            <a:spLocks noChangeArrowheads="1"/>
          </p:cNvSpPr>
          <p:nvPr/>
        </p:nvSpPr>
        <p:spPr bwMode="auto">
          <a:xfrm>
            <a:off x="3841750" y="17399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3196" name="Oval 12"/>
          <p:cNvSpPr>
            <a:spLocks noChangeArrowheads="1"/>
          </p:cNvSpPr>
          <p:nvPr/>
        </p:nvSpPr>
        <p:spPr bwMode="auto">
          <a:xfrm>
            <a:off x="2690813" y="258445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3197" name="Oval 13"/>
          <p:cNvSpPr>
            <a:spLocks noChangeArrowheads="1"/>
          </p:cNvSpPr>
          <p:nvPr/>
        </p:nvSpPr>
        <p:spPr bwMode="auto">
          <a:xfrm>
            <a:off x="74358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3198" name="Text Box 14"/>
          <p:cNvSpPr txBox="1">
            <a:spLocks noChangeArrowheads="1"/>
          </p:cNvSpPr>
          <p:nvPr/>
        </p:nvSpPr>
        <p:spPr bwMode="auto">
          <a:xfrm>
            <a:off x="6223000" y="3697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93199" name="Line 15"/>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93200" name="Text Box 16"/>
          <p:cNvSpPr txBox="1">
            <a:spLocks noChangeArrowheads="1"/>
          </p:cNvSpPr>
          <p:nvPr/>
        </p:nvSpPr>
        <p:spPr bwMode="auto">
          <a:xfrm>
            <a:off x="5159375" y="32321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93201" name="Text Box 17"/>
          <p:cNvSpPr txBox="1">
            <a:spLocks noChangeArrowheads="1"/>
          </p:cNvSpPr>
          <p:nvPr/>
        </p:nvSpPr>
        <p:spPr bwMode="auto">
          <a:xfrm>
            <a:off x="347027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93202" name="Line 18"/>
          <p:cNvSpPr>
            <a:spLocks noChangeShapeType="1"/>
          </p:cNvSpPr>
          <p:nvPr/>
        </p:nvSpPr>
        <p:spPr bwMode="auto">
          <a:xfrm flipV="1">
            <a:off x="3692525" y="2889250"/>
            <a:ext cx="0" cy="307975"/>
          </a:xfrm>
          <a:prstGeom prst="line">
            <a:avLst/>
          </a:prstGeom>
          <a:noFill/>
          <a:ln w="9525">
            <a:solidFill>
              <a:schemeClr val="tx1"/>
            </a:solidFill>
            <a:round/>
            <a:headEnd/>
            <a:tailEnd/>
          </a:ln>
          <a:effectLst/>
        </p:spPr>
        <p:txBody>
          <a:bodyPr/>
          <a:lstStyle/>
          <a:p>
            <a:endParaRPr lang="en-US"/>
          </a:p>
        </p:txBody>
      </p:sp>
      <p:sp>
        <p:nvSpPr>
          <p:cNvPr id="93203" name="Line 19"/>
          <p:cNvSpPr>
            <a:spLocks noChangeShapeType="1"/>
          </p:cNvSpPr>
          <p:nvPr/>
        </p:nvSpPr>
        <p:spPr bwMode="auto">
          <a:xfrm flipV="1">
            <a:off x="5356225" y="2889250"/>
            <a:ext cx="0" cy="319088"/>
          </a:xfrm>
          <a:prstGeom prst="line">
            <a:avLst/>
          </a:prstGeom>
          <a:noFill/>
          <a:ln w="9525">
            <a:solidFill>
              <a:schemeClr val="tx1"/>
            </a:solidFill>
            <a:round/>
            <a:headEnd/>
            <a:tailEnd/>
          </a:ln>
          <a:effectLst/>
        </p:spPr>
        <p:txBody>
          <a:bodyPr/>
          <a:lstStyle/>
          <a:p>
            <a:endParaRPr lang="en-US"/>
          </a:p>
        </p:txBody>
      </p:sp>
      <p:sp>
        <p:nvSpPr>
          <p:cNvPr id="93204" name="Text Box 20"/>
          <p:cNvSpPr txBox="1">
            <a:spLocks noChangeArrowheads="1"/>
          </p:cNvSpPr>
          <p:nvPr/>
        </p:nvSpPr>
        <p:spPr bwMode="auto">
          <a:xfrm>
            <a:off x="3416300" y="3854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93205" name="Text Box 21"/>
          <p:cNvSpPr txBox="1">
            <a:spLocks noChangeArrowheads="1"/>
          </p:cNvSpPr>
          <p:nvPr/>
        </p:nvSpPr>
        <p:spPr bwMode="auto">
          <a:xfrm>
            <a:off x="4327525" y="3824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93206" name="Text Box 22"/>
          <p:cNvSpPr txBox="1">
            <a:spLocks noChangeArrowheads="1"/>
          </p:cNvSpPr>
          <p:nvPr/>
        </p:nvSpPr>
        <p:spPr bwMode="auto">
          <a:xfrm>
            <a:off x="5287963" y="3848100"/>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93207" name="Text Box 23"/>
          <p:cNvSpPr txBox="1">
            <a:spLocks noChangeArrowheads="1"/>
          </p:cNvSpPr>
          <p:nvPr/>
        </p:nvSpPr>
        <p:spPr bwMode="auto">
          <a:xfrm>
            <a:off x="7404100" y="41005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93208" name="Text Box 24"/>
          <p:cNvSpPr txBox="1">
            <a:spLocks noChangeArrowheads="1"/>
          </p:cNvSpPr>
          <p:nvPr/>
        </p:nvSpPr>
        <p:spPr bwMode="auto">
          <a:xfrm>
            <a:off x="2728913" y="36591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93209" name="Text Box 25"/>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93210" name="Text Box 26"/>
          <p:cNvSpPr txBox="1">
            <a:spLocks noChangeArrowheads="1"/>
          </p:cNvSpPr>
          <p:nvPr/>
        </p:nvSpPr>
        <p:spPr bwMode="auto">
          <a:xfrm>
            <a:off x="3919538" y="4389438"/>
            <a:ext cx="42227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93211" name="Line 27"/>
          <p:cNvSpPr>
            <a:spLocks noChangeShapeType="1"/>
          </p:cNvSpPr>
          <p:nvPr/>
        </p:nvSpPr>
        <p:spPr bwMode="auto">
          <a:xfrm flipV="1">
            <a:off x="3624263" y="2890838"/>
            <a:ext cx="563562" cy="485775"/>
          </a:xfrm>
          <a:prstGeom prst="line">
            <a:avLst/>
          </a:prstGeom>
          <a:noFill/>
          <a:ln w="9525">
            <a:solidFill>
              <a:schemeClr val="bg1"/>
            </a:solidFill>
            <a:round/>
            <a:headEnd/>
            <a:tailEnd type="triangle" w="med" len="med"/>
          </a:ln>
          <a:effectLst/>
        </p:spPr>
        <p:txBody>
          <a:bodyPr/>
          <a:lstStyle/>
          <a:p>
            <a:endParaRPr lang="en-US"/>
          </a:p>
        </p:txBody>
      </p:sp>
      <p:sp>
        <p:nvSpPr>
          <p:cNvPr id="93212" name="Line 28"/>
          <p:cNvSpPr>
            <a:spLocks noChangeShapeType="1"/>
          </p:cNvSpPr>
          <p:nvPr/>
        </p:nvSpPr>
        <p:spPr bwMode="auto">
          <a:xfrm flipV="1">
            <a:off x="4524375" y="2852738"/>
            <a:ext cx="201613" cy="538162"/>
          </a:xfrm>
          <a:prstGeom prst="line">
            <a:avLst/>
          </a:prstGeom>
          <a:noFill/>
          <a:ln w="9525">
            <a:solidFill>
              <a:schemeClr val="bg1"/>
            </a:solidFill>
            <a:round/>
            <a:headEnd/>
            <a:tailEnd type="triangle" w="med" len="med"/>
          </a:ln>
          <a:effectLst/>
        </p:spPr>
        <p:txBody>
          <a:bodyPr/>
          <a:lstStyle/>
          <a:p>
            <a:endParaRPr lang="en-US"/>
          </a:p>
        </p:txBody>
      </p:sp>
      <p:sp>
        <p:nvSpPr>
          <p:cNvPr id="93213" name="Line 29"/>
          <p:cNvSpPr>
            <a:spLocks noChangeShapeType="1"/>
          </p:cNvSpPr>
          <p:nvPr/>
        </p:nvSpPr>
        <p:spPr bwMode="auto">
          <a:xfrm flipV="1">
            <a:off x="5370513" y="2814638"/>
            <a:ext cx="84137" cy="588962"/>
          </a:xfrm>
          <a:prstGeom prst="line">
            <a:avLst/>
          </a:prstGeom>
          <a:noFill/>
          <a:ln w="9525">
            <a:solidFill>
              <a:schemeClr val="bg1"/>
            </a:solidFill>
            <a:round/>
            <a:headEnd/>
            <a:tailEnd type="triangle" w="med" len="med"/>
          </a:ln>
          <a:effectLst/>
        </p:spPr>
        <p:txBody>
          <a:bodyPr/>
          <a:lstStyle/>
          <a:p>
            <a:endParaRPr lang="en-US"/>
          </a:p>
        </p:txBody>
      </p:sp>
      <p:sp>
        <p:nvSpPr>
          <p:cNvPr id="93214" name="Line 30"/>
          <p:cNvSpPr>
            <a:spLocks noChangeShapeType="1"/>
          </p:cNvSpPr>
          <p:nvPr/>
        </p:nvSpPr>
        <p:spPr bwMode="auto">
          <a:xfrm flipH="1" flipV="1">
            <a:off x="4303713" y="3582988"/>
            <a:ext cx="249237" cy="417512"/>
          </a:xfrm>
          <a:prstGeom prst="line">
            <a:avLst/>
          </a:prstGeom>
          <a:noFill/>
          <a:ln w="9525">
            <a:solidFill>
              <a:schemeClr val="bg1"/>
            </a:solidFill>
            <a:round/>
            <a:headEnd/>
            <a:tailEnd/>
          </a:ln>
          <a:effectLst/>
        </p:spPr>
        <p:txBody>
          <a:bodyPr/>
          <a:lstStyle/>
          <a:p>
            <a:endParaRPr lang="en-US"/>
          </a:p>
        </p:txBody>
      </p:sp>
      <p:sp>
        <p:nvSpPr>
          <p:cNvPr id="93215" name="Line 31"/>
          <p:cNvSpPr>
            <a:spLocks noChangeShapeType="1"/>
          </p:cNvSpPr>
          <p:nvPr/>
        </p:nvSpPr>
        <p:spPr bwMode="auto">
          <a:xfrm flipH="1" flipV="1">
            <a:off x="5148263" y="3659188"/>
            <a:ext cx="230187" cy="384175"/>
          </a:xfrm>
          <a:prstGeom prst="line">
            <a:avLst/>
          </a:prstGeom>
          <a:noFill/>
          <a:ln w="9525">
            <a:solidFill>
              <a:schemeClr val="bg1"/>
            </a:solidFill>
            <a:round/>
            <a:headEnd/>
            <a:tailEnd/>
          </a:ln>
          <a:effectLst/>
        </p:spPr>
        <p:txBody>
          <a:bodyPr/>
          <a:lstStyle/>
          <a:p>
            <a:endParaRPr lang="en-US"/>
          </a:p>
        </p:txBody>
      </p:sp>
      <p:sp>
        <p:nvSpPr>
          <p:cNvPr id="93216" name="Text Box 32"/>
          <p:cNvSpPr txBox="1">
            <a:spLocks noChangeArrowheads="1"/>
          </p:cNvSpPr>
          <p:nvPr/>
        </p:nvSpPr>
        <p:spPr bwMode="auto">
          <a:xfrm>
            <a:off x="1422400" y="388937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93217" name="Text Box 33"/>
          <p:cNvSpPr txBox="1">
            <a:spLocks noChangeArrowheads="1"/>
          </p:cNvSpPr>
          <p:nvPr/>
        </p:nvSpPr>
        <p:spPr bwMode="auto">
          <a:xfrm>
            <a:off x="1768475" y="4927600"/>
            <a:ext cx="5791200" cy="1447800"/>
          </a:xfrm>
          <a:prstGeom prst="rect">
            <a:avLst/>
          </a:prstGeom>
          <a:solidFill>
            <a:schemeClr val="tx1"/>
          </a:solidFill>
          <a:ln w="9525">
            <a:solidFill>
              <a:schemeClr val="accent1"/>
            </a:solidFill>
            <a:miter lim="800000"/>
            <a:headEnd/>
            <a:tailEnd/>
          </a:ln>
          <a:effectLst/>
        </p:spPr>
        <p:txBody>
          <a:bodyPr>
            <a:spAutoFit/>
          </a:bodyPr>
          <a:lstStyle/>
          <a:p>
            <a:pPr>
              <a:spcBef>
                <a:spcPct val="30000"/>
              </a:spcBef>
            </a:pPr>
            <a:r>
              <a:rPr lang="en-US" b="1">
                <a:solidFill>
                  <a:schemeClr val="accent1"/>
                </a:solidFill>
              </a:rPr>
              <a:t>Key:  The Lou and the Stud will come off the edge.</a:t>
            </a:r>
          </a:p>
          <a:p>
            <a:pPr>
              <a:spcBef>
                <a:spcPct val="30000"/>
              </a:spcBef>
            </a:pPr>
            <a:r>
              <a:rPr lang="en-US" b="1">
                <a:solidFill>
                  <a:schemeClr val="accent1"/>
                </a:solidFill>
              </a:rPr>
              <a:t>We will play man behind this.</a:t>
            </a:r>
          </a:p>
          <a:p>
            <a:pPr>
              <a:spcBef>
                <a:spcPct val="30000"/>
              </a:spcBef>
            </a:pPr>
            <a:r>
              <a:rPr lang="en-US" b="1">
                <a:solidFill>
                  <a:schemeClr val="accent1"/>
                </a:solidFill>
              </a:rPr>
              <a:t>The FS will creep pre-snap.</a:t>
            </a:r>
          </a:p>
          <a:p>
            <a:pPr>
              <a:spcBef>
                <a:spcPct val="30000"/>
              </a:spcBef>
            </a:pPr>
            <a:r>
              <a:rPr lang="en-US" b="1">
                <a:solidFill>
                  <a:schemeClr val="accent1"/>
                </a:solidFill>
              </a:rPr>
              <a:t>We run this to take away zone read and ZR option.</a:t>
            </a:r>
          </a:p>
        </p:txBody>
      </p:sp>
      <p:sp>
        <p:nvSpPr>
          <p:cNvPr id="93218" name="Line 34"/>
          <p:cNvSpPr>
            <a:spLocks noChangeShapeType="1"/>
          </p:cNvSpPr>
          <p:nvPr/>
        </p:nvSpPr>
        <p:spPr bwMode="auto">
          <a:xfrm flipH="1" flipV="1">
            <a:off x="3457575" y="3659188"/>
            <a:ext cx="115888" cy="384175"/>
          </a:xfrm>
          <a:prstGeom prst="line">
            <a:avLst/>
          </a:prstGeom>
          <a:noFill/>
          <a:ln w="9525">
            <a:solidFill>
              <a:schemeClr val="bg1"/>
            </a:solidFill>
            <a:round/>
            <a:headEnd/>
            <a:tailEnd/>
          </a:ln>
          <a:effectLst/>
        </p:spPr>
        <p:txBody>
          <a:bodyPr/>
          <a:lstStyle/>
          <a:p>
            <a:endParaRPr lang="en-US"/>
          </a:p>
        </p:txBody>
      </p:sp>
      <p:sp>
        <p:nvSpPr>
          <p:cNvPr id="93219" name="Line 35"/>
          <p:cNvSpPr>
            <a:spLocks noChangeShapeType="1"/>
          </p:cNvSpPr>
          <p:nvPr/>
        </p:nvSpPr>
        <p:spPr bwMode="auto">
          <a:xfrm flipV="1">
            <a:off x="3457575" y="2698750"/>
            <a:ext cx="269875" cy="960438"/>
          </a:xfrm>
          <a:prstGeom prst="line">
            <a:avLst/>
          </a:prstGeom>
          <a:noFill/>
          <a:ln w="9525">
            <a:solidFill>
              <a:schemeClr val="bg1"/>
            </a:solidFill>
            <a:round/>
            <a:headEnd/>
            <a:tailEnd type="triangle" w="med" len="med"/>
          </a:ln>
          <a:effectLst/>
        </p:spPr>
        <p:txBody>
          <a:bodyPr/>
          <a:lstStyle/>
          <a:p>
            <a:endParaRPr lang="en-US"/>
          </a:p>
        </p:txBody>
      </p:sp>
      <p:sp>
        <p:nvSpPr>
          <p:cNvPr id="93220" name="Line 36"/>
          <p:cNvSpPr>
            <a:spLocks noChangeShapeType="1"/>
          </p:cNvSpPr>
          <p:nvPr/>
        </p:nvSpPr>
        <p:spPr bwMode="auto">
          <a:xfrm flipH="1">
            <a:off x="3265488" y="4581525"/>
            <a:ext cx="730250" cy="0"/>
          </a:xfrm>
          <a:prstGeom prst="line">
            <a:avLst/>
          </a:prstGeom>
          <a:noFill/>
          <a:ln w="9525">
            <a:solidFill>
              <a:srgbClr val="DF291B"/>
            </a:solidFill>
            <a:prstDash val="dashDot"/>
            <a:round/>
            <a:headEnd/>
            <a:tailEnd/>
          </a:ln>
          <a:effectLst/>
        </p:spPr>
        <p:txBody>
          <a:bodyPr/>
          <a:lstStyle/>
          <a:p>
            <a:endParaRPr lang="en-US"/>
          </a:p>
        </p:txBody>
      </p:sp>
      <p:sp>
        <p:nvSpPr>
          <p:cNvPr id="93221" name="Line 37"/>
          <p:cNvSpPr>
            <a:spLocks noChangeShapeType="1"/>
          </p:cNvSpPr>
          <p:nvPr/>
        </p:nvSpPr>
        <p:spPr bwMode="auto">
          <a:xfrm flipH="1" flipV="1">
            <a:off x="2882900" y="2890838"/>
            <a:ext cx="382588" cy="1690687"/>
          </a:xfrm>
          <a:prstGeom prst="line">
            <a:avLst/>
          </a:prstGeom>
          <a:noFill/>
          <a:ln w="9525">
            <a:solidFill>
              <a:srgbClr val="DF291B"/>
            </a:solidFill>
            <a:prstDash val="dashDot"/>
            <a:round/>
            <a:headEnd/>
            <a:tailEnd/>
          </a:ln>
          <a:effectLst/>
        </p:spPr>
        <p:txBody>
          <a:bodyPr/>
          <a:lstStyle/>
          <a:p>
            <a:endParaRPr lang="en-US"/>
          </a:p>
        </p:txBody>
      </p:sp>
      <p:sp>
        <p:nvSpPr>
          <p:cNvPr id="93222" name="Line 38"/>
          <p:cNvSpPr>
            <a:spLocks noChangeShapeType="1"/>
          </p:cNvSpPr>
          <p:nvPr/>
        </p:nvSpPr>
        <p:spPr bwMode="auto">
          <a:xfrm flipV="1">
            <a:off x="2882900" y="2660650"/>
            <a:ext cx="382588" cy="1114425"/>
          </a:xfrm>
          <a:prstGeom prst="line">
            <a:avLst/>
          </a:prstGeom>
          <a:noFill/>
          <a:ln w="9525">
            <a:solidFill>
              <a:schemeClr val="bg1"/>
            </a:solidFill>
            <a:round/>
            <a:headEnd/>
            <a:tailEnd type="triangle" w="med" len="med"/>
          </a:ln>
          <a:effectLst/>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solidFill>
                  <a:schemeClr val="bg1"/>
                </a:solidFill>
                <a:effectLst>
                  <a:outerShdw blurRad="38100" dist="38100" dir="2700000" algn="tl">
                    <a:srgbClr val="000000"/>
                  </a:outerShdw>
                </a:effectLst>
              </a:rPr>
              <a:t>Why The 30 Stack</a:t>
            </a:r>
          </a:p>
        </p:txBody>
      </p:sp>
      <p:sp>
        <p:nvSpPr>
          <p:cNvPr id="5123" name="Rectangle 3"/>
          <p:cNvSpPr>
            <a:spLocks noGrp="1" noChangeArrowheads="1"/>
          </p:cNvSpPr>
          <p:nvPr>
            <p:ph type="body" idx="1"/>
          </p:nvPr>
        </p:nvSpPr>
        <p:spPr/>
        <p:txBody>
          <a:bodyPr/>
          <a:lstStyle/>
          <a:p>
            <a:pPr>
              <a:lnSpc>
                <a:spcPct val="80000"/>
              </a:lnSpc>
            </a:pPr>
            <a:r>
              <a:rPr lang="en-US">
                <a:solidFill>
                  <a:schemeClr val="bg1"/>
                </a:solidFill>
                <a:effectLst>
                  <a:outerShdw blurRad="38100" dist="38100" dir="2700000" algn="tl">
                    <a:srgbClr val="000000"/>
                  </a:outerShdw>
                </a:effectLst>
              </a:rPr>
              <a:t>Puts Your Athletes On The Field</a:t>
            </a:r>
          </a:p>
          <a:p>
            <a:pPr>
              <a:lnSpc>
                <a:spcPct val="80000"/>
              </a:lnSpc>
            </a:pPr>
            <a:r>
              <a:rPr lang="en-US">
                <a:solidFill>
                  <a:schemeClr val="bg1"/>
                </a:solidFill>
                <a:effectLst>
                  <a:outerShdw blurRad="38100" dist="38100" dir="2700000" algn="tl">
                    <a:srgbClr val="000000"/>
                  </a:outerShdw>
                </a:effectLst>
              </a:rPr>
              <a:t>Linebackers Are Harder To Block Than Down Guys</a:t>
            </a:r>
          </a:p>
          <a:p>
            <a:pPr>
              <a:lnSpc>
                <a:spcPct val="80000"/>
              </a:lnSpc>
            </a:pPr>
            <a:r>
              <a:rPr lang="en-US">
                <a:solidFill>
                  <a:schemeClr val="bg1"/>
                </a:solidFill>
                <a:effectLst>
                  <a:outerShdw blurRad="38100" dist="38100" dir="2700000" algn="tl">
                    <a:srgbClr val="000000"/>
                  </a:outerShdw>
                </a:effectLst>
              </a:rPr>
              <a:t>Allows You Multiple Stunts and Fronts</a:t>
            </a:r>
          </a:p>
          <a:p>
            <a:pPr>
              <a:lnSpc>
                <a:spcPct val="80000"/>
              </a:lnSpc>
            </a:pPr>
            <a:r>
              <a:rPr lang="en-US">
                <a:solidFill>
                  <a:schemeClr val="bg1"/>
                </a:solidFill>
                <a:effectLst>
                  <a:outerShdw blurRad="38100" dist="38100" dir="2700000" algn="tl">
                    <a:srgbClr val="000000"/>
                  </a:outerShdw>
                </a:effectLst>
              </a:rPr>
              <a:t>Linebackers Work From Attack Mode</a:t>
            </a:r>
          </a:p>
          <a:p>
            <a:pPr>
              <a:lnSpc>
                <a:spcPct val="80000"/>
              </a:lnSpc>
            </a:pPr>
            <a:r>
              <a:rPr lang="en-US">
                <a:solidFill>
                  <a:schemeClr val="bg1"/>
                </a:solidFill>
                <a:effectLst>
                  <a:outerShdw blurRad="38100" dist="38100" dir="2700000" algn="tl">
                    <a:srgbClr val="000000"/>
                  </a:outerShdw>
                </a:effectLst>
              </a:rPr>
              <a:t>LB’s Read Less and Play Downhill</a:t>
            </a:r>
          </a:p>
          <a:p>
            <a:pPr>
              <a:lnSpc>
                <a:spcPct val="80000"/>
              </a:lnSpc>
            </a:pPr>
            <a:r>
              <a:rPr lang="en-US">
                <a:solidFill>
                  <a:schemeClr val="bg1"/>
                </a:solidFill>
                <a:effectLst>
                  <a:outerShdw blurRad="38100" dist="38100" dir="2700000" algn="tl">
                    <a:srgbClr val="000000"/>
                  </a:outerShdw>
                </a:effectLst>
              </a:rPr>
              <a:t>Attack and Redirect rather than Read and React</a:t>
            </a:r>
          </a:p>
          <a:p>
            <a:pPr>
              <a:lnSpc>
                <a:spcPct val="80000"/>
              </a:lnSpc>
            </a:pPr>
            <a:r>
              <a:rPr lang="en-US">
                <a:solidFill>
                  <a:schemeClr val="bg1"/>
                </a:solidFill>
                <a:effectLst>
                  <a:outerShdw blurRad="38100" dist="38100" dir="2700000" algn="tl">
                    <a:srgbClr val="000000"/>
                  </a:outerShdw>
                </a:effectLst>
              </a:rPr>
              <a:t>Great Change-Up To Your Base Front</a:t>
            </a:r>
          </a:p>
        </p:txBody>
      </p:sp>
      <p:sp>
        <p:nvSpPr>
          <p:cNvPr id="5124" name="Line 4"/>
          <p:cNvSpPr>
            <a:spLocks noChangeShapeType="1"/>
          </p:cNvSpPr>
          <p:nvPr/>
        </p:nvSpPr>
        <p:spPr bwMode="auto">
          <a:xfrm>
            <a:off x="533400" y="1295400"/>
            <a:ext cx="8153400" cy="0"/>
          </a:xfrm>
          <a:prstGeom prst="line">
            <a:avLst/>
          </a:prstGeom>
          <a:noFill/>
          <a:ln w="9525">
            <a:solidFill>
              <a:schemeClr val="bg1"/>
            </a:solidFill>
            <a:round/>
            <a:headEnd/>
            <a:tailEnd/>
          </a:ln>
          <a:effectLst/>
        </p:spPr>
        <p:txBody>
          <a:bodyPr/>
          <a:lstStyle/>
          <a:p>
            <a:endParaRPr lang="en-US"/>
          </a:p>
        </p:txBody>
      </p:sp>
      <p:sp>
        <p:nvSpPr>
          <p:cNvPr id="5125" name="Line 5"/>
          <p:cNvSpPr>
            <a:spLocks noChangeShapeType="1"/>
          </p:cNvSpPr>
          <p:nvPr/>
        </p:nvSpPr>
        <p:spPr bwMode="auto">
          <a:xfrm>
            <a:off x="4419600" y="1219200"/>
            <a:ext cx="0" cy="0"/>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3600" b="1">
                <a:solidFill>
                  <a:schemeClr val="bg1"/>
                </a:solidFill>
                <a:effectLst>
                  <a:outerShdw blurRad="38100" dist="38100" dir="2700000" algn="tl">
                    <a:srgbClr val="000000"/>
                  </a:outerShdw>
                </a:effectLst>
              </a:rPr>
              <a:t>Front Adjustments in The Odd Stack</a:t>
            </a:r>
          </a:p>
        </p:txBody>
      </p:sp>
      <p:sp>
        <p:nvSpPr>
          <p:cNvPr id="28675" name="Rectangle 3"/>
          <p:cNvSpPr>
            <a:spLocks noGrp="1" noChangeArrowheads="1"/>
          </p:cNvSpPr>
          <p:nvPr>
            <p:ph type="body" idx="1"/>
          </p:nvPr>
        </p:nvSpPr>
        <p:spPr/>
        <p:txBody>
          <a:bodyPr/>
          <a:lstStyle/>
          <a:p>
            <a:pPr>
              <a:lnSpc>
                <a:spcPct val="90000"/>
              </a:lnSpc>
            </a:pPr>
            <a:r>
              <a:rPr lang="en-US">
                <a:solidFill>
                  <a:schemeClr val="bg1"/>
                </a:solidFill>
              </a:rPr>
              <a:t>Demon- Stack Defense with Cover 2 Shell</a:t>
            </a:r>
          </a:p>
          <a:p>
            <a:pPr>
              <a:lnSpc>
                <a:spcPct val="90000"/>
              </a:lnSpc>
            </a:pPr>
            <a:r>
              <a:rPr lang="en-US">
                <a:solidFill>
                  <a:schemeClr val="bg1"/>
                </a:solidFill>
              </a:rPr>
              <a:t>Eagle- Open side DE plays in a loose 3</a:t>
            </a:r>
          </a:p>
          <a:p>
            <a:pPr>
              <a:lnSpc>
                <a:spcPct val="90000"/>
              </a:lnSpc>
            </a:pPr>
            <a:r>
              <a:rPr lang="en-US">
                <a:solidFill>
                  <a:schemeClr val="bg1"/>
                </a:solidFill>
              </a:rPr>
              <a:t>Philly- Tight Side End Plays in a loose 3</a:t>
            </a:r>
          </a:p>
          <a:p>
            <a:pPr>
              <a:lnSpc>
                <a:spcPct val="90000"/>
              </a:lnSpc>
            </a:pPr>
            <a:r>
              <a:rPr lang="en-US">
                <a:solidFill>
                  <a:schemeClr val="bg1"/>
                </a:solidFill>
              </a:rPr>
              <a:t>Double Eagle- Both Ends Play in loose 3 techniques</a:t>
            </a:r>
          </a:p>
          <a:p>
            <a:pPr>
              <a:lnSpc>
                <a:spcPct val="90000"/>
              </a:lnSpc>
            </a:pPr>
            <a:r>
              <a:rPr lang="en-US">
                <a:solidFill>
                  <a:schemeClr val="bg1"/>
                </a:solidFill>
              </a:rPr>
              <a:t>Up– Linebacker to the Tight End Plays in a 6 Tech.</a:t>
            </a:r>
          </a:p>
          <a:p>
            <a:pPr>
              <a:lnSpc>
                <a:spcPct val="90000"/>
              </a:lnSpc>
            </a:pPr>
            <a:r>
              <a:rPr lang="en-US">
                <a:solidFill>
                  <a:schemeClr val="bg1"/>
                </a:solidFill>
              </a:rPr>
              <a:t>Wyoming- Rob and Lou line up 2 yards outside the EMOL</a:t>
            </a:r>
          </a:p>
          <a:p>
            <a:pPr>
              <a:lnSpc>
                <a:spcPct val="90000"/>
              </a:lnSpc>
              <a:buFontTx/>
              <a:buNone/>
            </a:pPr>
            <a:endParaRPr lang="en-US">
              <a:solidFill>
                <a:schemeClr val="bg1"/>
              </a:solidFill>
            </a:endParaRPr>
          </a:p>
          <a:p>
            <a:pPr>
              <a:lnSpc>
                <a:spcPct val="90000"/>
              </a:lnSpc>
              <a:buFontTx/>
              <a:buNone/>
            </a:pPr>
            <a:endParaRPr lang="en-US">
              <a:solidFill>
                <a:schemeClr val="bg1"/>
              </a:solidFill>
            </a:endParaRPr>
          </a:p>
        </p:txBody>
      </p:sp>
      <p:sp>
        <p:nvSpPr>
          <p:cNvPr id="28676" name="Line 4"/>
          <p:cNvSpPr>
            <a:spLocks noChangeShapeType="1"/>
          </p:cNvSpPr>
          <p:nvPr/>
        </p:nvSpPr>
        <p:spPr bwMode="auto">
          <a:xfrm>
            <a:off x="457200" y="1295400"/>
            <a:ext cx="8229600" cy="0"/>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28600"/>
            <a:ext cx="8229600" cy="857250"/>
          </a:xfrm>
          <a:solidFill>
            <a:schemeClr val="accent2"/>
          </a:solidFill>
          <a:ln w="28575">
            <a:solidFill>
              <a:schemeClr val="accent1"/>
            </a:solidFill>
          </a:ln>
        </p:spPr>
        <p:txBody>
          <a:bodyPr/>
          <a:lstStyle/>
          <a:p>
            <a:r>
              <a:rPr lang="en-US" sz="3600" b="1">
                <a:solidFill>
                  <a:schemeClr val="bg1"/>
                </a:solidFill>
                <a:effectLst>
                  <a:outerShdw blurRad="38100" dist="38100" dir="2700000" algn="tl">
                    <a:srgbClr val="000000"/>
                  </a:outerShdw>
                </a:effectLst>
              </a:rPr>
              <a:t>Hammer Technique</a:t>
            </a:r>
          </a:p>
        </p:txBody>
      </p:sp>
      <p:sp>
        <p:nvSpPr>
          <p:cNvPr id="30723" name="Rectangle 3"/>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0724" name="Oval 4"/>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25" name="Oval 5"/>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26" name="Oval 6"/>
          <p:cNvSpPr>
            <a:spLocks noChangeArrowheads="1"/>
          </p:cNvSpPr>
          <p:nvPr/>
        </p:nvSpPr>
        <p:spPr bwMode="auto">
          <a:xfrm>
            <a:off x="39433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27" name="Oval 7"/>
          <p:cNvSpPr>
            <a:spLocks noChangeArrowheads="1"/>
          </p:cNvSpPr>
          <p:nvPr/>
        </p:nvSpPr>
        <p:spPr bwMode="auto">
          <a:xfrm>
            <a:off x="3527425"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28" name="Oval 8"/>
          <p:cNvSpPr>
            <a:spLocks noChangeArrowheads="1"/>
          </p:cNvSpPr>
          <p:nvPr/>
        </p:nvSpPr>
        <p:spPr bwMode="auto">
          <a:xfrm>
            <a:off x="4267200" y="1447800"/>
            <a:ext cx="331788"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29" name="Oval 9"/>
          <p:cNvSpPr>
            <a:spLocks noChangeArrowheads="1"/>
          </p:cNvSpPr>
          <p:nvPr/>
        </p:nvSpPr>
        <p:spPr bwMode="auto">
          <a:xfrm>
            <a:off x="3733800" y="2209800"/>
            <a:ext cx="333375" cy="317500"/>
          </a:xfrm>
          <a:prstGeom prst="ellipse">
            <a:avLst/>
          </a:prstGeom>
          <a:solidFill>
            <a:schemeClr val="accent1"/>
          </a:solidFill>
          <a:ln w="9525">
            <a:solidFill>
              <a:srgbClr val="DF291B"/>
            </a:solidFill>
            <a:round/>
            <a:headEnd/>
            <a:tailEnd/>
          </a:ln>
          <a:effectLst/>
        </p:spPr>
        <p:txBody>
          <a:bodyPr wrap="none" anchor="ctr"/>
          <a:lstStyle/>
          <a:p>
            <a:pPr algn="ctr"/>
            <a:endParaRPr lang="en-US">
              <a:solidFill>
                <a:srgbClr val="DF291B"/>
              </a:solidFill>
            </a:endParaRPr>
          </a:p>
        </p:txBody>
      </p:sp>
      <p:sp>
        <p:nvSpPr>
          <p:cNvPr id="30730" name="Oval 10"/>
          <p:cNvSpPr>
            <a:spLocks noChangeArrowheads="1"/>
          </p:cNvSpPr>
          <p:nvPr/>
        </p:nvSpPr>
        <p:spPr bwMode="auto">
          <a:xfrm>
            <a:off x="2286000" y="259080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31" name="Oval 11"/>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32" name="Oval 12"/>
          <p:cNvSpPr>
            <a:spLocks noChangeArrowheads="1"/>
          </p:cNvSpPr>
          <p:nvPr/>
        </p:nvSpPr>
        <p:spPr bwMode="auto">
          <a:xfrm>
            <a:off x="1143000" y="289560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33" name="Oval 13"/>
          <p:cNvSpPr>
            <a:spLocks noChangeArrowheads="1"/>
          </p:cNvSpPr>
          <p:nvPr/>
        </p:nvSpPr>
        <p:spPr bwMode="auto">
          <a:xfrm>
            <a:off x="74358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34" name="Text Box 14"/>
          <p:cNvSpPr txBox="1">
            <a:spLocks noChangeArrowheads="1"/>
          </p:cNvSpPr>
          <p:nvPr/>
        </p:nvSpPr>
        <p:spPr bwMode="auto">
          <a:xfrm>
            <a:off x="6324600" y="37338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30735" name="Line 15"/>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30736" name="Text Box 16"/>
          <p:cNvSpPr txBox="1">
            <a:spLocks noChangeArrowheads="1"/>
          </p:cNvSpPr>
          <p:nvPr/>
        </p:nvSpPr>
        <p:spPr bwMode="auto">
          <a:xfrm>
            <a:off x="5159375" y="32321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30737" name="Text Box 17"/>
          <p:cNvSpPr txBox="1">
            <a:spLocks noChangeArrowheads="1"/>
          </p:cNvSpPr>
          <p:nvPr/>
        </p:nvSpPr>
        <p:spPr bwMode="auto">
          <a:xfrm>
            <a:off x="347027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30738" name="Line 18"/>
          <p:cNvSpPr>
            <a:spLocks noChangeShapeType="1"/>
          </p:cNvSpPr>
          <p:nvPr/>
        </p:nvSpPr>
        <p:spPr bwMode="auto">
          <a:xfrm flipV="1">
            <a:off x="3692525" y="2889250"/>
            <a:ext cx="0" cy="307975"/>
          </a:xfrm>
          <a:prstGeom prst="line">
            <a:avLst/>
          </a:prstGeom>
          <a:noFill/>
          <a:ln w="9525">
            <a:solidFill>
              <a:schemeClr val="tx1"/>
            </a:solidFill>
            <a:round/>
            <a:headEnd/>
            <a:tailEnd/>
          </a:ln>
          <a:effectLst/>
        </p:spPr>
        <p:txBody>
          <a:bodyPr/>
          <a:lstStyle/>
          <a:p>
            <a:endParaRPr lang="en-US"/>
          </a:p>
        </p:txBody>
      </p:sp>
      <p:sp>
        <p:nvSpPr>
          <p:cNvPr id="30739" name="Line 19"/>
          <p:cNvSpPr>
            <a:spLocks noChangeShapeType="1"/>
          </p:cNvSpPr>
          <p:nvPr/>
        </p:nvSpPr>
        <p:spPr bwMode="auto">
          <a:xfrm flipV="1">
            <a:off x="5356225" y="2889250"/>
            <a:ext cx="0" cy="319088"/>
          </a:xfrm>
          <a:prstGeom prst="line">
            <a:avLst/>
          </a:prstGeom>
          <a:noFill/>
          <a:ln w="9525">
            <a:solidFill>
              <a:schemeClr val="tx1"/>
            </a:solidFill>
            <a:round/>
            <a:headEnd/>
            <a:tailEnd/>
          </a:ln>
          <a:effectLst/>
        </p:spPr>
        <p:txBody>
          <a:bodyPr/>
          <a:lstStyle/>
          <a:p>
            <a:endParaRPr lang="en-US"/>
          </a:p>
        </p:txBody>
      </p:sp>
      <p:sp>
        <p:nvSpPr>
          <p:cNvPr id="30740" name="Text Box 20"/>
          <p:cNvSpPr txBox="1">
            <a:spLocks noChangeArrowheads="1"/>
          </p:cNvSpPr>
          <p:nvPr/>
        </p:nvSpPr>
        <p:spPr bwMode="auto">
          <a:xfrm>
            <a:off x="3416300" y="3854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30741" name="Text Box 21"/>
          <p:cNvSpPr txBox="1">
            <a:spLocks noChangeArrowheads="1"/>
          </p:cNvSpPr>
          <p:nvPr/>
        </p:nvSpPr>
        <p:spPr bwMode="auto">
          <a:xfrm>
            <a:off x="4327525" y="3824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30742" name="Text Box 22"/>
          <p:cNvSpPr txBox="1">
            <a:spLocks noChangeArrowheads="1"/>
          </p:cNvSpPr>
          <p:nvPr/>
        </p:nvSpPr>
        <p:spPr bwMode="auto">
          <a:xfrm>
            <a:off x="5287963" y="3848100"/>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30743" name="Text Box 23"/>
          <p:cNvSpPr txBox="1">
            <a:spLocks noChangeArrowheads="1"/>
          </p:cNvSpPr>
          <p:nvPr/>
        </p:nvSpPr>
        <p:spPr bwMode="auto">
          <a:xfrm>
            <a:off x="7404100" y="41005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30744" name="Text Box 24"/>
          <p:cNvSpPr txBox="1">
            <a:spLocks noChangeArrowheads="1"/>
          </p:cNvSpPr>
          <p:nvPr/>
        </p:nvSpPr>
        <p:spPr bwMode="auto">
          <a:xfrm>
            <a:off x="2362200" y="3657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30745" name="Text Box 25"/>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30746" name="Text Box 26"/>
          <p:cNvSpPr txBox="1">
            <a:spLocks noChangeArrowheads="1"/>
          </p:cNvSpPr>
          <p:nvPr/>
        </p:nvSpPr>
        <p:spPr bwMode="auto">
          <a:xfrm>
            <a:off x="3352800" y="44958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30747" name="Line 27"/>
          <p:cNvSpPr>
            <a:spLocks noChangeShapeType="1"/>
          </p:cNvSpPr>
          <p:nvPr/>
        </p:nvSpPr>
        <p:spPr bwMode="auto">
          <a:xfrm flipV="1">
            <a:off x="3624263" y="3048000"/>
            <a:ext cx="414337" cy="328613"/>
          </a:xfrm>
          <a:prstGeom prst="line">
            <a:avLst/>
          </a:prstGeom>
          <a:noFill/>
          <a:ln w="28575">
            <a:solidFill>
              <a:schemeClr val="tx1"/>
            </a:solidFill>
            <a:round/>
            <a:headEnd/>
            <a:tailEnd type="triangle" w="med" len="med"/>
          </a:ln>
          <a:effectLst/>
        </p:spPr>
        <p:txBody>
          <a:bodyPr/>
          <a:lstStyle/>
          <a:p>
            <a:endParaRPr lang="en-US"/>
          </a:p>
        </p:txBody>
      </p:sp>
      <p:sp>
        <p:nvSpPr>
          <p:cNvPr id="30748" name="Line 28"/>
          <p:cNvSpPr>
            <a:spLocks noChangeShapeType="1"/>
          </p:cNvSpPr>
          <p:nvPr/>
        </p:nvSpPr>
        <p:spPr bwMode="auto">
          <a:xfrm flipV="1">
            <a:off x="4524375" y="2754313"/>
            <a:ext cx="152400" cy="636587"/>
          </a:xfrm>
          <a:prstGeom prst="line">
            <a:avLst/>
          </a:prstGeom>
          <a:noFill/>
          <a:ln w="9525">
            <a:solidFill>
              <a:schemeClr val="bg1"/>
            </a:solidFill>
            <a:round/>
            <a:headEnd/>
            <a:tailEnd type="triangle" w="med" len="med"/>
          </a:ln>
          <a:effectLst/>
        </p:spPr>
        <p:txBody>
          <a:bodyPr/>
          <a:lstStyle/>
          <a:p>
            <a:endParaRPr lang="en-US"/>
          </a:p>
        </p:txBody>
      </p:sp>
      <p:sp>
        <p:nvSpPr>
          <p:cNvPr id="30749" name="Line 29"/>
          <p:cNvSpPr>
            <a:spLocks noChangeShapeType="1"/>
          </p:cNvSpPr>
          <p:nvPr/>
        </p:nvSpPr>
        <p:spPr bwMode="auto">
          <a:xfrm flipV="1">
            <a:off x="5370513" y="2895600"/>
            <a:ext cx="115887" cy="508000"/>
          </a:xfrm>
          <a:prstGeom prst="line">
            <a:avLst/>
          </a:prstGeom>
          <a:noFill/>
          <a:ln w="9525">
            <a:solidFill>
              <a:schemeClr val="bg1"/>
            </a:solidFill>
            <a:round/>
            <a:headEnd/>
            <a:tailEnd type="triangle" w="med" len="med"/>
          </a:ln>
          <a:effectLst/>
        </p:spPr>
        <p:txBody>
          <a:bodyPr/>
          <a:lstStyle/>
          <a:p>
            <a:endParaRPr lang="en-US"/>
          </a:p>
        </p:txBody>
      </p:sp>
      <p:sp>
        <p:nvSpPr>
          <p:cNvPr id="30750" name="Line 30"/>
          <p:cNvSpPr>
            <a:spLocks noChangeShapeType="1"/>
          </p:cNvSpPr>
          <p:nvPr/>
        </p:nvSpPr>
        <p:spPr bwMode="auto">
          <a:xfrm flipH="1" flipV="1">
            <a:off x="3505200" y="3581400"/>
            <a:ext cx="76200" cy="533400"/>
          </a:xfrm>
          <a:prstGeom prst="line">
            <a:avLst/>
          </a:prstGeom>
          <a:noFill/>
          <a:ln w="9525">
            <a:solidFill>
              <a:schemeClr val="bg1"/>
            </a:solidFill>
            <a:round/>
            <a:headEnd/>
            <a:tailEnd/>
          </a:ln>
          <a:effectLst/>
        </p:spPr>
        <p:txBody>
          <a:bodyPr/>
          <a:lstStyle/>
          <a:p>
            <a:endParaRPr lang="en-US"/>
          </a:p>
        </p:txBody>
      </p:sp>
      <p:sp>
        <p:nvSpPr>
          <p:cNvPr id="30751" name="Line 31"/>
          <p:cNvSpPr>
            <a:spLocks noChangeShapeType="1"/>
          </p:cNvSpPr>
          <p:nvPr/>
        </p:nvSpPr>
        <p:spPr bwMode="auto">
          <a:xfrm flipH="1" flipV="1">
            <a:off x="4456113" y="3641725"/>
            <a:ext cx="96837" cy="358775"/>
          </a:xfrm>
          <a:prstGeom prst="line">
            <a:avLst/>
          </a:prstGeom>
          <a:noFill/>
          <a:ln w="9525">
            <a:solidFill>
              <a:schemeClr val="bg1"/>
            </a:solidFill>
            <a:round/>
            <a:headEnd/>
            <a:tailEnd/>
          </a:ln>
          <a:effectLst/>
        </p:spPr>
        <p:txBody>
          <a:bodyPr/>
          <a:lstStyle/>
          <a:p>
            <a:endParaRPr lang="en-US"/>
          </a:p>
        </p:txBody>
      </p:sp>
      <p:sp>
        <p:nvSpPr>
          <p:cNvPr id="30752" name="Line 32"/>
          <p:cNvSpPr>
            <a:spLocks noChangeShapeType="1"/>
          </p:cNvSpPr>
          <p:nvPr/>
        </p:nvSpPr>
        <p:spPr bwMode="auto">
          <a:xfrm flipH="1" flipV="1">
            <a:off x="5218113" y="3629025"/>
            <a:ext cx="234950" cy="371475"/>
          </a:xfrm>
          <a:prstGeom prst="line">
            <a:avLst/>
          </a:prstGeom>
          <a:noFill/>
          <a:ln w="9525">
            <a:solidFill>
              <a:schemeClr val="bg1"/>
            </a:solidFill>
            <a:round/>
            <a:headEnd/>
            <a:tailEnd/>
          </a:ln>
          <a:effectLst/>
        </p:spPr>
        <p:txBody>
          <a:bodyPr/>
          <a:lstStyle/>
          <a:p>
            <a:endParaRPr lang="en-US"/>
          </a:p>
        </p:txBody>
      </p:sp>
      <p:sp>
        <p:nvSpPr>
          <p:cNvPr id="30753" name="Text Box 33"/>
          <p:cNvSpPr txBox="1">
            <a:spLocks noChangeArrowheads="1"/>
          </p:cNvSpPr>
          <p:nvPr/>
        </p:nvSpPr>
        <p:spPr bwMode="auto">
          <a:xfrm>
            <a:off x="1066800" y="4038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30754" name="Text Box 34"/>
          <p:cNvSpPr txBox="1">
            <a:spLocks noChangeArrowheads="1"/>
          </p:cNvSpPr>
          <p:nvPr/>
        </p:nvSpPr>
        <p:spPr bwMode="auto">
          <a:xfrm>
            <a:off x="685800" y="5029200"/>
            <a:ext cx="8077200" cy="1474788"/>
          </a:xfrm>
          <a:prstGeom prst="rect">
            <a:avLst/>
          </a:prstGeom>
          <a:solidFill>
            <a:schemeClr val="bg1"/>
          </a:solidFill>
          <a:ln w="9525">
            <a:solidFill>
              <a:schemeClr val="accent1"/>
            </a:solidFill>
            <a:miter lim="800000"/>
            <a:headEnd/>
            <a:tailEnd/>
          </a:ln>
          <a:effectLst/>
        </p:spPr>
        <p:txBody>
          <a:bodyPr>
            <a:spAutoFit/>
          </a:bodyPr>
          <a:lstStyle/>
          <a:p>
            <a:pPr>
              <a:buFont typeface="Wingdings" pitchFamily="2" charset="2"/>
              <a:buChar char="Ø"/>
            </a:pPr>
            <a:r>
              <a:rPr lang="en-US" b="1">
                <a:solidFill>
                  <a:schemeClr val="accent2"/>
                </a:solidFill>
              </a:rPr>
              <a:t>Hammer alerts our defensive end to the tight end they will slam the B gap shoulder of the guard.</a:t>
            </a:r>
          </a:p>
          <a:p>
            <a:pPr>
              <a:buFont typeface="Wingdings" pitchFamily="2" charset="2"/>
              <a:buChar char="Ø"/>
            </a:pPr>
            <a:r>
              <a:rPr lang="en-US" b="1">
                <a:solidFill>
                  <a:schemeClr val="accent2"/>
                </a:solidFill>
              </a:rPr>
              <a:t>To run this stunt away from our tight or strength call we would call Drill.</a:t>
            </a:r>
          </a:p>
          <a:p>
            <a:pPr>
              <a:buFont typeface="Wingdings" pitchFamily="2" charset="2"/>
              <a:buChar char="Ø"/>
            </a:pPr>
            <a:r>
              <a:rPr lang="en-US" b="1">
                <a:solidFill>
                  <a:schemeClr val="accent2"/>
                </a:solidFill>
              </a:rPr>
              <a:t>To both sides, we would make a build call.</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9699" name="Oval 3"/>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00" name="Oval 4"/>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01" name="Oval 5"/>
          <p:cNvSpPr>
            <a:spLocks noChangeArrowheads="1"/>
          </p:cNvSpPr>
          <p:nvPr/>
        </p:nvSpPr>
        <p:spPr bwMode="auto">
          <a:xfrm>
            <a:off x="3962400" y="2895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02" name="Oval 6"/>
          <p:cNvSpPr>
            <a:spLocks noChangeArrowheads="1"/>
          </p:cNvSpPr>
          <p:nvPr/>
        </p:nvSpPr>
        <p:spPr bwMode="auto">
          <a:xfrm>
            <a:off x="3527425"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03" name="Oval 7"/>
          <p:cNvSpPr>
            <a:spLocks noChangeArrowheads="1"/>
          </p:cNvSpPr>
          <p:nvPr/>
        </p:nvSpPr>
        <p:spPr bwMode="auto">
          <a:xfrm>
            <a:off x="4343400" y="1447800"/>
            <a:ext cx="331788"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04" name="Oval 8"/>
          <p:cNvSpPr>
            <a:spLocks noChangeArrowheads="1"/>
          </p:cNvSpPr>
          <p:nvPr/>
        </p:nvSpPr>
        <p:spPr bwMode="auto">
          <a:xfrm>
            <a:off x="4343400" y="1981200"/>
            <a:ext cx="333375" cy="317500"/>
          </a:xfrm>
          <a:prstGeom prst="ellipse">
            <a:avLst/>
          </a:prstGeom>
          <a:solidFill>
            <a:schemeClr val="accent1"/>
          </a:solidFill>
          <a:ln w="9525">
            <a:solidFill>
              <a:schemeClr val="tx1"/>
            </a:solidFill>
            <a:round/>
            <a:headEnd/>
            <a:tailEnd/>
          </a:ln>
          <a:effectLst/>
        </p:spPr>
        <p:txBody>
          <a:bodyPr wrap="none" anchor="ctr"/>
          <a:lstStyle/>
          <a:p>
            <a:pPr algn="ctr"/>
            <a:endParaRPr lang="en-US">
              <a:solidFill>
                <a:srgbClr val="DF291B"/>
              </a:solidFill>
            </a:endParaRPr>
          </a:p>
        </p:txBody>
      </p:sp>
      <p:sp>
        <p:nvSpPr>
          <p:cNvPr id="29705" name="Oval 9"/>
          <p:cNvSpPr>
            <a:spLocks noChangeArrowheads="1"/>
          </p:cNvSpPr>
          <p:nvPr/>
        </p:nvSpPr>
        <p:spPr bwMode="auto">
          <a:xfrm>
            <a:off x="3124200" y="289560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06" name="Oval 10"/>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07" name="Oval 11"/>
          <p:cNvSpPr>
            <a:spLocks noChangeArrowheads="1"/>
          </p:cNvSpPr>
          <p:nvPr/>
        </p:nvSpPr>
        <p:spPr bwMode="auto">
          <a:xfrm>
            <a:off x="1676400" y="289560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08" name="Oval 12"/>
          <p:cNvSpPr>
            <a:spLocks noChangeArrowheads="1"/>
          </p:cNvSpPr>
          <p:nvPr/>
        </p:nvSpPr>
        <p:spPr bwMode="auto">
          <a:xfrm>
            <a:off x="74358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09" name="Text Box 13"/>
          <p:cNvSpPr txBox="1">
            <a:spLocks noChangeArrowheads="1"/>
          </p:cNvSpPr>
          <p:nvPr/>
        </p:nvSpPr>
        <p:spPr bwMode="auto">
          <a:xfrm>
            <a:off x="5638800" y="44958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29710" name="Line 14"/>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29711" name="Text Box 15"/>
          <p:cNvSpPr txBox="1">
            <a:spLocks noChangeArrowheads="1"/>
          </p:cNvSpPr>
          <p:nvPr/>
        </p:nvSpPr>
        <p:spPr bwMode="auto">
          <a:xfrm>
            <a:off x="5159375" y="32321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29712" name="Text Box 16"/>
          <p:cNvSpPr txBox="1">
            <a:spLocks noChangeArrowheads="1"/>
          </p:cNvSpPr>
          <p:nvPr/>
        </p:nvSpPr>
        <p:spPr bwMode="auto">
          <a:xfrm>
            <a:off x="347027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29713" name="Line 17"/>
          <p:cNvSpPr>
            <a:spLocks noChangeShapeType="1"/>
          </p:cNvSpPr>
          <p:nvPr/>
        </p:nvSpPr>
        <p:spPr bwMode="auto">
          <a:xfrm flipV="1">
            <a:off x="3692525" y="2889250"/>
            <a:ext cx="0" cy="307975"/>
          </a:xfrm>
          <a:prstGeom prst="line">
            <a:avLst/>
          </a:prstGeom>
          <a:noFill/>
          <a:ln w="9525">
            <a:solidFill>
              <a:schemeClr val="tx1"/>
            </a:solidFill>
            <a:round/>
            <a:headEnd/>
            <a:tailEnd/>
          </a:ln>
          <a:effectLst/>
        </p:spPr>
        <p:txBody>
          <a:bodyPr/>
          <a:lstStyle/>
          <a:p>
            <a:endParaRPr lang="en-US"/>
          </a:p>
        </p:txBody>
      </p:sp>
      <p:sp>
        <p:nvSpPr>
          <p:cNvPr id="29714" name="Line 18"/>
          <p:cNvSpPr>
            <a:spLocks noChangeShapeType="1"/>
          </p:cNvSpPr>
          <p:nvPr/>
        </p:nvSpPr>
        <p:spPr bwMode="auto">
          <a:xfrm flipV="1">
            <a:off x="5356225" y="2889250"/>
            <a:ext cx="0" cy="319088"/>
          </a:xfrm>
          <a:prstGeom prst="line">
            <a:avLst/>
          </a:prstGeom>
          <a:noFill/>
          <a:ln w="9525">
            <a:solidFill>
              <a:schemeClr val="tx1"/>
            </a:solidFill>
            <a:round/>
            <a:headEnd/>
            <a:tailEnd/>
          </a:ln>
          <a:effectLst/>
        </p:spPr>
        <p:txBody>
          <a:bodyPr/>
          <a:lstStyle/>
          <a:p>
            <a:endParaRPr lang="en-US"/>
          </a:p>
        </p:txBody>
      </p:sp>
      <p:sp>
        <p:nvSpPr>
          <p:cNvPr id="29715" name="Text Box 19"/>
          <p:cNvSpPr txBox="1">
            <a:spLocks noChangeArrowheads="1"/>
          </p:cNvSpPr>
          <p:nvPr/>
        </p:nvSpPr>
        <p:spPr bwMode="auto">
          <a:xfrm>
            <a:off x="3416300" y="3854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29716" name="Text Box 20"/>
          <p:cNvSpPr txBox="1">
            <a:spLocks noChangeArrowheads="1"/>
          </p:cNvSpPr>
          <p:nvPr/>
        </p:nvSpPr>
        <p:spPr bwMode="auto">
          <a:xfrm>
            <a:off x="4327525" y="3824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29717" name="Text Box 21"/>
          <p:cNvSpPr txBox="1">
            <a:spLocks noChangeArrowheads="1"/>
          </p:cNvSpPr>
          <p:nvPr/>
        </p:nvSpPr>
        <p:spPr bwMode="auto">
          <a:xfrm>
            <a:off x="5287963" y="3848100"/>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29718" name="Text Box 22"/>
          <p:cNvSpPr txBox="1">
            <a:spLocks noChangeArrowheads="1"/>
          </p:cNvSpPr>
          <p:nvPr/>
        </p:nvSpPr>
        <p:spPr bwMode="auto">
          <a:xfrm>
            <a:off x="7391400" y="4038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29719" name="Text Box 23"/>
          <p:cNvSpPr txBox="1">
            <a:spLocks noChangeArrowheads="1"/>
          </p:cNvSpPr>
          <p:nvPr/>
        </p:nvSpPr>
        <p:spPr bwMode="auto">
          <a:xfrm>
            <a:off x="2590800" y="35814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29720" name="Text Box 24"/>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29721" name="Text Box 25"/>
          <p:cNvSpPr txBox="1">
            <a:spLocks noChangeArrowheads="1"/>
          </p:cNvSpPr>
          <p:nvPr/>
        </p:nvSpPr>
        <p:spPr bwMode="auto">
          <a:xfrm>
            <a:off x="3200400" y="44958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29722" name="Line 26"/>
          <p:cNvSpPr>
            <a:spLocks noChangeShapeType="1"/>
          </p:cNvSpPr>
          <p:nvPr/>
        </p:nvSpPr>
        <p:spPr bwMode="auto">
          <a:xfrm flipV="1">
            <a:off x="3624263" y="3048000"/>
            <a:ext cx="33337" cy="328613"/>
          </a:xfrm>
          <a:prstGeom prst="line">
            <a:avLst/>
          </a:prstGeom>
          <a:noFill/>
          <a:ln w="9525">
            <a:solidFill>
              <a:schemeClr val="bg1"/>
            </a:solidFill>
            <a:round/>
            <a:headEnd/>
            <a:tailEnd type="triangle" w="med" len="med"/>
          </a:ln>
          <a:effectLst/>
        </p:spPr>
        <p:txBody>
          <a:bodyPr/>
          <a:lstStyle/>
          <a:p>
            <a:endParaRPr lang="en-US"/>
          </a:p>
        </p:txBody>
      </p:sp>
      <p:sp>
        <p:nvSpPr>
          <p:cNvPr id="29723" name="Line 27"/>
          <p:cNvSpPr>
            <a:spLocks noChangeShapeType="1"/>
          </p:cNvSpPr>
          <p:nvPr/>
        </p:nvSpPr>
        <p:spPr bwMode="auto">
          <a:xfrm flipV="1">
            <a:off x="4524375" y="2971800"/>
            <a:ext cx="123825" cy="419100"/>
          </a:xfrm>
          <a:prstGeom prst="line">
            <a:avLst/>
          </a:prstGeom>
          <a:noFill/>
          <a:ln w="9525">
            <a:solidFill>
              <a:schemeClr val="bg1"/>
            </a:solidFill>
            <a:round/>
            <a:headEnd/>
            <a:tailEnd type="triangle" w="med" len="med"/>
          </a:ln>
          <a:effectLst/>
        </p:spPr>
        <p:txBody>
          <a:bodyPr/>
          <a:lstStyle/>
          <a:p>
            <a:endParaRPr lang="en-US"/>
          </a:p>
        </p:txBody>
      </p:sp>
      <p:sp>
        <p:nvSpPr>
          <p:cNvPr id="29724" name="Line 28"/>
          <p:cNvSpPr>
            <a:spLocks noChangeShapeType="1"/>
          </p:cNvSpPr>
          <p:nvPr/>
        </p:nvSpPr>
        <p:spPr bwMode="auto">
          <a:xfrm flipV="1">
            <a:off x="5370513" y="2767013"/>
            <a:ext cx="82550" cy="636587"/>
          </a:xfrm>
          <a:prstGeom prst="line">
            <a:avLst/>
          </a:prstGeom>
          <a:noFill/>
          <a:ln w="9525">
            <a:solidFill>
              <a:schemeClr val="bg1"/>
            </a:solidFill>
            <a:round/>
            <a:headEnd/>
            <a:tailEnd type="triangle" w="med" len="med"/>
          </a:ln>
          <a:effectLst/>
        </p:spPr>
        <p:txBody>
          <a:bodyPr/>
          <a:lstStyle/>
          <a:p>
            <a:endParaRPr lang="en-US"/>
          </a:p>
        </p:txBody>
      </p:sp>
      <p:sp>
        <p:nvSpPr>
          <p:cNvPr id="29725" name="Line 29"/>
          <p:cNvSpPr>
            <a:spLocks noChangeShapeType="1"/>
          </p:cNvSpPr>
          <p:nvPr/>
        </p:nvSpPr>
        <p:spPr bwMode="auto">
          <a:xfrm flipV="1">
            <a:off x="3595688" y="3733800"/>
            <a:ext cx="138112" cy="319088"/>
          </a:xfrm>
          <a:prstGeom prst="line">
            <a:avLst/>
          </a:prstGeom>
          <a:noFill/>
          <a:ln w="19050">
            <a:solidFill>
              <a:schemeClr val="bg1"/>
            </a:solidFill>
            <a:round/>
            <a:headEnd/>
            <a:tailEnd/>
          </a:ln>
          <a:effectLst/>
        </p:spPr>
        <p:txBody>
          <a:bodyPr/>
          <a:lstStyle/>
          <a:p>
            <a:endParaRPr lang="en-US"/>
          </a:p>
        </p:txBody>
      </p:sp>
      <p:sp>
        <p:nvSpPr>
          <p:cNvPr id="29726" name="Line 30"/>
          <p:cNvSpPr>
            <a:spLocks noChangeShapeType="1"/>
          </p:cNvSpPr>
          <p:nvPr/>
        </p:nvSpPr>
        <p:spPr bwMode="auto">
          <a:xfrm flipH="1" flipV="1">
            <a:off x="4419600" y="3733800"/>
            <a:ext cx="133350" cy="266700"/>
          </a:xfrm>
          <a:prstGeom prst="line">
            <a:avLst/>
          </a:prstGeom>
          <a:noFill/>
          <a:ln w="19050">
            <a:solidFill>
              <a:schemeClr val="bg1"/>
            </a:solidFill>
            <a:round/>
            <a:headEnd/>
            <a:tailEnd/>
          </a:ln>
          <a:effectLst/>
        </p:spPr>
        <p:txBody>
          <a:bodyPr/>
          <a:lstStyle/>
          <a:p>
            <a:endParaRPr lang="en-US"/>
          </a:p>
        </p:txBody>
      </p:sp>
      <p:sp>
        <p:nvSpPr>
          <p:cNvPr id="29727" name="Line 31"/>
          <p:cNvSpPr>
            <a:spLocks noChangeShapeType="1"/>
          </p:cNvSpPr>
          <p:nvPr/>
        </p:nvSpPr>
        <p:spPr bwMode="auto">
          <a:xfrm flipH="1" flipV="1">
            <a:off x="5334000" y="3733800"/>
            <a:ext cx="119063" cy="266700"/>
          </a:xfrm>
          <a:prstGeom prst="line">
            <a:avLst/>
          </a:prstGeom>
          <a:noFill/>
          <a:ln w="19050">
            <a:solidFill>
              <a:schemeClr val="accent1"/>
            </a:solidFill>
            <a:round/>
            <a:headEnd/>
            <a:tailEnd/>
          </a:ln>
          <a:effectLst/>
        </p:spPr>
        <p:txBody>
          <a:bodyPr/>
          <a:lstStyle/>
          <a:p>
            <a:endParaRPr lang="en-US"/>
          </a:p>
        </p:txBody>
      </p:sp>
      <p:sp>
        <p:nvSpPr>
          <p:cNvPr id="29728" name="Text Box 32"/>
          <p:cNvSpPr txBox="1">
            <a:spLocks noChangeArrowheads="1"/>
          </p:cNvSpPr>
          <p:nvPr/>
        </p:nvSpPr>
        <p:spPr bwMode="auto">
          <a:xfrm>
            <a:off x="1600200" y="4038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29736" name="Text Box 40"/>
          <p:cNvSpPr txBox="1">
            <a:spLocks noChangeArrowheads="1"/>
          </p:cNvSpPr>
          <p:nvPr/>
        </p:nvSpPr>
        <p:spPr bwMode="auto">
          <a:xfrm>
            <a:off x="6019800" y="4648200"/>
            <a:ext cx="2514600" cy="527050"/>
          </a:xfrm>
          <a:prstGeom prst="rect">
            <a:avLst/>
          </a:prstGeom>
          <a:solidFill>
            <a:schemeClr val="bg1"/>
          </a:solidFill>
          <a:ln w="9525">
            <a:solidFill>
              <a:schemeClr val="tx2"/>
            </a:solidFill>
            <a:miter lim="800000"/>
            <a:headEnd/>
            <a:tailEnd/>
          </a:ln>
          <a:effectLst/>
        </p:spPr>
        <p:txBody>
          <a:bodyPr>
            <a:spAutoFit/>
          </a:bodyPr>
          <a:lstStyle/>
          <a:p>
            <a:pPr>
              <a:spcBef>
                <a:spcPct val="50000"/>
              </a:spcBef>
            </a:pPr>
            <a:r>
              <a:rPr lang="en-US" sz="1400" b="1"/>
              <a:t>Our Hero or Nickel will become the 2</a:t>
            </a:r>
            <a:r>
              <a:rPr lang="en-US" sz="1400" b="1" baseline="30000"/>
              <a:t>nd</a:t>
            </a:r>
            <a:r>
              <a:rPr lang="en-US" sz="1400" b="1"/>
              <a:t> safety</a:t>
            </a:r>
          </a:p>
        </p:txBody>
      </p:sp>
      <p:sp>
        <p:nvSpPr>
          <p:cNvPr id="29744" name="Rectangle 48"/>
          <p:cNvSpPr>
            <a:spLocks noGrp="1" noChangeArrowheads="1"/>
          </p:cNvSpPr>
          <p:nvPr>
            <p:ph type="title"/>
          </p:nvPr>
        </p:nvSpPr>
        <p:spPr>
          <a:solidFill>
            <a:schemeClr val="accent2"/>
          </a:solidFill>
          <a:ln>
            <a:solidFill>
              <a:schemeClr val="accent1"/>
            </a:solidFill>
          </a:ln>
        </p:spPr>
        <p:txBody>
          <a:bodyPr/>
          <a:lstStyle/>
          <a:p>
            <a:r>
              <a:rPr lang="en-US" sz="4000" b="1">
                <a:solidFill>
                  <a:schemeClr val="bg1"/>
                </a:solidFill>
              </a:rPr>
              <a:t>Demon Front</a:t>
            </a:r>
          </a:p>
        </p:txBody>
      </p:sp>
      <p:sp>
        <p:nvSpPr>
          <p:cNvPr id="29746" name="Text Box 50"/>
          <p:cNvSpPr txBox="1">
            <a:spLocks noChangeArrowheads="1"/>
          </p:cNvSpPr>
          <p:nvPr/>
        </p:nvSpPr>
        <p:spPr bwMode="auto">
          <a:xfrm>
            <a:off x="609600" y="5334000"/>
            <a:ext cx="7848600" cy="1201738"/>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buFont typeface="Wingdings" pitchFamily="2" charset="2"/>
              <a:buChar char="Ø"/>
            </a:pPr>
            <a:r>
              <a:rPr lang="en-US"/>
              <a:t>Our Gap assignments remain the same</a:t>
            </a:r>
          </a:p>
          <a:p>
            <a:pPr>
              <a:spcBef>
                <a:spcPct val="50000"/>
              </a:spcBef>
              <a:buFont typeface="Wingdings" pitchFamily="2" charset="2"/>
              <a:buChar char="Ø"/>
            </a:pPr>
            <a:r>
              <a:rPr lang="en-US"/>
              <a:t>Our Hero is still the force player unless we change our coverage call</a:t>
            </a:r>
          </a:p>
          <a:p>
            <a:pPr>
              <a:spcBef>
                <a:spcPct val="50000"/>
              </a:spcBef>
              <a:buFont typeface="Wingdings" pitchFamily="2" charset="2"/>
              <a:buChar char="Ø"/>
            </a:pPr>
            <a:r>
              <a:rPr lang="en-US"/>
              <a:t>Very good front versus 2x1 and 3x1 formations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7891" name="Oval 3"/>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7892" name="Oval 4"/>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7893" name="Oval 5"/>
          <p:cNvSpPr>
            <a:spLocks noChangeArrowheads="1"/>
          </p:cNvSpPr>
          <p:nvPr/>
        </p:nvSpPr>
        <p:spPr bwMode="auto">
          <a:xfrm>
            <a:off x="3962400" y="2895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7894" name="Oval 6"/>
          <p:cNvSpPr>
            <a:spLocks noChangeArrowheads="1"/>
          </p:cNvSpPr>
          <p:nvPr/>
        </p:nvSpPr>
        <p:spPr bwMode="auto">
          <a:xfrm>
            <a:off x="3527425"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7895" name="Oval 7"/>
          <p:cNvSpPr>
            <a:spLocks noChangeArrowheads="1"/>
          </p:cNvSpPr>
          <p:nvPr/>
        </p:nvSpPr>
        <p:spPr bwMode="auto">
          <a:xfrm>
            <a:off x="4341813" y="1930400"/>
            <a:ext cx="331787"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7896" name="Oval 8"/>
          <p:cNvSpPr>
            <a:spLocks noChangeArrowheads="1"/>
          </p:cNvSpPr>
          <p:nvPr/>
        </p:nvSpPr>
        <p:spPr bwMode="auto">
          <a:xfrm>
            <a:off x="2997200" y="2506663"/>
            <a:ext cx="333375" cy="317500"/>
          </a:xfrm>
          <a:prstGeom prst="ellipse">
            <a:avLst/>
          </a:prstGeom>
          <a:solidFill>
            <a:schemeClr val="accent1"/>
          </a:solidFill>
          <a:ln w="9525">
            <a:solidFill>
              <a:schemeClr val="tx1"/>
            </a:solidFill>
            <a:round/>
            <a:headEnd/>
            <a:tailEnd/>
          </a:ln>
          <a:effectLst/>
        </p:spPr>
        <p:txBody>
          <a:bodyPr wrap="none" anchor="ctr"/>
          <a:lstStyle/>
          <a:p>
            <a:pPr algn="ctr"/>
            <a:endParaRPr lang="en-US">
              <a:solidFill>
                <a:srgbClr val="DF291B"/>
              </a:solidFill>
            </a:endParaRPr>
          </a:p>
        </p:txBody>
      </p:sp>
      <p:sp>
        <p:nvSpPr>
          <p:cNvPr id="37897" name="Oval 9"/>
          <p:cNvSpPr>
            <a:spLocks noChangeArrowheads="1"/>
          </p:cNvSpPr>
          <p:nvPr/>
        </p:nvSpPr>
        <p:spPr bwMode="auto">
          <a:xfrm>
            <a:off x="1998663" y="25463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7898" name="Oval 10"/>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7899" name="Oval 11"/>
          <p:cNvSpPr>
            <a:spLocks noChangeArrowheads="1"/>
          </p:cNvSpPr>
          <p:nvPr/>
        </p:nvSpPr>
        <p:spPr bwMode="auto">
          <a:xfrm>
            <a:off x="1000125" y="2890838"/>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7900" name="Oval 12"/>
          <p:cNvSpPr>
            <a:spLocks noChangeArrowheads="1"/>
          </p:cNvSpPr>
          <p:nvPr/>
        </p:nvSpPr>
        <p:spPr bwMode="auto">
          <a:xfrm>
            <a:off x="74358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7901" name="Text Box 13"/>
          <p:cNvSpPr txBox="1">
            <a:spLocks noChangeArrowheads="1"/>
          </p:cNvSpPr>
          <p:nvPr/>
        </p:nvSpPr>
        <p:spPr bwMode="auto">
          <a:xfrm>
            <a:off x="5638800" y="44958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37902" name="Line 14"/>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37903" name="Text Box 15"/>
          <p:cNvSpPr txBox="1">
            <a:spLocks noChangeArrowheads="1"/>
          </p:cNvSpPr>
          <p:nvPr/>
        </p:nvSpPr>
        <p:spPr bwMode="auto">
          <a:xfrm>
            <a:off x="5159375" y="32321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37904" name="Text Box 16"/>
          <p:cNvSpPr txBox="1">
            <a:spLocks noChangeArrowheads="1"/>
          </p:cNvSpPr>
          <p:nvPr/>
        </p:nvSpPr>
        <p:spPr bwMode="auto">
          <a:xfrm>
            <a:off x="347027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37905" name="Line 17"/>
          <p:cNvSpPr>
            <a:spLocks noChangeShapeType="1"/>
          </p:cNvSpPr>
          <p:nvPr/>
        </p:nvSpPr>
        <p:spPr bwMode="auto">
          <a:xfrm flipV="1">
            <a:off x="3692525" y="2889250"/>
            <a:ext cx="0" cy="307975"/>
          </a:xfrm>
          <a:prstGeom prst="line">
            <a:avLst/>
          </a:prstGeom>
          <a:noFill/>
          <a:ln w="9525">
            <a:solidFill>
              <a:schemeClr val="tx1"/>
            </a:solidFill>
            <a:round/>
            <a:headEnd/>
            <a:tailEnd/>
          </a:ln>
          <a:effectLst/>
        </p:spPr>
        <p:txBody>
          <a:bodyPr/>
          <a:lstStyle/>
          <a:p>
            <a:endParaRPr lang="en-US"/>
          </a:p>
        </p:txBody>
      </p:sp>
      <p:sp>
        <p:nvSpPr>
          <p:cNvPr id="37906" name="Line 18"/>
          <p:cNvSpPr>
            <a:spLocks noChangeShapeType="1"/>
          </p:cNvSpPr>
          <p:nvPr/>
        </p:nvSpPr>
        <p:spPr bwMode="auto">
          <a:xfrm flipV="1">
            <a:off x="5356225" y="2889250"/>
            <a:ext cx="0" cy="319088"/>
          </a:xfrm>
          <a:prstGeom prst="line">
            <a:avLst/>
          </a:prstGeom>
          <a:noFill/>
          <a:ln w="9525">
            <a:solidFill>
              <a:schemeClr val="tx1"/>
            </a:solidFill>
            <a:round/>
            <a:headEnd/>
            <a:tailEnd/>
          </a:ln>
          <a:effectLst/>
        </p:spPr>
        <p:txBody>
          <a:bodyPr/>
          <a:lstStyle/>
          <a:p>
            <a:endParaRPr lang="en-US"/>
          </a:p>
        </p:txBody>
      </p:sp>
      <p:sp>
        <p:nvSpPr>
          <p:cNvPr id="37907" name="Text Box 19"/>
          <p:cNvSpPr txBox="1">
            <a:spLocks noChangeArrowheads="1"/>
          </p:cNvSpPr>
          <p:nvPr/>
        </p:nvSpPr>
        <p:spPr bwMode="auto">
          <a:xfrm>
            <a:off x="3416300" y="3854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37908" name="Text Box 20"/>
          <p:cNvSpPr txBox="1">
            <a:spLocks noChangeArrowheads="1"/>
          </p:cNvSpPr>
          <p:nvPr/>
        </p:nvSpPr>
        <p:spPr bwMode="auto">
          <a:xfrm>
            <a:off x="4327525" y="3824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37909" name="Text Box 21"/>
          <p:cNvSpPr txBox="1">
            <a:spLocks noChangeArrowheads="1"/>
          </p:cNvSpPr>
          <p:nvPr/>
        </p:nvSpPr>
        <p:spPr bwMode="auto">
          <a:xfrm>
            <a:off x="5287963" y="3848100"/>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37910" name="Text Box 22"/>
          <p:cNvSpPr txBox="1">
            <a:spLocks noChangeArrowheads="1"/>
          </p:cNvSpPr>
          <p:nvPr/>
        </p:nvSpPr>
        <p:spPr bwMode="auto">
          <a:xfrm>
            <a:off x="7391400" y="4038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37911" name="Text Box 23"/>
          <p:cNvSpPr txBox="1">
            <a:spLocks noChangeArrowheads="1"/>
          </p:cNvSpPr>
          <p:nvPr/>
        </p:nvSpPr>
        <p:spPr bwMode="auto">
          <a:xfrm>
            <a:off x="2036763" y="35448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37912" name="Text Box 24"/>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37913" name="Text Box 25"/>
          <p:cNvSpPr txBox="1">
            <a:spLocks noChangeArrowheads="1"/>
          </p:cNvSpPr>
          <p:nvPr/>
        </p:nvSpPr>
        <p:spPr bwMode="auto">
          <a:xfrm>
            <a:off x="3200400" y="44958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37914" name="Line 26"/>
          <p:cNvSpPr>
            <a:spLocks noChangeShapeType="1"/>
          </p:cNvSpPr>
          <p:nvPr/>
        </p:nvSpPr>
        <p:spPr bwMode="auto">
          <a:xfrm flipV="1">
            <a:off x="3624263" y="3048000"/>
            <a:ext cx="33337" cy="328613"/>
          </a:xfrm>
          <a:prstGeom prst="line">
            <a:avLst/>
          </a:prstGeom>
          <a:noFill/>
          <a:ln w="9525">
            <a:solidFill>
              <a:schemeClr val="bg1"/>
            </a:solidFill>
            <a:round/>
            <a:headEnd/>
            <a:tailEnd type="triangle" w="med" len="med"/>
          </a:ln>
          <a:effectLst/>
        </p:spPr>
        <p:txBody>
          <a:bodyPr/>
          <a:lstStyle/>
          <a:p>
            <a:endParaRPr lang="en-US"/>
          </a:p>
        </p:txBody>
      </p:sp>
      <p:sp>
        <p:nvSpPr>
          <p:cNvPr id="37915" name="Line 27"/>
          <p:cNvSpPr>
            <a:spLocks noChangeShapeType="1"/>
          </p:cNvSpPr>
          <p:nvPr/>
        </p:nvSpPr>
        <p:spPr bwMode="auto">
          <a:xfrm flipV="1">
            <a:off x="4524375" y="2971800"/>
            <a:ext cx="123825" cy="419100"/>
          </a:xfrm>
          <a:prstGeom prst="line">
            <a:avLst/>
          </a:prstGeom>
          <a:noFill/>
          <a:ln w="9525">
            <a:solidFill>
              <a:schemeClr val="bg1"/>
            </a:solidFill>
            <a:round/>
            <a:headEnd/>
            <a:tailEnd type="triangle" w="med" len="med"/>
          </a:ln>
          <a:effectLst/>
        </p:spPr>
        <p:txBody>
          <a:bodyPr/>
          <a:lstStyle/>
          <a:p>
            <a:endParaRPr lang="en-US"/>
          </a:p>
        </p:txBody>
      </p:sp>
      <p:sp>
        <p:nvSpPr>
          <p:cNvPr id="37916" name="Line 28"/>
          <p:cNvSpPr>
            <a:spLocks noChangeShapeType="1"/>
          </p:cNvSpPr>
          <p:nvPr/>
        </p:nvSpPr>
        <p:spPr bwMode="auto">
          <a:xfrm flipV="1">
            <a:off x="5370513" y="2767013"/>
            <a:ext cx="82550" cy="636587"/>
          </a:xfrm>
          <a:prstGeom prst="line">
            <a:avLst/>
          </a:prstGeom>
          <a:noFill/>
          <a:ln w="9525">
            <a:solidFill>
              <a:schemeClr val="bg1"/>
            </a:solidFill>
            <a:round/>
            <a:headEnd/>
            <a:tailEnd type="triangle" w="med" len="med"/>
          </a:ln>
          <a:effectLst/>
        </p:spPr>
        <p:txBody>
          <a:bodyPr/>
          <a:lstStyle/>
          <a:p>
            <a:endParaRPr lang="en-US"/>
          </a:p>
        </p:txBody>
      </p:sp>
      <p:sp>
        <p:nvSpPr>
          <p:cNvPr id="37917" name="Line 29"/>
          <p:cNvSpPr>
            <a:spLocks noChangeShapeType="1"/>
          </p:cNvSpPr>
          <p:nvPr/>
        </p:nvSpPr>
        <p:spPr bwMode="auto">
          <a:xfrm flipV="1">
            <a:off x="3595688" y="3733800"/>
            <a:ext cx="138112" cy="319088"/>
          </a:xfrm>
          <a:prstGeom prst="line">
            <a:avLst/>
          </a:prstGeom>
          <a:noFill/>
          <a:ln w="19050">
            <a:solidFill>
              <a:schemeClr val="bg1"/>
            </a:solidFill>
            <a:round/>
            <a:headEnd/>
            <a:tailEnd/>
          </a:ln>
          <a:effectLst/>
        </p:spPr>
        <p:txBody>
          <a:bodyPr/>
          <a:lstStyle/>
          <a:p>
            <a:endParaRPr lang="en-US"/>
          </a:p>
        </p:txBody>
      </p:sp>
      <p:sp>
        <p:nvSpPr>
          <p:cNvPr id="37918" name="Line 30"/>
          <p:cNvSpPr>
            <a:spLocks noChangeShapeType="1"/>
          </p:cNvSpPr>
          <p:nvPr/>
        </p:nvSpPr>
        <p:spPr bwMode="auto">
          <a:xfrm flipH="1" flipV="1">
            <a:off x="4419600" y="3733800"/>
            <a:ext cx="133350" cy="266700"/>
          </a:xfrm>
          <a:prstGeom prst="line">
            <a:avLst/>
          </a:prstGeom>
          <a:noFill/>
          <a:ln w="19050">
            <a:solidFill>
              <a:schemeClr val="bg1"/>
            </a:solidFill>
            <a:round/>
            <a:headEnd/>
            <a:tailEnd/>
          </a:ln>
          <a:effectLst/>
        </p:spPr>
        <p:txBody>
          <a:bodyPr/>
          <a:lstStyle/>
          <a:p>
            <a:endParaRPr lang="en-US"/>
          </a:p>
        </p:txBody>
      </p:sp>
      <p:sp>
        <p:nvSpPr>
          <p:cNvPr id="37919" name="Line 31"/>
          <p:cNvSpPr>
            <a:spLocks noChangeShapeType="1"/>
          </p:cNvSpPr>
          <p:nvPr/>
        </p:nvSpPr>
        <p:spPr bwMode="auto">
          <a:xfrm flipH="1" flipV="1">
            <a:off x="5334000" y="3733800"/>
            <a:ext cx="119063" cy="266700"/>
          </a:xfrm>
          <a:prstGeom prst="line">
            <a:avLst/>
          </a:prstGeom>
          <a:noFill/>
          <a:ln w="19050">
            <a:solidFill>
              <a:schemeClr val="accent1"/>
            </a:solidFill>
            <a:round/>
            <a:headEnd/>
            <a:tailEnd/>
          </a:ln>
          <a:effectLst/>
        </p:spPr>
        <p:txBody>
          <a:bodyPr/>
          <a:lstStyle/>
          <a:p>
            <a:endParaRPr lang="en-US"/>
          </a:p>
        </p:txBody>
      </p:sp>
      <p:sp>
        <p:nvSpPr>
          <p:cNvPr id="37920" name="Text Box 32"/>
          <p:cNvSpPr txBox="1">
            <a:spLocks noChangeArrowheads="1"/>
          </p:cNvSpPr>
          <p:nvPr/>
        </p:nvSpPr>
        <p:spPr bwMode="auto">
          <a:xfrm>
            <a:off x="885825" y="408146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37921" name="Text Box 33"/>
          <p:cNvSpPr txBox="1">
            <a:spLocks noChangeArrowheads="1"/>
          </p:cNvSpPr>
          <p:nvPr/>
        </p:nvSpPr>
        <p:spPr bwMode="auto">
          <a:xfrm>
            <a:off x="6019800" y="4648200"/>
            <a:ext cx="2514600" cy="527050"/>
          </a:xfrm>
          <a:prstGeom prst="rect">
            <a:avLst/>
          </a:prstGeom>
          <a:solidFill>
            <a:schemeClr val="bg1"/>
          </a:solidFill>
          <a:ln w="9525">
            <a:solidFill>
              <a:schemeClr val="tx2"/>
            </a:solidFill>
            <a:miter lim="800000"/>
            <a:headEnd/>
            <a:tailEnd/>
          </a:ln>
          <a:effectLst/>
        </p:spPr>
        <p:txBody>
          <a:bodyPr>
            <a:spAutoFit/>
          </a:bodyPr>
          <a:lstStyle/>
          <a:p>
            <a:pPr>
              <a:spcBef>
                <a:spcPct val="50000"/>
              </a:spcBef>
            </a:pPr>
            <a:r>
              <a:rPr lang="en-US" sz="1400" b="1"/>
              <a:t>Our Hero or Nickel will become the 2</a:t>
            </a:r>
            <a:r>
              <a:rPr lang="en-US" sz="1400" b="1" baseline="30000"/>
              <a:t>nd</a:t>
            </a:r>
            <a:r>
              <a:rPr lang="en-US" sz="1400" b="1"/>
              <a:t> safety</a:t>
            </a:r>
          </a:p>
        </p:txBody>
      </p:sp>
      <p:sp>
        <p:nvSpPr>
          <p:cNvPr id="37922" name="Rectangle 34"/>
          <p:cNvSpPr>
            <a:spLocks noGrp="1" noChangeArrowheads="1"/>
          </p:cNvSpPr>
          <p:nvPr>
            <p:ph type="title"/>
          </p:nvPr>
        </p:nvSpPr>
        <p:spPr>
          <a:solidFill>
            <a:schemeClr val="accent2"/>
          </a:solidFill>
          <a:ln>
            <a:solidFill>
              <a:schemeClr val="accent1"/>
            </a:solidFill>
          </a:ln>
        </p:spPr>
        <p:txBody>
          <a:bodyPr/>
          <a:lstStyle/>
          <a:p>
            <a:r>
              <a:rPr lang="en-US" sz="4000" b="1">
                <a:solidFill>
                  <a:schemeClr val="bg1"/>
                </a:solidFill>
              </a:rPr>
              <a:t>Demon Front vs. Trips</a:t>
            </a:r>
          </a:p>
        </p:txBody>
      </p:sp>
      <p:sp>
        <p:nvSpPr>
          <p:cNvPr id="37923" name="Text Box 35"/>
          <p:cNvSpPr txBox="1">
            <a:spLocks noChangeArrowheads="1"/>
          </p:cNvSpPr>
          <p:nvPr/>
        </p:nvSpPr>
        <p:spPr bwMode="auto">
          <a:xfrm>
            <a:off x="609600" y="5334000"/>
            <a:ext cx="7848600" cy="1201738"/>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buFont typeface="Wingdings" pitchFamily="2" charset="2"/>
              <a:buChar char="Ø"/>
            </a:pPr>
            <a:r>
              <a:rPr lang="en-US"/>
              <a:t>The Stud follows his trips alignment rules</a:t>
            </a:r>
          </a:p>
          <a:p>
            <a:pPr>
              <a:spcBef>
                <a:spcPct val="50000"/>
              </a:spcBef>
              <a:buFont typeface="Wingdings" pitchFamily="2" charset="2"/>
              <a:buChar char="Ø"/>
            </a:pPr>
            <a:r>
              <a:rPr lang="en-US"/>
              <a:t>Our Hero Rolls back to the play the open side safety.</a:t>
            </a:r>
          </a:p>
          <a:p>
            <a:pPr>
              <a:spcBef>
                <a:spcPct val="50000"/>
              </a:spcBef>
              <a:buFont typeface="Wingdings" pitchFamily="2" charset="2"/>
              <a:buChar char="Ø"/>
            </a:pPr>
            <a:r>
              <a:rPr lang="en-US"/>
              <a:t>We can either roll our free safety down, or hammer the trips side end.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771" name="Oval 3"/>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72" name="Oval 4"/>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73" name="Oval 5"/>
          <p:cNvSpPr>
            <a:spLocks noChangeArrowheads="1"/>
          </p:cNvSpPr>
          <p:nvPr/>
        </p:nvSpPr>
        <p:spPr bwMode="auto">
          <a:xfrm>
            <a:off x="3962400" y="2895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74" name="Oval 6"/>
          <p:cNvSpPr>
            <a:spLocks noChangeArrowheads="1"/>
          </p:cNvSpPr>
          <p:nvPr/>
        </p:nvSpPr>
        <p:spPr bwMode="auto">
          <a:xfrm>
            <a:off x="3527425"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75" name="Oval 7"/>
          <p:cNvSpPr>
            <a:spLocks noChangeArrowheads="1"/>
          </p:cNvSpPr>
          <p:nvPr/>
        </p:nvSpPr>
        <p:spPr bwMode="auto">
          <a:xfrm>
            <a:off x="4343400" y="1447800"/>
            <a:ext cx="331788"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76" name="Oval 8"/>
          <p:cNvSpPr>
            <a:spLocks noChangeArrowheads="1"/>
          </p:cNvSpPr>
          <p:nvPr/>
        </p:nvSpPr>
        <p:spPr bwMode="auto">
          <a:xfrm>
            <a:off x="4343400" y="1981200"/>
            <a:ext cx="333375" cy="317500"/>
          </a:xfrm>
          <a:prstGeom prst="ellipse">
            <a:avLst/>
          </a:prstGeom>
          <a:solidFill>
            <a:schemeClr val="accent1"/>
          </a:solidFill>
          <a:ln w="9525">
            <a:solidFill>
              <a:schemeClr val="tx1"/>
            </a:solidFill>
            <a:round/>
            <a:headEnd/>
            <a:tailEnd/>
          </a:ln>
          <a:effectLst/>
        </p:spPr>
        <p:txBody>
          <a:bodyPr wrap="none" anchor="ctr"/>
          <a:lstStyle/>
          <a:p>
            <a:pPr algn="ctr"/>
            <a:endParaRPr lang="en-US">
              <a:solidFill>
                <a:srgbClr val="DF291B"/>
              </a:solidFill>
            </a:endParaRPr>
          </a:p>
        </p:txBody>
      </p:sp>
      <p:sp>
        <p:nvSpPr>
          <p:cNvPr id="32777" name="Oval 9"/>
          <p:cNvSpPr>
            <a:spLocks noChangeArrowheads="1"/>
          </p:cNvSpPr>
          <p:nvPr/>
        </p:nvSpPr>
        <p:spPr bwMode="auto">
          <a:xfrm>
            <a:off x="3124200" y="289560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78" name="Oval 10"/>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79" name="Oval 11"/>
          <p:cNvSpPr>
            <a:spLocks noChangeArrowheads="1"/>
          </p:cNvSpPr>
          <p:nvPr/>
        </p:nvSpPr>
        <p:spPr bwMode="auto">
          <a:xfrm>
            <a:off x="1676400" y="289560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80" name="Oval 12"/>
          <p:cNvSpPr>
            <a:spLocks noChangeArrowheads="1"/>
          </p:cNvSpPr>
          <p:nvPr/>
        </p:nvSpPr>
        <p:spPr bwMode="auto">
          <a:xfrm>
            <a:off x="74358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81" name="Text Box 13"/>
          <p:cNvSpPr txBox="1">
            <a:spLocks noChangeArrowheads="1"/>
          </p:cNvSpPr>
          <p:nvPr/>
        </p:nvSpPr>
        <p:spPr bwMode="auto">
          <a:xfrm>
            <a:off x="6096000" y="38100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32782" name="Line 14"/>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32783" name="Text Box 15"/>
          <p:cNvSpPr txBox="1">
            <a:spLocks noChangeArrowheads="1"/>
          </p:cNvSpPr>
          <p:nvPr/>
        </p:nvSpPr>
        <p:spPr bwMode="auto">
          <a:xfrm>
            <a:off x="4953000" y="32004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32784" name="Text Box 16"/>
          <p:cNvSpPr txBox="1">
            <a:spLocks noChangeArrowheads="1"/>
          </p:cNvSpPr>
          <p:nvPr/>
        </p:nvSpPr>
        <p:spPr bwMode="auto">
          <a:xfrm>
            <a:off x="3657600" y="32004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32787" name="Text Box 19"/>
          <p:cNvSpPr txBox="1">
            <a:spLocks noChangeArrowheads="1"/>
          </p:cNvSpPr>
          <p:nvPr/>
        </p:nvSpPr>
        <p:spPr bwMode="auto">
          <a:xfrm>
            <a:off x="3416300" y="3854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32788" name="Text Box 20"/>
          <p:cNvSpPr txBox="1">
            <a:spLocks noChangeArrowheads="1"/>
          </p:cNvSpPr>
          <p:nvPr/>
        </p:nvSpPr>
        <p:spPr bwMode="auto">
          <a:xfrm>
            <a:off x="4327525" y="3824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32789" name="Text Box 21"/>
          <p:cNvSpPr txBox="1">
            <a:spLocks noChangeArrowheads="1"/>
          </p:cNvSpPr>
          <p:nvPr/>
        </p:nvSpPr>
        <p:spPr bwMode="auto">
          <a:xfrm>
            <a:off x="5287963" y="3848100"/>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32790" name="Text Box 22"/>
          <p:cNvSpPr txBox="1">
            <a:spLocks noChangeArrowheads="1"/>
          </p:cNvSpPr>
          <p:nvPr/>
        </p:nvSpPr>
        <p:spPr bwMode="auto">
          <a:xfrm>
            <a:off x="7391400" y="4038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32791" name="Text Box 23"/>
          <p:cNvSpPr txBox="1">
            <a:spLocks noChangeArrowheads="1"/>
          </p:cNvSpPr>
          <p:nvPr/>
        </p:nvSpPr>
        <p:spPr bwMode="auto">
          <a:xfrm>
            <a:off x="2590800" y="37338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32792" name="Text Box 24"/>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32793" name="Text Box 25"/>
          <p:cNvSpPr txBox="1">
            <a:spLocks noChangeArrowheads="1"/>
          </p:cNvSpPr>
          <p:nvPr/>
        </p:nvSpPr>
        <p:spPr bwMode="auto">
          <a:xfrm>
            <a:off x="3689350" y="450373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32794" name="Line 26"/>
          <p:cNvSpPr>
            <a:spLocks noChangeShapeType="1"/>
          </p:cNvSpPr>
          <p:nvPr/>
        </p:nvSpPr>
        <p:spPr bwMode="auto">
          <a:xfrm flipV="1">
            <a:off x="3886200" y="2971800"/>
            <a:ext cx="76200" cy="404813"/>
          </a:xfrm>
          <a:prstGeom prst="line">
            <a:avLst/>
          </a:prstGeom>
          <a:noFill/>
          <a:ln w="9525">
            <a:solidFill>
              <a:schemeClr val="bg1"/>
            </a:solidFill>
            <a:round/>
            <a:headEnd/>
            <a:tailEnd type="triangle" w="med" len="med"/>
          </a:ln>
          <a:effectLst/>
        </p:spPr>
        <p:txBody>
          <a:bodyPr/>
          <a:lstStyle/>
          <a:p>
            <a:endParaRPr lang="en-US"/>
          </a:p>
        </p:txBody>
      </p:sp>
      <p:sp>
        <p:nvSpPr>
          <p:cNvPr id="32795" name="Line 27"/>
          <p:cNvSpPr>
            <a:spLocks noChangeShapeType="1"/>
          </p:cNvSpPr>
          <p:nvPr/>
        </p:nvSpPr>
        <p:spPr bwMode="auto">
          <a:xfrm flipV="1">
            <a:off x="4524375" y="2971800"/>
            <a:ext cx="123825" cy="419100"/>
          </a:xfrm>
          <a:prstGeom prst="line">
            <a:avLst/>
          </a:prstGeom>
          <a:noFill/>
          <a:ln w="9525">
            <a:solidFill>
              <a:schemeClr val="bg1"/>
            </a:solidFill>
            <a:round/>
            <a:headEnd/>
            <a:tailEnd type="triangle" w="med" len="med"/>
          </a:ln>
          <a:effectLst/>
        </p:spPr>
        <p:txBody>
          <a:bodyPr/>
          <a:lstStyle/>
          <a:p>
            <a:endParaRPr lang="en-US"/>
          </a:p>
        </p:txBody>
      </p:sp>
      <p:sp>
        <p:nvSpPr>
          <p:cNvPr id="32796" name="Line 28"/>
          <p:cNvSpPr>
            <a:spLocks noChangeShapeType="1"/>
          </p:cNvSpPr>
          <p:nvPr/>
        </p:nvSpPr>
        <p:spPr bwMode="auto">
          <a:xfrm flipH="1" flipV="1">
            <a:off x="5105400" y="2895600"/>
            <a:ext cx="76200" cy="457200"/>
          </a:xfrm>
          <a:prstGeom prst="line">
            <a:avLst/>
          </a:prstGeom>
          <a:noFill/>
          <a:ln w="9525">
            <a:solidFill>
              <a:schemeClr val="bg1"/>
            </a:solidFill>
            <a:round/>
            <a:headEnd/>
            <a:tailEnd type="triangle" w="med" len="med"/>
          </a:ln>
          <a:effectLst/>
        </p:spPr>
        <p:txBody>
          <a:bodyPr/>
          <a:lstStyle/>
          <a:p>
            <a:endParaRPr lang="en-US"/>
          </a:p>
        </p:txBody>
      </p:sp>
      <p:sp>
        <p:nvSpPr>
          <p:cNvPr id="32797" name="Line 29"/>
          <p:cNvSpPr>
            <a:spLocks noChangeShapeType="1"/>
          </p:cNvSpPr>
          <p:nvPr/>
        </p:nvSpPr>
        <p:spPr bwMode="auto">
          <a:xfrm flipH="1" flipV="1">
            <a:off x="3581400" y="3581400"/>
            <a:ext cx="14288" cy="471488"/>
          </a:xfrm>
          <a:prstGeom prst="line">
            <a:avLst/>
          </a:prstGeom>
          <a:noFill/>
          <a:ln w="19050">
            <a:solidFill>
              <a:schemeClr val="bg1"/>
            </a:solidFill>
            <a:round/>
            <a:headEnd/>
            <a:tailEnd/>
          </a:ln>
          <a:effectLst/>
        </p:spPr>
        <p:txBody>
          <a:bodyPr/>
          <a:lstStyle/>
          <a:p>
            <a:endParaRPr lang="en-US"/>
          </a:p>
        </p:txBody>
      </p:sp>
      <p:sp>
        <p:nvSpPr>
          <p:cNvPr id="32798" name="Line 30"/>
          <p:cNvSpPr>
            <a:spLocks noChangeShapeType="1"/>
          </p:cNvSpPr>
          <p:nvPr/>
        </p:nvSpPr>
        <p:spPr bwMode="auto">
          <a:xfrm flipH="1" flipV="1">
            <a:off x="4419600" y="3581400"/>
            <a:ext cx="133350" cy="419100"/>
          </a:xfrm>
          <a:prstGeom prst="line">
            <a:avLst/>
          </a:prstGeom>
          <a:noFill/>
          <a:ln w="19050">
            <a:solidFill>
              <a:schemeClr val="bg1"/>
            </a:solidFill>
            <a:round/>
            <a:headEnd/>
            <a:tailEnd/>
          </a:ln>
          <a:effectLst/>
        </p:spPr>
        <p:txBody>
          <a:bodyPr/>
          <a:lstStyle/>
          <a:p>
            <a:endParaRPr lang="en-US"/>
          </a:p>
        </p:txBody>
      </p:sp>
      <p:sp>
        <p:nvSpPr>
          <p:cNvPr id="32799" name="Line 31"/>
          <p:cNvSpPr>
            <a:spLocks noChangeShapeType="1"/>
          </p:cNvSpPr>
          <p:nvPr/>
        </p:nvSpPr>
        <p:spPr bwMode="auto">
          <a:xfrm flipH="1" flipV="1">
            <a:off x="5410200" y="3581400"/>
            <a:ext cx="42863" cy="419100"/>
          </a:xfrm>
          <a:prstGeom prst="line">
            <a:avLst/>
          </a:prstGeom>
          <a:noFill/>
          <a:ln w="19050">
            <a:solidFill>
              <a:schemeClr val="accent1"/>
            </a:solidFill>
            <a:round/>
            <a:headEnd/>
            <a:tailEnd/>
          </a:ln>
          <a:effectLst/>
        </p:spPr>
        <p:txBody>
          <a:bodyPr/>
          <a:lstStyle/>
          <a:p>
            <a:endParaRPr lang="en-US"/>
          </a:p>
        </p:txBody>
      </p:sp>
      <p:sp>
        <p:nvSpPr>
          <p:cNvPr id="32800" name="Text Box 32"/>
          <p:cNvSpPr txBox="1">
            <a:spLocks noChangeArrowheads="1"/>
          </p:cNvSpPr>
          <p:nvPr/>
        </p:nvSpPr>
        <p:spPr bwMode="auto">
          <a:xfrm>
            <a:off x="1600200" y="4038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32802" name="Rectangle 34"/>
          <p:cNvSpPr>
            <a:spLocks noGrp="1" noChangeArrowheads="1"/>
          </p:cNvSpPr>
          <p:nvPr>
            <p:ph type="title"/>
          </p:nvPr>
        </p:nvSpPr>
        <p:spPr>
          <a:solidFill>
            <a:schemeClr val="accent2"/>
          </a:solidFill>
          <a:ln>
            <a:solidFill>
              <a:schemeClr val="accent1"/>
            </a:solidFill>
          </a:ln>
        </p:spPr>
        <p:txBody>
          <a:bodyPr/>
          <a:lstStyle/>
          <a:p>
            <a:r>
              <a:rPr lang="en-US" sz="4000" b="1">
                <a:solidFill>
                  <a:schemeClr val="bg1"/>
                </a:solidFill>
              </a:rPr>
              <a:t>Double Eagle Front</a:t>
            </a:r>
          </a:p>
        </p:txBody>
      </p:sp>
      <p:sp>
        <p:nvSpPr>
          <p:cNvPr id="32803" name="Text Box 35"/>
          <p:cNvSpPr txBox="1">
            <a:spLocks noChangeArrowheads="1"/>
          </p:cNvSpPr>
          <p:nvPr/>
        </p:nvSpPr>
        <p:spPr bwMode="auto">
          <a:xfrm>
            <a:off x="609600" y="5257800"/>
            <a:ext cx="7848600" cy="1201738"/>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buFont typeface="Wingdings" pitchFamily="2" charset="2"/>
              <a:buChar char="Ø"/>
            </a:pPr>
            <a:r>
              <a:rPr lang="en-US"/>
              <a:t>Our Ends will now play B gap unless we make an adjustment</a:t>
            </a:r>
          </a:p>
          <a:p>
            <a:pPr>
              <a:spcBef>
                <a:spcPct val="50000"/>
              </a:spcBef>
              <a:buFont typeface="Wingdings" pitchFamily="2" charset="2"/>
              <a:buChar char="Ø"/>
            </a:pPr>
            <a:r>
              <a:rPr lang="en-US"/>
              <a:t>Our Rob and Lou now play C Gap</a:t>
            </a:r>
          </a:p>
          <a:p>
            <a:pPr>
              <a:spcBef>
                <a:spcPct val="50000"/>
              </a:spcBef>
              <a:buFont typeface="Wingdings" pitchFamily="2" charset="2"/>
              <a:buChar char="Ø"/>
            </a:pPr>
            <a:r>
              <a:rPr lang="en-US"/>
              <a:t>Ends must take the B Gap Away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6867" name="Oval 3"/>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868" name="Oval 4"/>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869" name="Oval 5"/>
          <p:cNvSpPr>
            <a:spLocks noChangeArrowheads="1"/>
          </p:cNvSpPr>
          <p:nvPr/>
        </p:nvSpPr>
        <p:spPr bwMode="auto">
          <a:xfrm>
            <a:off x="3962400" y="2895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870" name="Oval 6"/>
          <p:cNvSpPr>
            <a:spLocks noChangeArrowheads="1"/>
          </p:cNvSpPr>
          <p:nvPr/>
        </p:nvSpPr>
        <p:spPr bwMode="auto">
          <a:xfrm>
            <a:off x="3527425"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871" name="Oval 7"/>
          <p:cNvSpPr>
            <a:spLocks noChangeArrowheads="1"/>
          </p:cNvSpPr>
          <p:nvPr/>
        </p:nvSpPr>
        <p:spPr bwMode="auto">
          <a:xfrm>
            <a:off x="4379913" y="1778000"/>
            <a:ext cx="331787"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872" name="Oval 8"/>
          <p:cNvSpPr>
            <a:spLocks noChangeArrowheads="1"/>
          </p:cNvSpPr>
          <p:nvPr/>
        </p:nvSpPr>
        <p:spPr bwMode="auto">
          <a:xfrm>
            <a:off x="6223000" y="2622550"/>
            <a:ext cx="333375" cy="317500"/>
          </a:xfrm>
          <a:prstGeom prst="ellipse">
            <a:avLst/>
          </a:prstGeom>
          <a:solidFill>
            <a:schemeClr val="accent1"/>
          </a:solidFill>
          <a:ln w="9525">
            <a:solidFill>
              <a:schemeClr val="tx1"/>
            </a:solidFill>
            <a:round/>
            <a:headEnd/>
            <a:tailEnd/>
          </a:ln>
          <a:effectLst/>
        </p:spPr>
        <p:txBody>
          <a:bodyPr wrap="none" anchor="ctr"/>
          <a:lstStyle/>
          <a:p>
            <a:pPr algn="ctr"/>
            <a:endParaRPr lang="en-US">
              <a:solidFill>
                <a:srgbClr val="DF291B"/>
              </a:solidFill>
            </a:endParaRPr>
          </a:p>
        </p:txBody>
      </p:sp>
      <p:sp>
        <p:nvSpPr>
          <p:cNvPr id="36873" name="Oval 9"/>
          <p:cNvSpPr>
            <a:spLocks noChangeArrowheads="1"/>
          </p:cNvSpPr>
          <p:nvPr/>
        </p:nvSpPr>
        <p:spPr bwMode="auto">
          <a:xfrm>
            <a:off x="2613025" y="2468563"/>
            <a:ext cx="333375"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874" name="Oval 10"/>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875" name="Oval 11"/>
          <p:cNvSpPr>
            <a:spLocks noChangeArrowheads="1"/>
          </p:cNvSpPr>
          <p:nvPr/>
        </p:nvSpPr>
        <p:spPr bwMode="auto">
          <a:xfrm>
            <a:off x="1676400" y="289560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876" name="Oval 12"/>
          <p:cNvSpPr>
            <a:spLocks noChangeArrowheads="1"/>
          </p:cNvSpPr>
          <p:nvPr/>
        </p:nvSpPr>
        <p:spPr bwMode="auto">
          <a:xfrm>
            <a:off x="74358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877" name="Text Box 13"/>
          <p:cNvSpPr txBox="1">
            <a:spLocks noChangeArrowheads="1"/>
          </p:cNvSpPr>
          <p:nvPr/>
        </p:nvSpPr>
        <p:spPr bwMode="auto">
          <a:xfrm>
            <a:off x="6096000" y="38100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36878" name="Line 14"/>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36879" name="Text Box 15"/>
          <p:cNvSpPr txBox="1">
            <a:spLocks noChangeArrowheads="1"/>
          </p:cNvSpPr>
          <p:nvPr/>
        </p:nvSpPr>
        <p:spPr bwMode="auto">
          <a:xfrm>
            <a:off x="4953000" y="32004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36880" name="Text Box 16"/>
          <p:cNvSpPr txBox="1">
            <a:spLocks noChangeArrowheads="1"/>
          </p:cNvSpPr>
          <p:nvPr/>
        </p:nvSpPr>
        <p:spPr bwMode="auto">
          <a:xfrm>
            <a:off x="3657600" y="32004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36881" name="Text Box 17"/>
          <p:cNvSpPr txBox="1">
            <a:spLocks noChangeArrowheads="1"/>
          </p:cNvSpPr>
          <p:nvPr/>
        </p:nvSpPr>
        <p:spPr bwMode="auto">
          <a:xfrm>
            <a:off x="3416300" y="3854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36882" name="Text Box 18"/>
          <p:cNvSpPr txBox="1">
            <a:spLocks noChangeArrowheads="1"/>
          </p:cNvSpPr>
          <p:nvPr/>
        </p:nvSpPr>
        <p:spPr bwMode="auto">
          <a:xfrm>
            <a:off x="4327525" y="3824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36883" name="Text Box 19"/>
          <p:cNvSpPr txBox="1">
            <a:spLocks noChangeArrowheads="1"/>
          </p:cNvSpPr>
          <p:nvPr/>
        </p:nvSpPr>
        <p:spPr bwMode="auto">
          <a:xfrm>
            <a:off x="5287963" y="3848100"/>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36884" name="Text Box 20"/>
          <p:cNvSpPr txBox="1">
            <a:spLocks noChangeArrowheads="1"/>
          </p:cNvSpPr>
          <p:nvPr/>
        </p:nvSpPr>
        <p:spPr bwMode="auto">
          <a:xfrm>
            <a:off x="7391400" y="4038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36885" name="Text Box 21"/>
          <p:cNvSpPr txBox="1">
            <a:spLocks noChangeArrowheads="1"/>
          </p:cNvSpPr>
          <p:nvPr/>
        </p:nvSpPr>
        <p:spPr bwMode="auto">
          <a:xfrm>
            <a:off x="2590800" y="37338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36886" name="Text Box 22"/>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36887" name="Text Box 23"/>
          <p:cNvSpPr txBox="1">
            <a:spLocks noChangeArrowheads="1"/>
          </p:cNvSpPr>
          <p:nvPr/>
        </p:nvSpPr>
        <p:spPr bwMode="auto">
          <a:xfrm>
            <a:off x="4341813" y="454342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36888" name="Line 24"/>
          <p:cNvSpPr>
            <a:spLocks noChangeShapeType="1"/>
          </p:cNvSpPr>
          <p:nvPr/>
        </p:nvSpPr>
        <p:spPr bwMode="auto">
          <a:xfrm flipV="1">
            <a:off x="3886200" y="2971800"/>
            <a:ext cx="76200" cy="404813"/>
          </a:xfrm>
          <a:prstGeom prst="line">
            <a:avLst/>
          </a:prstGeom>
          <a:noFill/>
          <a:ln w="9525">
            <a:solidFill>
              <a:schemeClr val="bg1"/>
            </a:solidFill>
            <a:round/>
            <a:headEnd/>
            <a:tailEnd type="triangle" w="med" len="med"/>
          </a:ln>
          <a:effectLst/>
        </p:spPr>
        <p:txBody>
          <a:bodyPr/>
          <a:lstStyle/>
          <a:p>
            <a:endParaRPr lang="en-US"/>
          </a:p>
        </p:txBody>
      </p:sp>
      <p:sp>
        <p:nvSpPr>
          <p:cNvPr id="36889" name="Line 25"/>
          <p:cNvSpPr>
            <a:spLocks noChangeShapeType="1"/>
          </p:cNvSpPr>
          <p:nvPr/>
        </p:nvSpPr>
        <p:spPr bwMode="auto">
          <a:xfrm flipV="1">
            <a:off x="4524375" y="2971800"/>
            <a:ext cx="123825" cy="419100"/>
          </a:xfrm>
          <a:prstGeom prst="line">
            <a:avLst/>
          </a:prstGeom>
          <a:noFill/>
          <a:ln w="9525">
            <a:solidFill>
              <a:schemeClr val="bg1"/>
            </a:solidFill>
            <a:round/>
            <a:headEnd/>
            <a:tailEnd type="triangle" w="med" len="med"/>
          </a:ln>
          <a:effectLst/>
        </p:spPr>
        <p:txBody>
          <a:bodyPr/>
          <a:lstStyle/>
          <a:p>
            <a:endParaRPr lang="en-US"/>
          </a:p>
        </p:txBody>
      </p:sp>
      <p:sp>
        <p:nvSpPr>
          <p:cNvPr id="36890" name="Line 26"/>
          <p:cNvSpPr>
            <a:spLocks noChangeShapeType="1"/>
          </p:cNvSpPr>
          <p:nvPr/>
        </p:nvSpPr>
        <p:spPr bwMode="auto">
          <a:xfrm flipH="1" flipV="1">
            <a:off x="5105400" y="2895600"/>
            <a:ext cx="76200" cy="457200"/>
          </a:xfrm>
          <a:prstGeom prst="line">
            <a:avLst/>
          </a:prstGeom>
          <a:noFill/>
          <a:ln w="9525">
            <a:solidFill>
              <a:schemeClr val="bg1"/>
            </a:solidFill>
            <a:round/>
            <a:headEnd/>
            <a:tailEnd type="triangle" w="med" len="med"/>
          </a:ln>
          <a:effectLst/>
        </p:spPr>
        <p:txBody>
          <a:bodyPr/>
          <a:lstStyle/>
          <a:p>
            <a:endParaRPr lang="en-US"/>
          </a:p>
        </p:txBody>
      </p:sp>
      <p:sp>
        <p:nvSpPr>
          <p:cNvPr id="36891" name="Line 27"/>
          <p:cNvSpPr>
            <a:spLocks noChangeShapeType="1"/>
          </p:cNvSpPr>
          <p:nvPr/>
        </p:nvSpPr>
        <p:spPr bwMode="auto">
          <a:xfrm flipH="1" flipV="1">
            <a:off x="3581400" y="3581400"/>
            <a:ext cx="14288" cy="471488"/>
          </a:xfrm>
          <a:prstGeom prst="line">
            <a:avLst/>
          </a:prstGeom>
          <a:noFill/>
          <a:ln w="19050">
            <a:solidFill>
              <a:schemeClr val="bg1"/>
            </a:solidFill>
            <a:round/>
            <a:headEnd/>
            <a:tailEnd/>
          </a:ln>
          <a:effectLst/>
        </p:spPr>
        <p:txBody>
          <a:bodyPr/>
          <a:lstStyle/>
          <a:p>
            <a:endParaRPr lang="en-US"/>
          </a:p>
        </p:txBody>
      </p:sp>
      <p:sp>
        <p:nvSpPr>
          <p:cNvPr id="36892" name="Line 28"/>
          <p:cNvSpPr>
            <a:spLocks noChangeShapeType="1"/>
          </p:cNvSpPr>
          <p:nvPr/>
        </p:nvSpPr>
        <p:spPr bwMode="auto">
          <a:xfrm flipH="1" flipV="1">
            <a:off x="4419600" y="3581400"/>
            <a:ext cx="133350" cy="419100"/>
          </a:xfrm>
          <a:prstGeom prst="line">
            <a:avLst/>
          </a:prstGeom>
          <a:noFill/>
          <a:ln w="19050">
            <a:solidFill>
              <a:schemeClr val="bg1"/>
            </a:solidFill>
            <a:round/>
            <a:headEnd/>
            <a:tailEnd/>
          </a:ln>
          <a:effectLst/>
        </p:spPr>
        <p:txBody>
          <a:bodyPr/>
          <a:lstStyle/>
          <a:p>
            <a:endParaRPr lang="en-US"/>
          </a:p>
        </p:txBody>
      </p:sp>
      <p:sp>
        <p:nvSpPr>
          <p:cNvPr id="36893" name="Line 29"/>
          <p:cNvSpPr>
            <a:spLocks noChangeShapeType="1"/>
          </p:cNvSpPr>
          <p:nvPr/>
        </p:nvSpPr>
        <p:spPr bwMode="auto">
          <a:xfrm flipH="1" flipV="1">
            <a:off x="5410200" y="3581400"/>
            <a:ext cx="42863" cy="419100"/>
          </a:xfrm>
          <a:prstGeom prst="line">
            <a:avLst/>
          </a:prstGeom>
          <a:noFill/>
          <a:ln w="19050">
            <a:solidFill>
              <a:schemeClr val="accent1"/>
            </a:solidFill>
            <a:round/>
            <a:headEnd/>
            <a:tailEnd/>
          </a:ln>
          <a:effectLst/>
        </p:spPr>
        <p:txBody>
          <a:bodyPr/>
          <a:lstStyle/>
          <a:p>
            <a:endParaRPr lang="en-US"/>
          </a:p>
        </p:txBody>
      </p:sp>
      <p:sp>
        <p:nvSpPr>
          <p:cNvPr id="36894" name="Text Box 30"/>
          <p:cNvSpPr txBox="1">
            <a:spLocks noChangeArrowheads="1"/>
          </p:cNvSpPr>
          <p:nvPr/>
        </p:nvSpPr>
        <p:spPr bwMode="auto">
          <a:xfrm>
            <a:off x="1600200" y="4038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36895" name="Rectangle 31"/>
          <p:cNvSpPr>
            <a:spLocks noGrp="1" noChangeArrowheads="1"/>
          </p:cNvSpPr>
          <p:nvPr>
            <p:ph type="title"/>
          </p:nvPr>
        </p:nvSpPr>
        <p:spPr>
          <a:solidFill>
            <a:schemeClr val="accent2"/>
          </a:solidFill>
          <a:ln>
            <a:solidFill>
              <a:schemeClr val="accent1"/>
            </a:solidFill>
          </a:ln>
        </p:spPr>
        <p:txBody>
          <a:bodyPr/>
          <a:lstStyle/>
          <a:p>
            <a:r>
              <a:rPr lang="en-US" sz="4000" b="1">
                <a:solidFill>
                  <a:schemeClr val="bg1"/>
                </a:solidFill>
              </a:rPr>
              <a:t>Double Eagle Front vs. 2x2</a:t>
            </a:r>
          </a:p>
        </p:txBody>
      </p:sp>
      <p:sp>
        <p:nvSpPr>
          <p:cNvPr id="36896" name="Text Box 32"/>
          <p:cNvSpPr txBox="1">
            <a:spLocks noChangeArrowheads="1"/>
          </p:cNvSpPr>
          <p:nvPr/>
        </p:nvSpPr>
        <p:spPr bwMode="auto">
          <a:xfrm>
            <a:off x="609600" y="5257800"/>
            <a:ext cx="7848600" cy="1201738"/>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buFont typeface="Wingdings" pitchFamily="2" charset="2"/>
              <a:buChar char="Ø"/>
            </a:pPr>
            <a:r>
              <a:rPr lang="en-US"/>
              <a:t>Our Ends will now play B gap unless we make an adjustment</a:t>
            </a:r>
          </a:p>
          <a:p>
            <a:pPr>
              <a:spcBef>
                <a:spcPct val="50000"/>
              </a:spcBef>
              <a:buFont typeface="Wingdings" pitchFamily="2" charset="2"/>
              <a:buChar char="Ø"/>
            </a:pPr>
            <a:r>
              <a:rPr lang="en-US"/>
              <a:t>Our Rob and Lou now play C Gap</a:t>
            </a:r>
          </a:p>
          <a:p>
            <a:pPr>
              <a:spcBef>
                <a:spcPct val="50000"/>
              </a:spcBef>
              <a:buFont typeface="Wingdings" pitchFamily="2" charset="2"/>
              <a:buChar char="Ø"/>
            </a:pPr>
            <a:r>
              <a:rPr lang="en-US"/>
              <a:t>Ends must take the B Gap Away</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3795" name="Oval 3"/>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796" name="Oval 4"/>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797" name="Oval 5"/>
          <p:cNvSpPr>
            <a:spLocks noChangeArrowheads="1"/>
          </p:cNvSpPr>
          <p:nvPr/>
        </p:nvSpPr>
        <p:spPr bwMode="auto">
          <a:xfrm>
            <a:off x="3962400" y="2895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798" name="Oval 6"/>
          <p:cNvSpPr>
            <a:spLocks noChangeArrowheads="1"/>
          </p:cNvSpPr>
          <p:nvPr/>
        </p:nvSpPr>
        <p:spPr bwMode="auto">
          <a:xfrm>
            <a:off x="3527425"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799" name="Oval 7"/>
          <p:cNvSpPr>
            <a:spLocks noChangeArrowheads="1"/>
          </p:cNvSpPr>
          <p:nvPr/>
        </p:nvSpPr>
        <p:spPr bwMode="auto">
          <a:xfrm>
            <a:off x="4343400" y="1447800"/>
            <a:ext cx="331788"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800" name="Oval 8"/>
          <p:cNvSpPr>
            <a:spLocks noChangeArrowheads="1"/>
          </p:cNvSpPr>
          <p:nvPr/>
        </p:nvSpPr>
        <p:spPr bwMode="auto">
          <a:xfrm>
            <a:off x="4343400" y="1981200"/>
            <a:ext cx="333375" cy="317500"/>
          </a:xfrm>
          <a:prstGeom prst="ellipse">
            <a:avLst/>
          </a:prstGeom>
          <a:solidFill>
            <a:schemeClr val="accent1"/>
          </a:solidFill>
          <a:ln w="9525">
            <a:solidFill>
              <a:schemeClr val="tx1"/>
            </a:solidFill>
            <a:round/>
            <a:headEnd/>
            <a:tailEnd/>
          </a:ln>
          <a:effectLst/>
        </p:spPr>
        <p:txBody>
          <a:bodyPr wrap="none" anchor="ctr"/>
          <a:lstStyle/>
          <a:p>
            <a:pPr algn="ctr"/>
            <a:endParaRPr lang="en-US">
              <a:solidFill>
                <a:srgbClr val="DF291B"/>
              </a:solidFill>
            </a:endParaRPr>
          </a:p>
        </p:txBody>
      </p:sp>
      <p:sp>
        <p:nvSpPr>
          <p:cNvPr id="33801" name="Oval 9"/>
          <p:cNvSpPr>
            <a:spLocks noChangeArrowheads="1"/>
          </p:cNvSpPr>
          <p:nvPr/>
        </p:nvSpPr>
        <p:spPr bwMode="auto">
          <a:xfrm>
            <a:off x="3124200" y="289560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802" name="Oval 10"/>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803" name="Oval 11"/>
          <p:cNvSpPr>
            <a:spLocks noChangeArrowheads="1"/>
          </p:cNvSpPr>
          <p:nvPr/>
        </p:nvSpPr>
        <p:spPr bwMode="auto">
          <a:xfrm>
            <a:off x="1676400" y="289560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804" name="Oval 12"/>
          <p:cNvSpPr>
            <a:spLocks noChangeArrowheads="1"/>
          </p:cNvSpPr>
          <p:nvPr/>
        </p:nvSpPr>
        <p:spPr bwMode="auto">
          <a:xfrm>
            <a:off x="74358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805" name="Text Box 13"/>
          <p:cNvSpPr txBox="1">
            <a:spLocks noChangeArrowheads="1"/>
          </p:cNvSpPr>
          <p:nvPr/>
        </p:nvSpPr>
        <p:spPr bwMode="auto">
          <a:xfrm>
            <a:off x="6096000" y="38100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33806" name="Line 14"/>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33807" name="Text Box 15"/>
          <p:cNvSpPr txBox="1">
            <a:spLocks noChangeArrowheads="1"/>
          </p:cNvSpPr>
          <p:nvPr/>
        </p:nvSpPr>
        <p:spPr bwMode="auto">
          <a:xfrm>
            <a:off x="5181600" y="32004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33808" name="Text Box 16"/>
          <p:cNvSpPr txBox="1">
            <a:spLocks noChangeArrowheads="1"/>
          </p:cNvSpPr>
          <p:nvPr/>
        </p:nvSpPr>
        <p:spPr bwMode="auto">
          <a:xfrm>
            <a:off x="3497263" y="31988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33809" name="Text Box 17"/>
          <p:cNvSpPr txBox="1">
            <a:spLocks noChangeArrowheads="1"/>
          </p:cNvSpPr>
          <p:nvPr/>
        </p:nvSpPr>
        <p:spPr bwMode="auto">
          <a:xfrm>
            <a:off x="3113088" y="31988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33810" name="Text Box 18"/>
          <p:cNvSpPr txBox="1">
            <a:spLocks noChangeArrowheads="1"/>
          </p:cNvSpPr>
          <p:nvPr/>
        </p:nvSpPr>
        <p:spPr bwMode="auto">
          <a:xfrm>
            <a:off x="3841750" y="381317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33811" name="Text Box 19"/>
          <p:cNvSpPr txBox="1">
            <a:spLocks noChangeArrowheads="1"/>
          </p:cNvSpPr>
          <p:nvPr/>
        </p:nvSpPr>
        <p:spPr bwMode="auto">
          <a:xfrm>
            <a:off x="4994275" y="3813175"/>
            <a:ext cx="414338"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33812" name="Text Box 20"/>
          <p:cNvSpPr txBox="1">
            <a:spLocks noChangeArrowheads="1"/>
          </p:cNvSpPr>
          <p:nvPr/>
        </p:nvSpPr>
        <p:spPr bwMode="auto">
          <a:xfrm>
            <a:off x="7391400" y="4038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33813" name="Text Box 21"/>
          <p:cNvSpPr txBox="1">
            <a:spLocks noChangeArrowheads="1"/>
          </p:cNvSpPr>
          <p:nvPr/>
        </p:nvSpPr>
        <p:spPr bwMode="auto">
          <a:xfrm>
            <a:off x="2590800" y="37338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33814" name="Text Box 22"/>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33815" name="Text Box 23"/>
          <p:cNvSpPr txBox="1">
            <a:spLocks noChangeArrowheads="1"/>
          </p:cNvSpPr>
          <p:nvPr/>
        </p:nvSpPr>
        <p:spPr bwMode="auto">
          <a:xfrm>
            <a:off x="3765550" y="450373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33816" name="Line 24"/>
          <p:cNvSpPr>
            <a:spLocks noChangeShapeType="1"/>
          </p:cNvSpPr>
          <p:nvPr/>
        </p:nvSpPr>
        <p:spPr bwMode="auto">
          <a:xfrm flipV="1">
            <a:off x="3657600" y="2852738"/>
            <a:ext cx="69850" cy="500062"/>
          </a:xfrm>
          <a:prstGeom prst="line">
            <a:avLst/>
          </a:prstGeom>
          <a:noFill/>
          <a:ln w="9525">
            <a:solidFill>
              <a:schemeClr val="bg1"/>
            </a:solidFill>
            <a:round/>
            <a:headEnd/>
            <a:tailEnd type="triangle" w="med" len="med"/>
          </a:ln>
          <a:effectLst/>
        </p:spPr>
        <p:txBody>
          <a:bodyPr/>
          <a:lstStyle/>
          <a:p>
            <a:endParaRPr lang="en-US"/>
          </a:p>
        </p:txBody>
      </p:sp>
      <p:sp>
        <p:nvSpPr>
          <p:cNvPr id="33817" name="Line 25"/>
          <p:cNvSpPr>
            <a:spLocks noChangeShapeType="1"/>
          </p:cNvSpPr>
          <p:nvPr/>
        </p:nvSpPr>
        <p:spPr bwMode="auto">
          <a:xfrm flipV="1">
            <a:off x="4524375" y="2971800"/>
            <a:ext cx="123825" cy="419100"/>
          </a:xfrm>
          <a:prstGeom prst="line">
            <a:avLst/>
          </a:prstGeom>
          <a:noFill/>
          <a:ln w="9525">
            <a:solidFill>
              <a:schemeClr val="bg1"/>
            </a:solidFill>
            <a:round/>
            <a:headEnd/>
            <a:tailEnd type="triangle" w="med" len="med"/>
          </a:ln>
          <a:effectLst/>
        </p:spPr>
        <p:txBody>
          <a:bodyPr/>
          <a:lstStyle/>
          <a:p>
            <a:endParaRPr lang="en-US"/>
          </a:p>
        </p:txBody>
      </p:sp>
      <p:sp>
        <p:nvSpPr>
          <p:cNvPr id="33818" name="Line 26"/>
          <p:cNvSpPr>
            <a:spLocks noChangeShapeType="1"/>
          </p:cNvSpPr>
          <p:nvPr/>
        </p:nvSpPr>
        <p:spPr bwMode="auto">
          <a:xfrm flipV="1">
            <a:off x="5410200" y="2819400"/>
            <a:ext cx="76200" cy="533400"/>
          </a:xfrm>
          <a:prstGeom prst="line">
            <a:avLst/>
          </a:prstGeom>
          <a:noFill/>
          <a:ln w="9525">
            <a:solidFill>
              <a:schemeClr val="bg1"/>
            </a:solidFill>
            <a:round/>
            <a:headEnd/>
            <a:tailEnd type="triangle" w="med" len="med"/>
          </a:ln>
          <a:effectLst/>
        </p:spPr>
        <p:txBody>
          <a:bodyPr/>
          <a:lstStyle/>
          <a:p>
            <a:endParaRPr lang="en-US"/>
          </a:p>
        </p:txBody>
      </p:sp>
      <p:sp>
        <p:nvSpPr>
          <p:cNvPr id="33821" name="Line 29"/>
          <p:cNvSpPr>
            <a:spLocks noChangeShapeType="1"/>
          </p:cNvSpPr>
          <p:nvPr/>
        </p:nvSpPr>
        <p:spPr bwMode="auto">
          <a:xfrm flipH="1" flipV="1">
            <a:off x="5148263" y="3544888"/>
            <a:ext cx="42862" cy="419100"/>
          </a:xfrm>
          <a:prstGeom prst="line">
            <a:avLst/>
          </a:prstGeom>
          <a:noFill/>
          <a:ln w="19050">
            <a:solidFill>
              <a:schemeClr val="accent1"/>
            </a:solidFill>
            <a:round/>
            <a:headEnd/>
            <a:tailEnd/>
          </a:ln>
          <a:effectLst/>
        </p:spPr>
        <p:txBody>
          <a:bodyPr/>
          <a:lstStyle/>
          <a:p>
            <a:endParaRPr lang="en-US"/>
          </a:p>
        </p:txBody>
      </p:sp>
      <p:sp>
        <p:nvSpPr>
          <p:cNvPr id="33822" name="Text Box 30"/>
          <p:cNvSpPr txBox="1">
            <a:spLocks noChangeArrowheads="1"/>
          </p:cNvSpPr>
          <p:nvPr/>
        </p:nvSpPr>
        <p:spPr bwMode="auto">
          <a:xfrm>
            <a:off x="1600200" y="4038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33823" name="Rectangle 31"/>
          <p:cNvSpPr>
            <a:spLocks noGrp="1" noChangeArrowheads="1"/>
          </p:cNvSpPr>
          <p:nvPr>
            <p:ph type="title"/>
          </p:nvPr>
        </p:nvSpPr>
        <p:spPr>
          <a:solidFill>
            <a:schemeClr val="accent2"/>
          </a:solidFill>
          <a:ln>
            <a:solidFill>
              <a:schemeClr val="accent1"/>
            </a:solidFill>
          </a:ln>
        </p:spPr>
        <p:txBody>
          <a:bodyPr/>
          <a:lstStyle/>
          <a:p>
            <a:r>
              <a:rPr lang="en-US" sz="4000" b="1">
                <a:solidFill>
                  <a:schemeClr val="bg1"/>
                </a:solidFill>
              </a:rPr>
              <a:t>Up Front</a:t>
            </a:r>
          </a:p>
        </p:txBody>
      </p:sp>
      <p:sp>
        <p:nvSpPr>
          <p:cNvPr id="33824" name="Text Box 32"/>
          <p:cNvSpPr txBox="1">
            <a:spLocks noChangeArrowheads="1"/>
          </p:cNvSpPr>
          <p:nvPr/>
        </p:nvSpPr>
        <p:spPr bwMode="auto">
          <a:xfrm>
            <a:off x="609600" y="5257800"/>
            <a:ext cx="7848600" cy="1200150"/>
          </a:xfrm>
          <a:prstGeom prst="rect">
            <a:avLst/>
          </a:prstGeom>
          <a:solidFill>
            <a:schemeClr val="accent1"/>
          </a:solidFill>
          <a:ln w="9525">
            <a:solidFill>
              <a:schemeClr val="tx1"/>
            </a:solidFill>
            <a:miter lim="800000"/>
            <a:headEnd/>
            <a:tailEnd/>
          </a:ln>
          <a:effectLst/>
        </p:spPr>
        <p:txBody>
          <a:bodyPr>
            <a:spAutoFit/>
          </a:bodyPr>
          <a:lstStyle/>
          <a:p>
            <a:pPr>
              <a:buFont typeface="Wingdings" pitchFamily="2" charset="2"/>
              <a:buChar char="Ø"/>
            </a:pPr>
            <a:r>
              <a:rPr lang="en-US"/>
              <a:t>LB to the TE will play in a 6 tech- He must control TE</a:t>
            </a:r>
          </a:p>
          <a:p>
            <a:pPr>
              <a:buFont typeface="Wingdings" pitchFamily="2" charset="2"/>
              <a:buChar char="Ø"/>
            </a:pPr>
            <a:r>
              <a:rPr lang="en-US"/>
              <a:t>Tight Side End must control the tackle</a:t>
            </a:r>
          </a:p>
          <a:p>
            <a:pPr>
              <a:buFont typeface="Wingdings" pitchFamily="2" charset="2"/>
              <a:buChar char="Ø"/>
            </a:pPr>
            <a:r>
              <a:rPr lang="en-US"/>
              <a:t>Mike and Rob will bump over ½ gap</a:t>
            </a:r>
          </a:p>
          <a:p>
            <a:pPr>
              <a:buFont typeface="Wingdings" pitchFamily="2" charset="2"/>
              <a:buChar char="Ø"/>
            </a:pPr>
            <a:r>
              <a:rPr lang="en-US"/>
              <a:t>Mike favors the A gap but must help on the B gap.</a:t>
            </a:r>
          </a:p>
        </p:txBody>
      </p:sp>
      <p:sp>
        <p:nvSpPr>
          <p:cNvPr id="33825" name="Line 33"/>
          <p:cNvSpPr>
            <a:spLocks noChangeShapeType="1"/>
          </p:cNvSpPr>
          <p:nvPr/>
        </p:nvSpPr>
        <p:spPr bwMode="auto">
          <a:xfrm>
            <a:off x="3305175" y="2890838"/>
            <a:ext cx="0" cy="307975"/>
          </a:xfrm>
          <a:prstGeom prst="line">
            <a:avLst/>
          </a:prstGeom>
          <a:noFill/>
          <a:ln w="9525">
            <a:solidFill>
              <a:schemeClr val="tx1"/>
            </a:solidFill>
            <a:round/>
            <a:headEnd/>
            <a:tailEnd/>
          </a:ln>
          <a:effectLst/>
        </p:spPr>
        <p:txBody>
          <a:bodyPr/>
          <a:lstStyle/>
          <a:p>
            <a:endParaRPr lang="en-US"/>
          </a:p>
        </p:txBody>
      </p:sp>
      <p:sp>
        <p:nvSpPr>
          <p:cNvPr id="33826" name="Line 34"/>
          <p:cNvSpPr>
            <a:spLocks noChangeShapeType="1"/>
          </p:cNvSpPr>
          <p:nvPr/>
        </p:nvSpPr>
        <p:spPr bwMode="auto">
          <a:xfrm>
            <a:off x="3689350" y="2890838"/>
            <a:ext cx="0" cy="307975"/>
          </a:xfrm>
          <a:prstGeom prst="line">
            <a:avLst/>
          </a:prstGeom>
          <a:noFill/>
          <a:ln w="9525">
            <a:solidFill>
              <a:schemeClr val="tx1"/>
            </a:solidFill>
            <a:round/>
            <a:headEnd/>
            <a:tailEnd/>
          </a:ln>
          <a:effectLst/>
        </p:spPr>
        <p:txBody>
          <a:bodyPr/>
          <a:lstStyle/>
          <a:p>
            <a:endParaRPr lang="en-US"/>
          </a:p>
        </p:txBody>
      </p:sp>
      <p:sp>
        <p:nvSpPr>
          <p:cNvPr id="33827" name="Line 35"/>
          <p:cNvSpPr>
            <a:spLocks noChangeShapeType="1"/>
          </p:cNvSpPr>
          <p:nvPr/>
        </p:nvSpPr>
        <p:spPr bwMode="auto">
          <a:xfrm flipV="1">
            <a:off x="4033838" y="3467100"/>
            <a:ext cx="38100" cy="500063"/>
          </a:xfrm>
          <a:prstGeom prst="line">
            <a:avLst/>
          </a:prstGeom>
          <a:noFill/>
          <a:ln w="19050">
            <a:solidFill>
              <a:schemeClr val="accent1"/>
            </a:solidFill>
            <a:round/>
            <a:headEnd/>
            <a:tailEnd/>
          </a:ln>
          <a:effectLst/>
        </p:spPr>
        <p:txBody>
          <a:bodyPr/>
          <a:lstStyle/>
          <a:p>
            <a:endParaRPr lang="en-US"/>
          </a:p>
        </p:txBody>
      </p:sp>
      <p:sp>
        <p:nvSpPr>
          <p:cNvPr id="33828" name="Line 36"/>
          <p:cNvSpPr>
            <a:spLocks noChangeShapeType="1"/>
          </p:cNvSpPr>
          <p:nvPr/>
        </p:nvSpPr>
        <p:spPr bwMode="auto">
          <a:xfrm flipV="1">
            <a:off x="3265488" y="2852738"/>
            <a:ext cx="39687" cy="500062"/>
          </a:xfrm>
          <a:prstGeom prst="line">
            <a:avLst/>
          </a:prstGeom>
          <a:noFill/>
          <a:ln w="9525">
            <a:solidFill>
              <a:schemeClr val="bg1"/>
            </a:solidFill>
            <a:round/>
            <a:headEnd/>
            <a:tailEnd type="triangle" w="med" len="med"/>
          </a:ln>
          <a:effectLst/>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3400" b="1">
                <a:solidFill>
                  <a:schemeClr val="bg1"/>
                </a:solidFill>
                <a:effectLst>
                  <a:outerShdw blurRad="38100" dist="38100" dir="2700000" algn="tl">
                    <a:srgbClr val="000000"/>
                  </a:outerShdw>
                </a:effectLst>
              </a:rPr>
              <a:t>Taking Away The Tight End Side Run</a:t>
            </a:r>
          </a:p>
        </p:txBody>
      </p:sp>
      <p:sp>
        <p:nvSpPr>
          <p:cNvPr id="63491" name="Rectangle 3"/>
          <p:cNvSpPr>
            <a:spLocks noGrp="1" noChangeArrowheads="1"/>
          </p:cNvSpPr>
          <p:nvPr>
            <p:ph type="body" idx="1"/>
          </p:nvPr>
        </p:nvSpPr>
        <p:spPr/>
        <p:txBody>
          <a:bodyPr/>
          <a:lstStyle/>
          <a:p>
            <a:r>
              <a:rPr lang="en-US">
                <a:solidFill>
                  <a:schemeClr val="bg1"/>
                </a:solidFill>
              </a:rPr>
              <a:t>Front Adjustments</a:t>
            </a:r>
          </a:p>
          <a:p>
            <a:r>
              <a:rPr lang="en-US">
                <a:solidFill>
                  <a:schemeClr val="bg1"/>
                </a:solidFill>
              </a:rPr>
              <a:t>Stunts</a:t>
            </a:r>
          </a:p>
          <a:p>
            <a:r>
              <a:rPr lang="en-US">
                <a:solidFill>
                  <a:schemeClr val="bg1"/>
                </a:solidFill>
              </a:rPr>
              <a:t>Blitzes</a:t>
            </a:r>
          </a:p>
          <a:p>
            <a:pPr>
              <a:buFontTx/>
              <a:buNone/>
            </a:pPr>
            <a:r>
              <a:rPr lang="en-US">
                <a:solidFill>
                  <a:schemeClr val="bg1"/>
                </a:solidFill>
              </a:rPr>
              <a:t>	Smoke– Wide Stud Blitz</a:t>
            </a:r>
          </a:p>
          <a:p>
            <a:pPr>
              <a:buFontTx/>
              <a:buNone/>
            </a:pPr>
            <a:r>
              <a:rPr lang="en-US">
                <a:solidFill>
                  <a:schemeClr val="bg1"/>
                </a:solidFill>
              </a:rPr>
              <a:t>	MOB– Mike Strongside B Gap</a:t>
            </a:r>
          </a:p>
          <a:p>
            <a:pPr>
              <a:buFontTx/>
              <a:buNone/>
            </a:pPr>
            <a:r>
              <a:rPr lang="en-US">
                <a:solidFill>
                  <a:schemeClr val="bg1"/>
                </a:solidFill>
              </a:rPr>
              <a:t>	MAC– Mike Strongside C Gap Blitz</a:t>
            </a:r>
          </a:p>
          <a:p>
            <a:r>
              <a:rPr lang="en-US">
                <a:solidFill>
                  <a:schemeClr val="bg1"/>
                </a:solidFill>
              </a:rPr>
              <a:t>Coverage Options</a:t>
            </a:r>
          </a:p>
        </p:txBody>
      </p:sp>
      <p:sp>
        <p:nvSpPr>
          <p:cNvPr id="63492" name="Line 4"/>
          <p:cNvSpPr>
            <a:spLocks noChangeShapeType="1"/>
          </p:cNvSpPr>
          <p:nvPr/>
        </p:nvSpPr>
        <p:spPr bwMode="auto">
          <a:xfrm>
            <a:off x="457200" y="1295400"/>
            <a:ext cx="8229600" cy="0"/>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04800" y="274638"/>
            <a:ext cx="8382000" cy="1143000"/>
          </a:xfrm>
        </p:spPr>
        <p:txBody>
          <a:bodyPr/>
          <a:lstStyle/>
          <a:p>
            <a:r>
              <a:rPr lang="en-US" sz="3600">
                <a:solidFill>
                  <a:schemeClr val="bg1"/>
                </a:solidFill>
              </a:rPr>
              <a:t>30 Philly Up (Stem From Bama)</a:t>
            </a:r>
          </a:p>
        </p:txBody>
      </p:sp>
      <p:sp>
        <p:nvSpPr>
          <p:cNvPr id="43011" name="Rectangle 3"/>
          <p:cNvSpPr>
            <a:spLocks noChangeArrowheads="1"/>
          </p:cNvSpPr>
          <p:nvPr/>
        </p:nvSpPr>
        <p:spPr bwMode="auto">
          <a:xfrm>
            <a:off x="4419600" y="2514600"/>
            <a:ext cx="457200"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3012" name="Oval 4"/>
          <p:cNvSpPr>
            <a:spLocks noChangeArrowheads="1"/>
          </p:cNvSpPr>
          <p:nvPr/>
        </p:nvSpPr>
        <p:spPr bwMode="auto">
          <a:xfrm>
            <a:off x="49530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13" name="Oval 5"/>
          <p:cNvSpPr>
            <a:spLocks noChangeArrowheads="1"/>
          </p:cNvSpPr>
          <p:nvPr/>
        </p:nvSpPr>
        <p:spPr bwMode="auto">
          <a:xfrm>
            <a:off x="54864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14" name="Oval 6"/>
          <p:cNvSpPr>
            <a:spLocks noChangeArrowheads="1"/>
          </p:cNvSpPr>
          <p:nvPr/>
        </p:nvSpPr>
        <p:spPr bwMode="auto">
          <a:xfrm>
            <a:off x="38862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15" name="Oval 7"/>
          <p:cNvSpPr>
            <a:spLocks noChangeArrowheads="1"/>
          </p:cNvSpPr>
          <p:nvPr/>
        </p:nvSpPr>
        <p:spPr bwMode="auto">
          <a:xfrm>
            <a:off x="33528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16" name="Oval 8"/>
          <p:cNvSpPr>
            <a:spLocks noChangeArrowheads="1"/>
          </p:cNvSpPr>
          <p:nvPr/>
        </p:nvSpPr>
        <p:spPr bwMode="auto">
          <a:xfrm>
            <a:off x="28194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17" name="Oval 9"/>
          <p:cNvSpPr>
            <a:spLocks noChangeArrowheads="1"/>
          </p:cNvSpPr>
          <p:nvPr/>
        </p:nvSpPr>
        <p:spPr bwMode="auto">
          <a:xfrm>
            <a:off x="1219200" y="2133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18" name="Oval 10"/>
          <p:cNvSpPr>
            <a:spLocks noChangeArrowheads="1"/>
          </p:cNvSpPr>
          <p:nvPr/>
        </p:nvSpPr>
        <p:spPr bwMode="auto">
          <a:xfrm>
            <a:off x="8305800" y="2514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19" name="Oval 11"/>
          <p:cNvSpPr>
            <a:spLocks noChangeArrowheads="1"/>
          </p:cNvSpPr>
          <p:nvPr/>
        </p:nvSpPr>
        <p:spPr bwMode="auto">
          <a:xfrm>
            <a:off x="4419600" y="20574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20" name="Oval 12"/>
          <p:cNvSpPr>
            <a:spLocks noChangeArrowheads="1"/>
          </p:cNvSpPr>
          <p:nvPr/>
        </p:nvSpPr>
        <p:spPr bwMode="auto">
          <a:xfrm>
            <a:off x="4419600" y="16002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21" name="Oval 13"/>
          <p:cNvSpPr>
            <a:spLocks noChangeArrowheads="1"/>
          </p:cNvSpPr>
          <p:nvPr/>
        </p:nvSpPr>
        <p:spPr bwMode="auto">
          <a:xfrm>
            <a:off x="4419600" y="11430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22" name="Text Box 14"/>
          <p:cNvSpPr txBox="1">
            <a:spLocks noChangeArrowheads="1"/>
          </p:cNvSpPr>
          <p:nvPr/>
        </p:nvSpPr>
        <p:spPr bwMode="auto">
          <a:xfrm>
            <a:off x="3810000" y="28956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43023" name="Text Box 15"/>
          <p:cNvSpPr txBox="1">
            <a:spLocks noChangeArrowheads="1"/>
          </p:cNvSpPr>
          <p:nvPr/>
        </p:nvSpPr>
        <p:spPr bwMode="auto">
          <a:xfrm>
            <a:off x="4648200" y="28956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N</a:t>
            </a:r>
          </a:p>
        </p:txBody>
      </p:sp>
      <p:sp>
        <p:nvSpPr>
          <p:cNvPr id="43024" name="Text Box 16"/>
          <p:cNvSpPr txBox="1">
            <a:spLocks noChangeArrowheads="1"/>
          </p:cNvSpPr>
          <p:nvPr/>
        </p:nvSpPr>
        <p:spPr bwMode="auto">
          <a:xfrm>
            <a:off x="5486400" y="28956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43025" name="Text Box 17"/>
          <p:cNvSpPr txBox="1">
            <a:spLocks noChangeArrowheads="1"/>
          </p:cNvSpPr>
          <p:nvPr/>
        </p:nvSpPr>
        <p:spPr bwMode="auto">
          <a:xfrm>
            <a:off x="2895600" y="28956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L</a:t>
            </a:r>
          </a:p>
        </p:txBody>
      </p:sp>
      <p:sp>
        <p:nvSpPr>
          <p:cNvPr id="43026" name="Text Box 18"/>
          <p:cNvSpPr txBox="1">
            <a:spLocks noChangeArrowheads="1"/>
          </p:cNvSpPr>
          <p:nvPr/>
        </p:nvSpPr>
        <p:spPr bwMode="auto">
          <a:xfrm>
            <a:off x="4114800" y="35052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M</a:t>
            </a:r>
          </a:p>
        </p:txBody>
      </p:sp>
      <p:sp>
        <p:nvSpPr>
          <p:cNvPr id="43027" name="Text Box 19"/>
          <p:cNvSpPr txBox="1">
            <a:spLocks noChangeArrowheads="1"/>
          </p:cNvSpPr>
          <p:nvPr/>
        </p:nvSpPr>
        <p:spPr bwMode="auto">
          <a:xfrm>
            <a:off x="5181600" y="35052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R</a:t>
            </a:r>
          </a:p>
        </p:txBody>
      </p:sp>
      <p:sp>
        <p:nvSpPr>
          <p:cNvPr id="43028" name="Text Box 20"/>
          <p:cNvSpPr txBox="1">
            <a:spLocks noChangeArrowheads="1"/>
          </p:cNvSpPr>
          <p:nvPr/>
        </p:nvSpPr>
        <p:spPr bwMode="auto">
          <a:xfrm>
            <a:off x="1192213" y="3544888"/>
            <a:ext cx="5334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43029" name="Text Box 21"/>
          <p:cNvSpPr txBox="1">
            <a:spLocks noChangeArrowheads="1"/>
          </p:cNvSpPr>
          <p:nvPr/>
        </p:nvSpPr>
        <p:spPr bwMode="auto">
          <a:xfrm>
            <a:off x="2438400" y="35052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a:t>
            </a:r>
          </a:p>
        </p:txBody>
      </p:sp>
      <p:sp>
        <p:nvSpPr>
          <p:cNvPr id="43030" name="Text Box 22"/>
          <p:cNvSpPr txBox="1">
            <a:spLocks noChangeArrowheads="1"/>
          </p:cNvSpPr>
          <p:nvPr/>
        </p:nvSpPr>
        <p:spPr bwMode="auto">
          <a:xfrm>
            <a:off x="6400800" y="35814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H</a:t>
            </a:r>
          </a:p>
        </p:txBody>
      </p:sp>
      <p:sp>
        <p:nvSpPr>
          <p:cNvPr id="43031" name="Text Box 23"/>
          <p:cNvSpPr txBox="1">
            <a:spLocks noChangeArrowheads="1"/>
          </p:cNvSpPr>
          <p:nvPr/>
        </p:nvSpPr>
        <p:spPr bwMode="auto">
          <a:xfrm>
            <a:off x="8229600" y="38100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43032" name="Text Box 24"/>
          <p:cNvSpPr txBox="1">
            <a:spLocks noChangeArrowheads="1"/>
          </p:cNvSpPr>
          <p:nvPr/>
        </p:nvSpPr>
        <p:spPr bwMode="auto">
          <a:xfrm>
            <a:off x="3581400" y="41910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F</a:t>
            </a:r>
          </a:p>
        </p:txBody>
      </p:sp>
      <p:sp>
        <p:nvSpPr>
          <p:cNvPr id="43033" name="Text Box 25"/>
          <p:cNvSpPr txBox="1">
            <a:spLocks noChangeArrowheads="1"/>
          </p:cNvSpPr>
          <p:nvPr/>
        </p:nvSpPr>
        <p:spPr bwMode="auto">
          <a:xfrm>
            <a:off x="533400" y="4724400"/>
            <a:ext cx="4191000" cy="1558925"/>
          </a:xfrm>
          <a:prstGeom prst="rect">
            <a:avLst/>
          </a:prstGeom>
          <a:noFill/>
          <a:ln w="9525">
            <a:noFill/>
            <a:miter lim="800000"/>
            <a:headEnd/>
            <a:tailEnd/>
          </a:ln>
          <a:effectLst/>
        </p:spPr>
        <p:txBody>
          <a:bodyPr>
            <a:spAutoFit/>
          </a:bodyPr>
          <a:lstStyle/>
          <a:p>
            <a:r>
              <a:rPr lang="en-US" sz="1600">
                <a:solidFill>
                  <a:schemeClr val="bg1"/>
                </a:solidFill>
                <a:cs typeface="Arial" charset="0"/>
              </a:rPr>
              <a:t>Nose-Backside 1 Tech A Gap</a:t>
            </a:r>
          </a:p>
          <a:p>
            <a:r>
              <a:rPr lang="en-US" sz="1600">
                <a:solidFill>
                  <a:schemeClr val="bg1"/>
                </a:solidFill>
                <a:cs typeface="Arial" charset="0"/>
              </a:rPr>
              <a:t>Strong End-3 Tech, Squeeze B</a:t>
            </a:r>
          </a:p>
          <a:p>
            <a:r>
              <a:rPr lang="en-US" sz="1600">
                <a:solidFill>
                  <a:schemeClr val="bg1"/>
                </a:solidFill>
                <a:cs typeface="Arial" charset="0"/>
              </a:rPr>
              <a:t>Weak End-4 Tech Squeeze C</a:t>
            </a:r>
          </a:p>
          <a:p>
            <a:r>
              <a:rPr lang="en-US" sz="1600">
                <a:solidFill>
                  <a:schemeClr val="bg1"/>
                </a:solidFill>
                <a:cs typeface="Arial" charset="0"/>
              </a:rPr>
              <a:t>MAC-10 Frontside, Frontside A Gap</a:t>
            </a:r>
          </a:p>
          <a:p>
            <a:r>
              <a:rPr lang="en-US" sz="1600">
                <a:solidFill>
                  <a:schemeClr val="bg1"/>
                </a:solidFill>
                <a:cs typeface="Arial" charset="0"/>
              </a:rPr>
              <a:t>Lou-6 On TE-Squeeze C Gap</a:t>
            </a:r>
          </a:p>
          <a:p>
            <a:r>
              <a:rPr lang="en-US" sz="1600">
                <a:solidFill>
                  <a:schemeClr val="bg1"/>
                </a:solidFill>
                <a:cs typeface="Arial" charset="0"/>
              </a:rPr>
              <a:t>Rob-Inside Leg of End, Attack B</a:t>
            </a:r>
          </a:p>
        </p:txBody>
      </p:sp>
      <p:sp>
        <p:nvSpPr>
          <p:cNvPr id="43034" name="Text Box 26"/>
          <p:cNvSpPr txBox="1">
            <a:spLocks noChangeArrowheads="1"/>
          </p:cNvSpPr>
          <p:nvPr/>
        </p:nvSpPr>
        <p:spPr bwMode="auto">
          <a:xfrm>
            <a:off x="4724400" y="4724400"/>
            <a:ext cx="4191000" cy="1100138"/>
          </a:xfrm>
          <a:prstGeom prst="rect">
            <a:avLst/>
          </a:prstGeom>
          <a:noFill/>
          <a:ln w="9525">
            <a:noFill/>
            <a:miter lim="800000"/>
            <a:headEnd/>
            <a:tailEnd/>
          </a:ln>
          <a:effectLst/>
        </p:spPr>
        <p:txBody>
          <a:bodyPr>
            <a:spAutoFit/>
          </a:bodyPr>
          <a:lstStyle/>
          <a:p>
            <a:r>
              <a:rPr lang="en-US" sz="1600">
                <a:solidFill>
                  <a:schemeClr val="bg1"/>
                </a:solidFill>
                <a:cs typeface="Arial" charset="0"/>
              </a:rPr>
              <a:t>Stud-D Gap Force on Sweep</a:t>
            </a:r>
            <a:r>
              <a:rPr lang="en-US">
                <a:solidFill>
                  <a:schemeClr val="bg1"/>
                </a:solidFill>
                <a:cs typeface="Arial" charset="0"/>
              </a:rPr>
              <a:t> </a:t>
            </a:r>
          </a:p>
          <a:p>
            <a:r>
              <a:rPr lang="en-US" sz="1600">
                <a:solidFill>
                  <a:schemeClr val="bg1"/>
                </a:solidFill>
                <a:cs typeface="Arial" charset="0"/>
              </a:rPr>
              <a:t>Hero-LB Depth, Split Distance, C Gap Force</a:t>
            </a:r>
          </a:p>
          <a:p>
            <a:r>
              <a:rPr lang="en-US" sz="1600">
                <a:solidFill>
                  <a:schemeClr val="bg1"/>
                </a:solidFill>
                <a:cs typeface="Arial" charset="0"/>
              </a:rPr>
              <a:t>Corners-5 to 7 Yards, Head UP, C-3</a:t>
            </a:r>
          </a:p>
          <a:p>
            <a:r>
              <a:rPr lang="en-US" sz="1600">
                <a:solidFill>
                  <a:schemeClr val="bg1"/>
                </a:solidFill>
                <a:cs typeface="Arial" charset="0"/>
              </a:rPr>
              <a:t>Free-B Gap TE Side, C-3</a:t>
            </a:r>
          </a:p>
        </p:txBody>
      </p:sp>
      <p:sp>
        <p:nvSpPr>
          <p:cNvPr id="43035" name="Rectangle 27"/>
          <p:cNvSpPr>
            <a:spLocks noChangeArrowheads="1"/>
          </p:cNvSpPr>
          <p:nvPr/>
        </p:nvSpPr>
        <p:spPr bwMode="auto">
          <a:xfrm>
            <a:off x="457200" y="4648200"/>
            <a:ext cx="8458200" cy="1752600"/>
          </a:xfrm>
          <a:prstGeom prst="rect">
            <a:avLst/>
          </a:prstGeom>
          <a:noFill/>
          <a:ln w="9525">
            <a:solidFill>
              <a:schemeClr val="bg1"/>
            </a:solidFill>
            <a:miter lim="800000"/>
            <a:headEnd/>
            <a:tailEnd/>
          </a:ln>
          <a:effectLst/>
        </p:spPr>
        <p:txBody>
          <a:bodyPr wrap="none" anchor="ctr"/>
          <a:lstStyle/>
          <a:p>
            <a:endParaRPr lang="en-US"/>
          </a:p>
        </p:txBody>
      </p:sp>
      <p:sp>
        <p:nvSpPr>
          <p:cNvPr id="43036" name="Line 28"/>
          <p:cNvSpPr>
            <a:spLocks noChangeShapeType="1"/>
          </p:cNvSpPr>
          <p:nvPr/>
        </p:nvSpPr>
        <p:spPr bwMode="auto">
          <a:xfrm flipV="1">
            <a:off x="4724400" y="4648200"/>
            <a:ext cx="0" cy="1752600"/>
          </a:xfrm>
          <a:prstGeom prst="line">
            <a:avLst/>
          </a:prstGeom>
          <a:noFill/>
          <a:ln w="9525">
            <a:solidFill>
              <a:schemeClr val="bg1"/>
            </a:solidFill>
            <a:round/>
            <a:headEnd/>
            <a:tailEnd/>
          </a:ln>
          <a:effectLst/>
        </p:spPr>
        <p:txBody>
          <a:bodyPr/>
          <a:lstStyle/>
          <a:p>
            <a:endParaRPr lang="en-US"/>
          </a:p>
        </p:txBody>
      </p:sp>
      <p:sp>
        <p:nvSpPr>
          <p:cNvPr id="43037" name="Line 29"/>
          <p:cNvSpPr>
            <a:spLocks noChangeShapeType="1"/>
          </p:cNvSpPr>
          <p:nvPr/>
        </p:nvSpPr>
        <p:spPr bwMode="auto">
          <a:xfrm>
            <a:off x="4038600" y="2514600"/>
            <a:ext cx="0" cy="381000"/>
          </a:xfrm>
          <a:prstGeom prst="line">
            <a:avLst/>
          </a:prstGeom>
          <a:noFill/>
          <a:ln w="9525">
            <a:solidFill>
              <a:schemeClr val="tx1"/>
            </a:solidFill>
            <a:round/>
            <a:headEnd/>
            <a:tailEnd/>
          </a:ln>
          <a:effectLst/>
        </p:spPr>
        <p:txBody>
          <a:bodyPr/>
          <a:lstStyle/>
          <a:p>
            <a:endParaRPr lang="en-US"/>
          </a:p>
        </p:txBody>
      </p:sp>
      <p:sp>
        <p:nvSpPr>
          <p:cNvPr id="43038" name="Line 30"/>
          <p:cNvSpPr>
            <a:spLocks noChangeShapeType="1"/>
          </p:cNvSpPr>
          <p:nvPr/>
        </p:nvSpPr>
        <p:spPr bwMode="auto">
          <a:xfrm>
            <a:off x="4800600" y="2514600"/>
            <a:ext cx="0" cy="381000"/>
          </a:xfrm>
          <a:prstGeom prst="line">
            <a:avLst/>
          </a:prstGeom>
          <a:noFill/>
          <a:ln w="9525">
            <a:solidFill>
              <a:schemeClr val="tx1"/>
            </a:solidFill>
            <a:round/>
            <a:headEnd/>
            <a:tailEnd/>
          </a:ln>
          <a:effectLst/>
        </p:spPr>
        <p:txBody>
          <a:bodyPr/>
          <a:lstStyle/>
          <a:p>
            <a:endParaRPr lang="en-US"/>
          </a:p>
        </p:txBody>
      </p:sp>
      <p:sp>
        <p:nvSpPr>
          <p:cNvPr id="43039" name="Line 31"/>
          <p:cNvSpPr>
            <a:spLocks noChangeShapeType="1"/>
          </p:cNvSpPr>
          <p:nvPr/>
        </p:nvSpPr>
        <p:spPr bwMode="auto">
          <a:xfrm>
            <a:off x="5715000" y="2514600"/>
            <a:ext cx="0" cy="381000"/>
          </a:xfrm>
          <a:prstGeom prst="line">
            <a:avLst/>
          </a:prstGeom>
          <a:noFill/>
          <a:ln w="9525">
            <a:solidFill>
              <a:schemeClr val="tx1"/>
            </a:solidFill>
            <a:round/>
            <a:headEnd/>
            <a:tailEnd/>
          </a:ln>
          <a:effectLst/>
        </p:spPr>
        <p:txBody>
          <a:bodyPr/>
          <a:lstStyle/>
          <a:p>
            <a:endParaRPr lang="en-US"/>
          </a:p>
        </p:txBody>
      </p:sp>
      <p:sp>
        <p:nvSpPr>
          <p:cNvPr id="43040" name="Line 32"/>
          <p:cNvSpPr>
            <a:spLocks noChangeShapeType="1"/>
          </p:cNvSpPr>
          <p:nvPr/>
        </p:nvSpPr>
        <p:spPr bwMode="auto">
          <a:xfrm>
            <a:off x="3048000" y="2514600"/>
            <a:ext cx="0" cy="381000"/>
          </a:xfrm>
          <a:prstGeom prst="line">
            <a:avLst/>
          </a:prstGeom>
          <a:noFill/>
          <a:ln w="9525">
            <a:solidFill>
              <a:schemeClr val="tx1"/>
            </a:solidFill>
            <a:round/>
            <a:headEnd/>
            <a:tailEnd/>
          </a:ln>
          <a:effectLst/>
        </p:spPr>
        <p:txBody>
          <a:bodyPr/>
          <a:lstStyle/>
          <a:p>
            <a:endParaRPr lang="en-US"/>
          </a:p>
        </p:txBody>
      </p:sp>
      <p:sp>
        <p:nvSpPr>
          <p:cNvPr id="43041" name="Line 33"/>
          <p:cNvSpPr>
            <a:spLocks noChangeShapeType="1"/>
          </p:cNvSpPr>
          <p:nvPr/>
        </p:nvSpPr>
        <p:spPr bwMode="auto">
          <a:xfrm flipV="1">
            <a:off x="4876800" y="2438400"/>
            <a:ext cx="76200" cy="609600"/>
          </a:xfrm>
          <a:prstGeom prst="line">
            <a:avLst/>
          </a:prstGeom>
          <a:noFill/>
          <a:ln w="9525">
            <a:solidFill>
              <a:schemeClr val="bg1"/>
            </a:solidFill>
            <a:round/>
            <a:headEnd/>
            <a:tailEnd type="triangle" w="med" len="med"/>
          </a:ln>
          <a:effectLst/>
        </p:spPr>
        <p:txBody>
          <a:bodyPr/>
          <a:lstStyle/>
          <a:p>
            <a:endParaRPr lang="en-US"/>
          </a:p>
        </p:txBody>
      </p:sp>
      <p:sp>
        <p:nvSpPr>
          <p:cNvPr id="43042" name="Line 34"/>
          <p:cNvSpPr>
            <a:spLocks noChangeShapeType="1"/>
          </p:cNvSpPr>
          <p:nvPr/>
        </p:nvSpPr>
        <p:spPr bwMode="auto">
          <a:xfrm flipV="1">
            <a:off x="3073400" y="2354263"/>
            <a:ext cx="384175" cy="766762"/>
          </a:xfrm>
          <a:prstGeom prst="line">
            <a:avLst/>
          </a:prstGeom>
          <a:noFill/>
          <a:ln w="9525">
            <a:solidFill>
              <a:schemeClr val="bg1"/>
            </a:solidFill>
            <a:round/>
            <a:headEnd/>
            <a:tailEnd type="triangle" w="med" len="med"/>
          </a:ln>
          <a:effectLst/>
        </p:spPr>
        <p:txBody>
          <a:bodyPr/>
          <a:lstStyle/>
          <a:p>
            <a:endParaRPr lang="en-US"/>
          </a:p>
        </p:txBody>
      </p:sp>
      <p:sp>
        <p:nvSpPr>
          <p:cNvPr id="43044" name="Line 36"/>
          <p:cNvSpPr>
            <a:spLocks noChangeShapeType="1"/>
          </p:cNvSpPr>
          <p:nvPr/>
        </p:nvSpPr>
        <p:spPr bwMode="auto">
          <a:xfrm flipH="1" flipV="1">
            <a:off x="3957638" y="2430463"/>
            <a:ext cx="4762" cy="617537"/>
          </a:xfrm>
          <a:prstGeom prst="line">
            <a:avLst/>
          </a:prstGeom>
          <a:noFill/>
          <a:ln w="9525">
            <a:solidFill>
              <a:schemeClr val="bg1"/>
            </a:solidFill>
            <a:round/>
            <a:headEnd/>
            <a:tailEnd type="triangle" w="med" len="med"/>
          </a:ln>
          <a:effectLst/>
        </p:spPr>
        <p:txBody>
          <a:bodyPr/>
          <a:lstStyle/>
          <a:p>
            <a:endParaRPr lang="en-US"/>
          </a:p>
        </p:txBody>
      </p:sp>
      <p:sp>
        <p:nvSpPr>
          <p:cNvPr id="43045" name="Line 37"/>
          <p:cNvSpPr>
            <a:spLocks noChangeShapeType="1"/>
          </p:cNvSpPr>
          <p:nvPr/>
        </p:nvSpPr>
        <p:spPr bwMode="auto">
          <a:xfrm flipV="1">
            <a:off x="4343400" y="3275013"/>
            <a:ext cx="36513" cy="382587"/>
          </a:xfrm>
          <a:prstGeom prst="line">
            <a:avLst/>
          </a:prstGeom>
          <a:noFill/>
          <a:ln w="9525">
            <a:solidFill>
              <a:schemeClr val="bg1"/>
            </a:solidFill>
            <a:round/>
            <a:headEnd/>
            <a:tailEnd type="triangle" w="med" len="med"/>
          </a:ln>
          <a:effectLst/>
        </p:spPr>
        <p:txBody>
          <a:bodyPr/>
          <a:lstStyle/>
          <a:p>
            <a:endParaRPr lang="en-US"/>
          </a:p>
        </p:txBody>
      </p:sp>
      <p:sp>
        <p:nvSpPr>
          <p:cNvPr id="43046" name="Line 38"/>
          <p:cNvSpPr>
            <a:spLocks noChangeShapeType="1"/>
          </p:cNvSpPr>
          <p:nvPr/>
        </p:nvSpPr>
        <p:spPr bwMode="auto">
          <a:xfrm flipV="1">
            <a:off x="5715000" y="2506663"/>
            <a:ext cx="123825" cy="541337"/>
          </a:xfrm>
          <a:prstGeom prst="line">
            <a:avLst/>
          </a:prstGeom>
          <a:noFill/>
          <a:ln w="9525">
            <a:solidFill>
              <a:schemeClr val="bg1"/>
            </a:solidFill>
            <a:round/>
            <a:headEnd/>
            <a:tailEnd type="triangle" w="med" len="med"/>
          </a:ln>
          <a:effectLst/>
        </p:spPr>
        <p:txBody>
          <a:bodyPr/>
          <a:lstStyle/>
          <a:p>
            <a:endParaRPr lang="en-US"/>
          </a:p>
        </p:txBody>
      </p:sp>
      <p:sp>
        <p:nvSpPr>
          <p:cNvPr id="43047" name="Line 39"/>
          <p:cNvSpPr>
            <a:spLocks noChangeShapeType="1"/>
          </p:cNvSpPr>
          <p:nvPr/>
        </p:nvSpPr>
        <p:spPr bwMode="auto">
          <a:xfrm flipV="1">
            <a:off x="5410200" y="3236913"/>
            <a:ext cx="6350" cy="344487"/>
          </a:xfrm>
          <a:prstGeom prst="line">
            <a:avLst/>
          </a:prstGeom>
          <a:noFill/>
          <a:ln w="9525">
            <a:solidFill>
              <a:schemeClr val="bg1"/>
            </a:solidFill>
            <a:round/>
            <a:headEnd/>
            <a:tailEnd type="triangle" w="med" len="med"/>
          </a:ln>
          <a:effectLst/>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274638"/>
            <a:ext cx="8382000" cy="1143000"/>
          </a:xfrm>
        </p:spPr>
        <p:txBody>
          <a:bodyPr/>
          <a:lstStyle/>
          <a:p>
            <a:r>
              <a:rPr lang="en-US" sz="3600">
                <a:solidFill>
                  <a:schemeClr val="bg1"/>
                </a:solidFill>
              </a:rPr>
              <a:t>30 Philly Up Hammer MAC </a:t>
            </a:r>
          </a:p>
        </p:txBody>
      </p:sp>
      <p:sp>
        <p:nvSpPr>
          <p:cNvPr id="45059" name="Rectangle 3"/>
          <p:cNvSpPr>
            <a:spLocks noChangeArrowheads="1"/>
          </p:cNvSpPr>
          <p:nvPr/>
        </p:nvSpPr>
        <p:spPr bwMode="auto">
          <a:xfrm>
            <a:off x="4419600" y="2514600"/>
            <a:ext cx="457200"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5060" name="Oval 4"/>
          <p:cNvSpPr>
            <a:spLocks noChangeArrowheads="1"/>
          </p:cNvSpPr>
          <p:nvPr/>
        </p:nvSpPr>
        <p:spPr bwMode="auto">
          <a:xfrm>
            <a:off x="49530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1" name="Oval 5"/>
          <p:cNvSpPr>
            <a:spLocks noChangeArrowheads="1"/>
          </p:cNvSpPr>
          <p:nvPr/>
        </p:nvSpPr>
        <p:spPr bwMode="auto">
          <a:xfrm>
            <a:off x="54864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2" name="Oval 6"/>
          <p:cNvSpPr>
            <a:spLocks noChangeArrowheads="1"/>
          </p:cNvSpPr>
          <p:nvPr/>
        </p:nvSpPr>
        <p:spPr bwMode="auto">
          <a:xfrm>
            <a:off x="38862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3" name="Oval 7"/>
          <p:cNvSpPr>
            <a:spLocks noChangeArrowheads="1"/>
          </p:cNvSpPr>
          <p:nvPr/>
        </p:nvSpPr>
        <p:spPr bwMode="auto">
          <a:xfrm>
            <a:off x="33528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4" name="Oval 8"/>
          <p:cNvSpPr>
            <a:spLocks noChangeArrowheads="1"/>
          </p:cNvSpPr>
          <p:nvPr/>
        </p:nvSpPr>
        <p:spPr bwMode="auto">
          <a:xfrm>
            <a:off x="28194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5" name="Oval 9"/>
          <p:cNvSpPr>
            <a:spLocks noChangeArrowheads="1"/>
          </p:cNvSpPr>
          <p:nvPr/>
        </p:nvSpPr>
        <p:spPr bwMode="auto">
          <a:xfrm>
            <a:off x="1219200" y="2133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6" name="Oval 10"/>
          <p:cNvSpPr>
            <a:spLocks noChangeArrowheads="1"/>
          </p:cNvSpPr>
          <p:nvPr/>
        </p:nvSpPr>
        <p:spPr bwMode="auto">
          <a:xfrm>
            <a:off x="8305800" y="2514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7" name="Oval 11"/>
          <p:cNvSpPr>
            <a:spLocks noChangeArrowheads="1"/>
          </p:cNvSpPr>
          <p:nvPr/>
        </p:nvSpPr>
        <p:spPr bwMode="auto">
          <a:xfrm>
            <a:off x="4419600" y="20574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8" name="Oval 12"/>
          <p:cNvSpPr>
            <a:spLocks noChangeArrowheads="1"/>
          </p:cNvSpPr>
          <p:nvPr/>
        </p:nvSpPr>
        <p:spPr bwMode="auto">
          <a:xfrm>
            <a:off x="4419600" y="16002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9" name="Oval 13"/>
          <p:cNvSpPr>
            <a:spLocks noChangeArrowheads="1"/>
          </p:cNvSpPr>
          <p:nvPr/>
        </p:nvSpPr>
        <p:spPr bwMode="auto">
          <a:xfrm>
            <a:off x="4419600" y="11430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70" name="Text Box 14"/>
          <p:cNvSpPr txBox="1">
            <a:spLocks noChangeArrowheads="1"/>
          </p:cNvSpPr>
          <p:nvPr/>
        </p:nvSpPr>
        <p:spPr bwMode="auto">
          <a:xfrm>
            <a:off x="3810000" y="28956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45071" name="Text Box 15"/>
          <p:cNvSpPr txBox="1">
            <a:spLocks noChangeArrowheads="1"/>
          </p:cNvSpPr>
          <p:nvPr/>
        </p:nvSpPr>
        <p:spPr bwMode="auto">
          <a:xfrm>
            <a:off x="4648200" y="28956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N</a:t>
            </a:r>
          </a:p>
        </p:txBody>
      </p:sp>
      <p:sp>
        <p:nvSpPr>
          <p:cNvPr id="45072" name="Text Box 16"/>
          <p:cNvSpPr txBox="1">
            <a:spLocks noChangeArrowheads="1"/>
          </p:cNvSpPr>
          <p:nvPr/>
        </p:nvSpPr>
        <p:spPr bwMode="auto">
          <a:xfrm>
            <a:off x="5486400" y="28956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45073" name="Text Box 17"/>
          <p:cNvSpPr txBox="1">
            <a:spLocks noChangeArrowheads="1"/>
          </p:cNvSpPr>
          <p:nvPr/>
        </p:nvSpPr>
        <p:spPr bwMode="auto">
          <a:xfrm>
            <a:off x="2895600" y="28956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L</a:t>
            </a:r>
          </a:p>
        </p:txBody>
      </p:sp>
      <p:sp>
        <p:nvSpPr>
          <p:cNvPr id="45074" name="Text Box 18"/>
          <p:cNvSpPr txBox="1">
            <a:spLocks noChangeArrowheads="1"/>
          </p:cNvSpPr>
          <p:nvPr/>
        </p:nvSpPr>
        <p:spPr bwMode="auto">
          <a:xfrm>
            <a:off x="4114800" y="35052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M</a:t>
            </a:r>
          </a:p>
        </p:txBody>
      </p:sp>
      <p:sp>
        <p:nvSpPr>
          <p:cNvPr id="45075" name="Text Box 19"/>
          <p:cNvSpPr txBox="1">
            <a:spLocks noChangeArrowheads="1"/>
          </p:cNvSpPr>
          <p:nvPr/>
        </p:nvSpPr>
        <p:spPr bwMode="auto">
          <a:xfrm>
            <a:off x="5262563" y="34671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R</a:t>
            </a:r>
          </a:p>
        </p:txBody>
      </p:sp>
      <p:sp>
        <p:nvSpPr>
          <p:cNvPr id="45076" name="Text Box 20"/>
          <p:cNvSpPr txBox="1">
            <a:spLocks noChangeArrowheads="1"/>
          </p:cNvSpPr>
          <p:nvPr/>
        </p:nvSpPr>
        <p:spPr bwMode="auto">
          <a:xfrm>
            <a:off x="1192213" y="3775075"/>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45077" name="Text Box 21"/>
          <p:cNvSpPr txBox="1">
            <a:spLocks noChangeArrowheads="1"/>
          </p:cNvSpPr>
          <p:nvPr/>
        </p:nvSpPr>
        <p:spPr bwMode="auto">
          <a:xfrm>
            <a:off x="2228850" y="35052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a:t>
            </a:r>
          </a:p>
        </p:txBody>
      </p:sp>
      <p:sp>
        <p:nvSpPr>
          <p:cNvPr id="45078" name="Text Box 22"/>
          <p:cNvSpPr txBox="1">
            <a:spLocks noChangeArrowheads="1"/>
          </p:cNvSpPr>
          <p:nvPr/>
        </p:nvSpPr>
        <p:spPr bwMode="auto">
          <a:xfrm>
            <a:off x="6400800" y="35814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H</a:t>
            </a:r>
          </a:p>
        </p:txBody>
      </p:sp>
      <p:sp>
        <p:nvSpPr>
          <p:cNvPr id="45079" name="Text Box 23"/>
          <p:cNvSpPr txBox="1">
            <a:spLocks noChangeArrowheads="1"/>
          </p:cNvSpPr>
          <p:nvPr/>
        </p:nvSpPr>
        <p:spPr bwMode="auto">
          <a:xfrm>
            <a:off x="8229600" y="38100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45080" name="Text Box 24"/>
          <p:cNvSpPr txBox="1">
            <a:spLocks noChangeArrowheads="1"/>
          </p:cNvSpPr>
          <p:nvPr/>
        </p:nvSpPr>
        <p:spPr bwMode="auto">
          <a:xfrm>
            <a:off x="3581400" y="41910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F</a:t>
            </a:r>
          </a:p>
        </p:txBody>
      </p:sp>
      <p:sp>
        <p:nvSpPr>
          <p:cNvPr id="45081" name="Text Box 25"/>
          <p:cNvSpPr txBox="1">
            <a:spLocks noChangeArrowheads="1"/>
          </p:cNvSpPr>
          <p:nvPr/>
        </p:nvSpPr>
        <p:spPr bwMode="auto">
          <a:xfrm>
            <a:off x="533400" y="4724400"/>
            <a:ext cx="4191000" cy="1558925"/>
          </a:xfrm>
          <a:prstGeom prst="rect">
            <a:avLst/>
          </a:prstGeom>
          <a:noFill/>
          <a:ln w="9525">
            <a:noFill/>
            <a:miter lim="800000"/>
            <a:headEnd/>
            <a:tailEnd/>
          </a:ln>
          <a:effectLst/>
        </p:spPr>
        <p:txBody>
          <a:bodyPr>
            <a:spAutoFit/>
          </a:bodyPr>
          <a:lstStyle/>
          <a:p>
            <a:r>
              <a:rPr lang="en-US" sz="1600">
                <a:solidFill>
                  <a:schemeClr val="bg1"/>
                </a:solidFill>
                <a:cs typeface="Arial" charset="0"/>
              </a:rPr>
              <a:t>Nose-Backside 1 Tech A Gap</a:t>
            </a:r>
          </a:p>
          <a:p>
            <a:r>
              <a:rPr lang="en-US" sz="1600">
                <a:solidFill>
                  <a:schemeClr val="bg1"/>
                </a:solidFill>
                <a:cs typeface="Arial" charset="0"/>
              </a:rPr>
              <a:t>Strong End-3 Tech Slam A Gap</a:t>
            </a:r>
          </a:p>
          <a:p>
            <a:r>
              <a:rPr lang="en-US" sz="1600">
                <a:solidFill>
                  <a:schemeClr val="bg1"/>
                </a:solidFill>
                <a:cs typeface="Arial" charset="0"/>
              </a:rPr>
              <a:t>Weak End-4 Tech Squeeze C</a:t>
            </a:r>
          </a:p>
          <a:p>
            <a:r>
              <a:rPr lang="en-US" sz="1600">
                <a:solidFill>
                  <a:schemeClr val="bg1"/>
                </a:solidFill>
                <a:cs typeface="Arial" charset="0"/>
              </a:rPr>
              <a:t>MAC-10 Work B to C (First Daylight)</a:t>
            </a:r>
          </a:p>
          <a:p>
            <a:r>
              <a:rPr lang="en-US" sz="1600">
                <a:solidFill>
                  <a:schemeClr val="bg1"/>
                </a:solidFill>
                <a:cs typeface="Arial" charset="0"/>
              </a:rPr>
              <a:t>Lou-6 On TE- Slide to B gap</a:t>
            </a:r>
          </a:p>
          <a:p>
            <a:r>
              <a:rPr lang="en-US" sz="1600">
                <a:solidFill>
                  <a:schemeClr val="bg1"/>
                </a:solidFill>
                <a:cs typeface="Arial" charset="0"/>
              </a:rPr>
              <a:t>Rob-Inside Leg of End, Attack B</a:t>
            </a:r>
          </a:p>
        </p:txBody>
      </p:sp>
      <p:sp>
        <p:nvSpPr>
          <p:cNvPr id="45082" name="Text Box 26"/>
          <p:cNvSpPr txBox="1">
            <a:spLocks noChangeArrowheads="1"/>
          </p:cNvSpPr>
          <p:nvPr/>
        </p:nvSpPr>
        <p:spPr bwMode="auto">
          <a:xfrm>
            <a:off x="4724400" y="4724400"/>
            <a:ext cx="4191000" cy="1100138"/>
          </a:xfrm>
          <a:prstGeom prst="rect">
            <a:avLst/>
          </a:prstGeom>
          <a:noFill/>
          <a:ln w="9525">
            <a:noFill/>
            <a:miter lim="800000"/>
            <a:headEnd/>
            <a:tailEnd/>
          </a:ln>
          <a:effectLst/>
        </p:spPr>
        <p:txBody>
          <a:bodyPr>
            <a:spAutoFit/>
          </a:bodyPr>
          <a:lstStyle/>
          <a:p>
            <a:r>
              <a:rPr lang="en-US" sz="1600">
                <a:solidFill>
                  <a:schemeClr val="bg1"/>
                </a:solidFill>
                <a:cs typeface="Arial" charset="0"/>
              </a:rPr>
              <a:t>Stud-D Gap Force on Sweep</a:t>
            </a:r>
            <a:r>
              <a:rPr lang="en-US">
                <a:solidFill>
                  <a:schemeClr val="bg1"/>
                </a:solidFill>
                <a:cs typeface="Arial" charset="0"/>
              </a:rPr>
              <a:t> </a:t>
            </a:r>
          </a:p>
          <a:p>
            <a:r>
              <a:rPr lang="en-US" sz="1600">
                <a:solidFill>
                  <a:schemeClr val="bg1"/>
                </a:solidFill>
                <a:cs typeface="Arial" charset="0"/>
              </a:rPr>
              <a:t>Hero-LB Depth, Split Distance, C Gap Force</a:t>
            </a:r>
          </a:p>
          <a:p>
            <a:r>
              <a:rPr lang="en-US" sz="1600">
                <a:solidFill>
                  <a:schemeClr val="bg1"/>
                </a:solidFill>
                <a:cs typeface="Arial" charset="0"/>
              </a:rPr>
              <a:t>Corners-5 to 7 Yards, Head UP, C-3</a:t>
            </a:r>
          </a:p>
          <a:p>
            <a:r>
              <a:rPr lang="en-US" sz="1600">
                <a:solidFill>
                  <a:schemeClr val="bg1"/>
                </a:solidFill>
                <a:cs typeface="Arial" charset="0"/>
              </a:rPr>
              <a:t>Free-B Gap TE Side, C-3</a:t>
            </a:r>
          </a:p>
        </p:txBody>
      </p:sp>
      <p:sp>
        <p:nvSpPr>
          <p:cNvPr id="45083" name="Rectangle 27"/>
          <p:cNvSpPr>
            <a:spLocks noChangeArrowheads="1"/>
          </p:cNvSpPr>
          <p:nvPr/>
        </p:nvSpPr>
        <p:spPr bwMode="auto">
          <a:xfrm>
            <a:off x="457200" y="4648200"/>
            <a:ext cx="8458200" cy="1752600"/>
          </a:xfrm>
          <a:prstGeom prst="rect">
            <a:avLst/>
          </a:prstGeom>
          <a:noFill/>
          <a:ln w="9525">
            <a:solidFill>
              <a:schemeClr val="bg1"/>
            </a:solidFill>
            <a:miter lim="800000"/>
            <a:headEnd/>
            <a:tailEnd/>
          </a:ln>
          <a:effectLst/>
        </p:spPr>
        <p:txBody>
          <a:bodyPr wrap="none" anchor="ctr"/>
          <a:lstStyle/>
          <a:p>
            <a:endParaRPr lang="en-US"/>
          </a:p>
        </p:txBody>
      </p:sp>
      <p:sp>
        <p:nvSpPr>
          <p:cNvPr id="45084" name="Line 28"/>
          <p:cNvSpPr>
            <a:spLocks noChangeShapeType="1"/>
          </p:cNvSpPr>
          <p:nvPr/>
        </p:nvSpPr>
        <p:spPr bwMode="auto">
          <a:xfrm flipV="1">
            <a:off x="4724400" y="4648200"/>
            <a:ext cx="0" cy="1752600"/>
          </a:xfrm>
          <a:prstGeom prst="line">
            <a:avLst/>
          </a:prstGeom>
          <a:noFill/>
          <a:ln w="9525">
            <a:solidFill>
              <a:schemeClr val="bg1"/>
            </a:solidFill>
            <a:round/>
            <a:headEnd/>
            <a:tailEnd/>
          </a:ln>
          <a:effectLst/>
        </p:spPr>
        <p:txBody>
          <a:bodyPr/>
          <a:lstStyle/>
          <a:p>
            <a:endParaRPr lang="en-US"/>
          </a:p>
        </p:txBody>
      </p:sp>
      <p:sp>
        <p:nvSpPr>
          <p:cNvPr id="45085" name="Line 29"/>
          <p:cNvSpPr>
            <a:spLocks noChangeShapeType="1"/>
          </p:cNvSpPr>
          <p:nvPr/>
        </p:nvSpPr>
        <p:spPr bwMode="auto">
          <a:xfrm>
            <a:off x="4038600" y="2514600"/>
            <a:ext cx="0" cy="381000"/>
          </a:xfrm>
          <a:prstGeom prst="line">
            <a:avLst/>
          </a:prstGeom>
          <a:noFill/>
          <a:ln w="9525">
            <a:solidFill>
              <a:schemeClr val="tx1"/>
            </a:solidFill>
            <a:round/>
            <a:headEnd/>
            <a:tailEnd/>
          </a:ln>
          <a:effectLst/>
        </p:spPr>
        <p:txBody>
          <a:bodyPr/>
          <a:lstStyle/>
          <a:p>
            <a:endParaRPr lang="en-US"/>
          </a:p>
        </p:txBody>
      </p:sp>
      <p:sp>
        <p:nvSpPr>
          <p:cNvPr id="45086" name="Line 30"/>
          <p:cNvSpPr>
            <a:spLocks noChangeShapeType="1"/>
          </p:cNvSpPr>
          <p:nvPr/>
        </p:nvSpPr>
        <p:spPr bwMode="auto">
          <a:xfrm>
            <a:off x="4800600" y="2514600"/>
            <a:ext cx="0" cy="381000"/>
          </a:xfrm>
          <a:prstGeom prst="line">
            <a:avLst/>
          </a:prstGeom>
          <a:noFill/>
          <a:ln w="9525">
            <a:solidFill>
              <a:schemeClr val="tx1"/>
            </a:solidFill>
            <a:round/>
            <a:headEnd/>
            <a:tailEnd/>
          </a:ln>
          <a:effectLst/>
        </p:spPr>
        <p:txBody>
          <a:bodyPr/>
          <a:lstStyle/>
          <a:p>
            <a:endParaRPr lang="en-US"/>
          </a:p>
        </p:txBody>
      </p:sp>
      <p:sp>
        <p:nvSpPr>
          <p:cNvPr id="45087" name="Line 31"/>
          <p:cNvSpPr>
            <a:spLocks noChangeShapeType="1"/>
          </p:cNvSpPr>
          <p:nvPr/>
        </p:nvSpPr>
        <p:spPr bwMode="auto">
          <a:xfrm>
            <a:off x="5715000" y="2514600"/>
            <a:ext cx="0" cy="381000"/>
          </a:xfrm>
          <a:prstGeom prst="line">
            <a:avLst/>
          </a:prstGeom>
          <a:noFill/>
          <a:ln w="9525">
            <a:solidFill>
              <a:schemeClr val="tx1"/>
            </a:solidFill>
            <a:round/>
            <a:headEnd/>
            <a:tailEnd/>
          </a:ln>
          <a:effectLst/>
        </p:spPr>
        <p:txBody>
          <a:bodyPr/>
          <a:lstStyle/>
          <a:p>
            <a:endParaRPr lang="en-US"/>
          </a:p>
        </p:txBody>
      </p:sp>
      <p:sp>
        <p:nvSpPr>
          <p:cNvPr id="45088" name="Line 32"/>
          <p:cNvSpPr>
            <a:spLocks noChangeShapeType="1"/>
          </p:cNvSpPr>
          <p:nvPr/>
        </p:nvSpPr>
        <p:spPr bwMode="auto">
          <a:xfrm>
            <a:off x="3048000" y="2514600"/>
            <a:ext cx="0" cy="381000"/>
          </a:xfrm>
          <a:prstGeom prst="line">
            <a:avLst/>
          </a:prstGeom>
          <a:noFill/>
          <a:ln w="9525">
            <a:solidFill>
              <a:schemeClr val="tx1"/>
            </a:solidFill>
            <a:round/>
            <a:headEnd/>
            <a:tailEnd/>
          </a:ln>
          <a:effectLst/>
        </p:spPr>
        <p:txBody>
          <a:bodyPr/>
          <a:lstStyle/>
          <a:p>
            <a:endParaRPr lang="en-US"/>
          </a:p>
        </p:txBody>
      </p:sp>
      <p:sp>
        <p:nvSpPr>
          <p:cNvPr id="45089" name="Line 33"/>
          <p:cNvSpPr>
            <a:spLocks noChangeShapeType="1"/>
          </p:cNvSpPr>
          <p:nvPr/>
        </p:nvSpPr>
        <p:spPr bwMode="auto">
          <a:xfrm flipV="1">
            <a:off x="4876800" y="2438400"/>
            <a:ext cx="76200" cy="609600"/>
          </a:xfrm>
          <a:prstGeom prst="line">
            <a:avLst/>
          </a:prstGeom>
          <a:noFill/>
          <a:ln w="9525">
            <a:solidFill>
              <a:schemeClr val="bg1"/>
            </a:solidFill>
            <a:round/>
            <a:headEnd/>
            <a:tailEnd type="triangle" w="med" len="med"/>
          </a:ln>
          <a:effectLst/>
        </p:spPr>
        <p:txBody>
          <a:bodyPr/>
          <a:lstStyle/>
          <a:p>
            <a:endParaRPr lang="en-US"/>
          </a:p>
        </p:txBody>
      </p:sp>
      <p:sp>
        <p:nvSpPr>
          <p:cNvPr id="45090" name="Line 34"/>
          <p:cNvSpPr>
            <a:spLocks noChangeShapeType="1"/>
          </p:cNvSpPr>
          <p:nvPr/>
        </p:nvSpPr>
        <p:spPr bwMode="auto">
          <a:xfrm flipV="1">
            <a:off x="3535363" y="2354263"/>
            <a:ext cx="460375" cy="690562"/>
          </a:xfrm>
          <a:prstGeom prst="line">
            <a:avLst/>
          </a:prstGeom>
          <a:noFill/>
          <a:ln w="9525">
            <a:solidFill>
              <a:schemeClr val="bg1"/>
            </a:solidFill>
            <a:round/>
            <a:headEnd/>
            <a:tailEnd type="triangle" w="med" len="med"/>
          </a:ln>
          <a:effectLst/>
        </p:spPr>
        <p:txBody>
          <a:bodyPr/>
          <a:lstStyle/>
          <a:p>
            <a:endParaRPr lang="en-US"/>
          </a:p>
        </p:txBody>
      </p:sp>
      <p:sp>
        <p:nvSpPr>
          <p:cNvPr id="45091" name="Line 35"/>
          <p:cNvSpPr>
            <a:spLocks noChangeShapeType="1"/>
          </p:cNvSpPr>
          <p:nvPr/>
        </p:nvSpPr>
        <p:spPr bwMode="auto">
          <a:xfrm flipV="1">
            <a:off x="2420938" y="3198813"/>
            <a:ext cx="38100" cy="422275"/>
          </a:xfrm>
          <a:prstGeom prst="line">
            <a:avLst/>
          </a:prstGeom>
          <a:noFill/>
          <a:ln w="9525">
            <a:solidFill>
              <a:schemeClr val="bg1"/>
            </a:solidFill>
            <a:round/>
            <a:headEnd/>
            <a:tailEnd type="triangle" w="med" len="med"/>
          </a:ln>
          <a:effectLst/>
        </p:spPr>
        <p:txBody>
          <a:bodyPr/>
          <a:lstStyle/>
          <a:p>
            <a:endParaRPr lang="en-US"/>
          </a:p>
        </p:txBody>
      </p:sp>
      <p:sp>
        <p:nvSpPr>
          <p:cNvPr id="45092" name="Line 36"/>
          <p:cNvSpPr>
            <a:spLocks noChangeShapeType="1"/>
          </p:cNvSpPr>
          <p:nvPr/>
        </p:nvSpPr>
        <p:spPr bwMode="auto">
          <a:xfrm flipV="1">
            <a:off x="4071938" y="2584450"/>
            <a:ext cx="384175" cy="460375"/>
          </a:xfrm>
          <a:prstGeom prst="line">
            <a:avLst/>
          </a:prstGeom>
          <a:noFill/>
          <a:ln w="9525">
            <a:solidFill>
              <a:schemeClr val="bg1"/>
            </a:solidFill>
            <a:round/>
            <a:headEnd/>
            <a:tailEnd type="triangle" w="med" len="med"/>
          </a:ln>
          <a:effectLst/>
        </p:spPr>
        <p:txBody>
          <a:bodyPr/>
          <a:lstStyle/>
          <a:p>
            <a:endParaRPr lang="en-US"/>
          </a:p>
        </p:txBody>
      </p:sp>
      <p:sp>
        <p:nvSpPr>
          <p:cNvPr id="45093" name="Line 37"/>
          <p:cNvSpPr>
            <a:spLocks noChangeShapeType="1"/>
          </p:cNvSpPr>
          <p:nvPr/>
        </p:nvSpPr>
        <p:spPr bwMode="auto">
          <a:xfrm flipH="1" flipV="1">
            <a:off x="3265488" y="2468563"/>
            <a:ext cx="384175" cy="954087"/>
          </a:xfrm>
          <a:prstGeom prst="line">
            <a:avLst/>
          </a:prstGeom>
          <a:noFill/>
          <a:ln w="9525">
            <a:solidFill>
              <a:schemeClr val="bg1"/>
            </a:solidFill>
            <a:round/>
            <a:headEnd/>
            <a:tailEnd type="triangle" w="med" len="med"/>
          </a:ln>
          <a:effectLst/>
        </p:spPr>
        <p:txBody>
          <a:bodyPr/>
          <a:lstStyle/>
          <a:p>
            <a:endParaRPr lang="en-US"/>
          </a:p>
        </p:txBody>
      </p:sp>
      <p:sp>
        <p:nvSpPr>
          <p:cNvPr id="45094" name="Line 38"/>
          <p:cNvSpPr>
            <a:spLocks noChangeShapeType="1"/>
          </p:cNvSpPr>
          <p:nvPr/>
        </p:nvSpPr>
        <p:spPr bwMode="auto">
          <a:xfrm flipV="1">
            <a:off x="5715000" y="2506663"/>
            <a:ext cx="123825" cy="541337"/>
          </a:xfrm>
          <a:prstGeom prst="line">
            <a:avLst/>
          </a:prstGeom>
          <a:noFill/>
          <a:ln w="9525">
            <a:solidFill>
              <a:schemeClr val="bg1"/>
            </a:solidFill>
            <a:round/>
            <a:headEnd/>
            <a:tailEnd type="triangle" w="med" len="med"/>
          </a:ln>
          <a:effectLst/>
        </p:spPr>
        <p:txBody>
          <a:bodyPr/>
          <a:lstStyle/>
          <a:p>
            <a:endParaRPr lang="en-US"/>
          </a:p>
        </p:txBody>
      </p:sp>
      <p:sp>
        <p:nvSpPr>
          <p:cNvPr id="45095" name="Line 39"/>
          <p:cNvSpPr>
            <a:spLocks noChangeShapeType="1"/>
          </p:cNvSpPr>
          <p:nvPr/>
        </p:nvSpPr>
        <p:spPr bwMode="auto">
          <a:xfrm flipV="1">
            <a:off x="5410200" y="2819400"/>
            <a:ext cx="0" cy="762000"/>
          </a:xfrm>
          <a:prstGeom prst="line">
            <a:avLst/>
          </a:prstGeom>
          <a:noFill/>
          <a:ln w="9525">
            <a:solidFill>
              <a:schemeClr val="bg1"/>
            </a:solidFill>
            <a:round/>
            <a:headEnd/>
            <a:tailEnd type="triangle" w="med" len="med"/>
          </a:ln>
          <a:effectLst/>
        </p:spPr>
        <p:txBody>
          <a:bodyPr/>
          <a:lstStyle/>
          <a:p>
            <a:endParaRPr lang="en-US"/>
          </a:p>
        </p:txBody>
      </p:sp>
      <p:sp>
        <p:nvSpPr>
          <p:cNvPr id="45096" name="Line 40"/>
          <p:cNvSpPr>
            <a:spLocks noChangeShapeType="1"/>
          </p:cNvSpPr>
          <p:nvPr/>
        </p:nvSpPr>
        <p:spPr bwMode="auto">
          <a:xfrm flipH="1" flipV="1">
            <a:off x="6569075" y="3121025"/>
            <a:ext cx="60325" cy="536575"/>
          </a:xfrm>
          <a:prstGeom prst="line">
            <a:avLst/>
          </a:prstGeom>
          <a:noFill/>
          <a:ln w="9525">
            <a:solidFill>
              <a:schemeClr val="bg1"/>
            </a:solidFill>
            <a:round/>
            <a:headEnd/>
            <a:tailEnd type="triangle" w="med" len="med"/>
          </a:ln>
          <a:effectLst/>
        </p:spPr>
        <p:txBody>
          <a:bodyPr/>
          <a:lstStyle/>
          <a:p>
            <a:endParaRPr lang="en-US"/>
          </a:p>
        </p:txBody>
      </p:sp>
      <p:sp>
        <p:nvSpPr>
          <p:cNvPr id="45097" name="Line 41"/>
          <p:cNvSpPr>
            <a:spLocks noChangeShapeType="1"/>
          </p:cNvSpPr>
          <p:nvPr/>
        </p:nvSpPr>
        <p:spPr bwMode="auto">
          <a:xfrm flipV="1">
            <a:off x="3073400" y="3044825"/>
            <a:ext cx="461963" cy="76200"/>
          </a:xfrm>
          <a:prstGeom prst="line">
            <a:avLst/>
          </a:prstGeom>
          <a:noFill/>
          <a:ln w="9525">
            <a:solidFill>
              <a:schemeClr val="bg1"/>
            </a:solidFill>
            <a:round/>
            <a:headEnd/>
            <a:tailEnd/>
          </a:ln>
          <a:effectLst/>
        </p:spPr>
        <p:txBody>
          <a:bodyPr/>
          <a:lstStyle/>
          <a:p>
            <a:endParaRPr lang="en-US"/>
          </a:p>
        </p:txBody>
      </p:sp>
      <p:sp>
        <p:nvSpPr>
          <p:cNvPr id="45098" name="Line 42"/>
          <p:cNvSpPr>
            <a:spLocks noChangeShapeType="1"/>
          </p:cNvSpPr>
          <p:nvPr/>
        </p:nvSpPr>
        <p:spPr bwMode="auto">
          <a:xfrm flipH="1" flipV="1">
            <a:off x="3649663" y="3429000"/>
            <a:ext cx="576262" cy="307975"/>
          </a:xfrm>
          <a:prstGeom prst="line">
            <a:avLst/>
          </a:prstGeom>
          <a:noFill/>
          <a:ln w="9525">
            <a:solidFill>
              <a:schemeClr val="bg1"/>
            </a:solidFill>
            <a:round/>
            <a:headEnd/>
            <a:tailEnd/>
          </a:ln>
          <a:effectLst/>
        </p:spPr>
        <p:txBody>
          <a:bodyPr/>
          <a:lstStyle/>
          <a:p>
            <a:endParaRPr lang="en-US"/>
          </a:p>
        </p:txBody>
      </p:sp>
      <p:sp>
        <p:nvSpPr>
          <p:cNvPr id="45099" name="Line 43"/>
          <p:cNvSpPr>
            <a:spLocks noChangeShapeType="1"/>
          </p:cNvSpPr>
          <p:nvPr/>
        </p:nvSpPr>
        <p:spPr bwMode="auto">
          <a:xfrm flipV="1">
            <a:off x="3727450" y="3006725"/>
            <a:ext cx="38100" cy="460375"/>
          </a:xfrm>
          <a:prstGeom prst="line">
            <a:avLst/>
          </a:prstGeom>
          <a:noFill/>
          <a:ln w="9525">
            <a:solidFill>
              <a:schemeClr val="bg1"/>
            </a:solidFill>
            <a:round/>
            <a:headEnd/>
            <a:tailEnd type="triangle" w="med" len="med"/>
          </a:ln>
          <a:effectLst/>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4000">
                <a:solidFill>
                  <a:schemeClr val="bg1"/>
                </a:solidFill>
              </a:rPr>
              <a:t>Looking At The Stats </a:t>
            </a:r>
            <a:br>
              <a:rPr lang="en-US" sz="4000">
                <a:solidFill>
                  <a:schemeClr val="bg1"/>
                </a:solidFill>
              </a:rPr>
            </a:br>
            <a:r>
              <a:rPr lang="en-US" sz="4000">
                <a:solidFill>
                  <a:schemeClr val="bg1"/>
                </a:solidFill>
              </a:rPr>
              <a:t>(Columbus High School)</a:t>
            </a:r>
          </a:p>
        </p:txBody>
      </p:sp>
      <p:sp>
        <p:nvSpPr>
          <p:cNvPr id="66563" name="Rectangle 3"/>
          <p:cNvSpPr>
            <a:spLocks noGrp="1" noChangeArrowheads="1"/>
          </p:cNvSpPr>
          <p:nvPr>
            <p:ph type="body" idx="1"/>
          </p:nvPr>
        </p:nvSpPr>
        <p:spPr/>
        <p:txBody>
          <a:bodyPr/>
          <a:lstStyle/>
          <a:p>
            <a:pPr>
              <a:lnSpc>
                <a:spcPct val="90000"/>
              </a:lnSpc>
            </a:pPr>
            <a:r>
              <a:rPr lang="en-US" sz="2400">
                <a:solidFill>
                  <a:schemeClr val="bg1"/>
                </a:solidFill>
              </a:rPr>
              <a:t>Gave up just 2.2 ypc, </a:t>
            </a:r>
          </a:p>
          <a:p>
            <a:pPr>
              <a:lnSpc>
                <a:spcPct val="90000"/>
              </a:lnSpc>
            </a:pPr>
            <a:r>
              <a:rPr lang="en-US" sz="2400">
                <a:solidFill>
                  <a:schemeClr val="bg1"/>
                </a:solidFill>
              </a:rPr>
              <a:t>Created 39 takeaways, including 8 defensive touchdowns</a:t>
            </a:r>
          </a:p>
          <a:p>
            <a:pPr>
              <a:lnSpc>
                <a:spcPct val="90000"/>
              </a:lnSpc>
            </a:pPr>
            <a:r>
              <a:rPr lang="en-US" sz="2400">
                <a:solidFill>
                  <a:schemeClr val="bg1"/>
                </a:solidFill>
              </a:rPr>
              <a:t>98 Tackles For Loss, 36 Sacks, 31 Hurries</a:t>
            </a:r>
          </a:p>
          <a:p>
            <a:pPr>
              <a:lnSpc>
                <a:spcPct val="90000"/>
              </a:lnSpc>
            </a:pPr>
            <a:r>
              <a:rPr lang="en-US" sz="2400">
                <a:solidFill>
                  <a:schemeClr val="bg1"/>
                </a:solidFill>
              </a:rPr>
              <a:t>208 Drop Backs:  66-154-16, only 3 TD Passes</a:t>
            </a:r>
          </a:p>
          <a:p>
            <a:pPr>
              <a:lnSpc>
                <a:spcPct val="90000"/>
              </a:lnSpc>
            </a:pPr>
            <a:r>
              <a:rPr lang="en-US" sz="2400">
                <a:solidFill>
                  <a:schemeClr val="bg1"/>
                </a:solidFill>
              </a:rPr>
              <a:t>5 Shutouts</a:t>
            </a:r>
          </a:p>
          <a:p>
            <a:pPr>
              <a:lnSpc>
                <a:spcPct val="90000"/>
              </a:lnSpc>
            </a:pPr>
            <a:r>
              <a:rPr lang="en-US" sz="2400">
                <a:solidFill>
                  <a:schemeClr val="bg1"/>
                </a:solidFill>
              </a:rPr>
              <a:t>Held two opponents without a first down</a:t>
            </a:r>
          </a:p>
          <a:p>
            <a:pPr>
              <a:lnSpc>
                <a:spcPct val="90000"/>
              </a:lnSpc>
            </a:pPr>
            <a:r>
              <a:rPr lang="en-US" sz="2400">
                <a:solidFill>
                  <a:schemeClr val="bg1"/>
                </a:solidFill>
              </a:rPr>
              <a:t>Opponents were 23 percent on 3</a:t>
            </a:r>
            <a:r>
              <a:rPr lang="en-US" sz="2400" baseline="30000">
                <a:solidFill>
                  <a:schemeClr val="bg1"/>
                </a:solidFill>
              </a:rPr>
              <a:t>rd</a:t>
            </a:r>
            <a:r>
              <a:rPr lang="en-US" sz="2400">
                <a:solidFill>
                  <a:schemeClr val="bg1"/>
                </a:solidFill>
              </a:rPr>
              <a:t> Down</a:t>
            </a:r>
          </a:p>
          <a:p>
            <a:pPr>
              <a:lnSpc>
                <a:spcPct val="90000"/>
              </a:lnSpc>
            </a:pPr>
            <a:r>
              <a:rPr lang="en-US" sz="2400">
                <a:solidFill>
                  <a:schemeClr val="bg1"/>
                </a:solidFill>
              </a:rPr>
              <a:t>Opponents were 6 of 17 in the red zone with 4 TD’s.</a:t>
            </a:r>
          </a:p>
          <a:p>
            <a:pPr>
              <a:lnSpc>
                <a:spcPct val="90000"/>
              </a:lnSpc>
            </a:pPr>
            <a:r>
              <a:rPr lang="en-US" sz="2400">
                <a:solidFill>
                  <a:schemeClr val="bg1"/>
                </a:solidFill>
              </a:rPr>
              <a:t>Gave up only 46 yards rushing and 98 total yards per game</a:t>
            </a:r>
          </a:p>
        </p:txBody>
      </p:sp>
      <p:sp>
        <p:nvSpPr>
          <p:cNvPr id="66564" name="Line 4"/>
          <p:cNvSpPr>
            <a:spLocks noChangeShapeType="1"/>
          </p:cNvSpPr>
          <p:nvPr/>
        </p:nvSpPr>
        <p:spPr bwMode="auto">
          <a:xfrm flipV="1">
            <a:off x="520700" y="1498600"/>
            <a:ext cx="8140700" cy="12700"/>
          </a:xfrm>
          <a:prstGeom prst="line">
            <a:avLst/>
          </a:prstGeom>
          <a:noFill/>
          <a:ln w="28575">
            <a:solidFill>
              <a:schemeClr val="accent1"/>
            </a:solidFill>
            <a:round/>
            <a:headEnd/>
            <a:tailEnd/>
          </a:ln>
          <a:effectLst/>
        </p:spPr>
        <p:txBody>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04800" y="274638"/>
            <a:ext cx="8382000" cy="1143000"/>
          </a:xfrm>
        </p:spPr>
        <p:txBody>
          <a:bodyPr/>
          <a:lstStyle/>
          <a:p>
            <a:r>
              <a:rPr lang="en-US" sz="3600">
                <a:solidFill>
                  <a:schemeClr val="bg1"/>
                </a:solidFill>
              </a:rPr>
              <a:t>30 Philly Up Hammer MOB Smoke</a:t>
            </a:r>
          </a:p>
        </p:txBody>
      </p:sp>
      <p:sp>
        <p:nvSpPr>
          <p:cNvPr id="46083" name="Rectangle 3"/>
          <p:cNvSpPr>
            <a:spLocks noChangeArrowheads="1"/>
          </p:cNvSpPr>
          <p:nvPr/>
        </p:nvSpPr>
        <p:spPr bwMode="auto">
          <a:xfrm>
            <a:off x="4419600" y="2514600"/>
            <a:ext cx="457200"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6084" name="Oval 4"/>
          <p:cNvSpPr>
            <a:spLocks noChangeArrowheads="1"/>
          </p:cNvSpPr>
          <p:nvPr/>
        </p:nvSpPr>
        <p:spPr bwMode="auto">
          <a:xfrm>
            <a:off x="49530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6085" name="Oval 5"/>
          <p:cNvSpPr>
            <a:spLocks noChangeArrowheads="1"/>
          </p:cNvSpPr>
          <p:nvPr/>
        </p:nvSpPr>
        <p:spPr bwMode="auto">
          <a:xfrm>
            <a:off x="54864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6086" name="Oval 6"/>
          <p:cNvSpPr>
            <a:spLocks noChangeArrowheads="1"/>
          </p:cNvSpPr>
          <p:nvPr/>
        </p:nvSpPr>
        <p:spPr bwMode="auto">
          <a:xfrm>
            <a:off x="38862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6087" name="Oval 7"/>
          <p:cNvSpPr>
            <a:spLocks noChangeArrowheads="1"/>
          </p:cNvSpPr>
          <p:nvPr/>
        </p:nvSpPr>
        <p:spPr bwMode="auto">
          <a:xfrm>
            <a:off x="3343275" y="2506663"/>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6088" name="Oval 8"/>
          <p:cNvSpPr>
            <a:spLocks noChangeArrowheads="1"/>
          </p:cNvSpPr>
          <p:nvPr/>
        </p:nvSpPr>
        <p:spPr bwMode="auto">
          <a:xfrm>
            <a:off x="28194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6089" name="Oval 9"/>
          <p:cNvSpPr>
            <a:spLocks noChangeArrowheads="1"/>
          </p:cNvSpPr>
          <p:nvPr/>
        </p:nvSpPr>
        <p:spPr bwMode="auto">
          <a:xfrm>
            <a:off x="1219200" y="2133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6090" name="Oval 10"/>
          <p:cNvSpPr>
            <a:spLocks noChangeArrowheads="1"/>
          </p:cNvSpPr>
          <p:nvPr/>
        </p:nvSpPr>
        <p:spPr bwMode="auto">
          <a:xfrm>
            <a:off x="8305800" y="2514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6091" name="Oval 11"/>
          <p:cNvSpPr>
            <a:spLocks noChangeArrowheads="1"/>
          </p:cNvSpPr>
          <p:nvPr/>
        </p:nvSpPr>
        <p:spPr bwMode="auto">
          <a:xfrm>
            <a:off x="4419600" y="20574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6092" name="Oval 12"/>
          <p:cNvSpPr>
            <a:spLocks noChangeArrowheads="1"/>
          </p:cNvSpPr>
          <p:nvPr/>
        </p:nvSpPr>
        <p:spPr bwMode="auto">
          <a:xfrm>
            <a:off x="4419600" y="16002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6093" name="Oval 13"/>
          <p:cNvSpPr>
            <a:spLocks noChangeArrowheads="1"/>
          </p:cNvSpPr>
          <p:nvPr/>
        </p:nvSpPr>
        <p:spPr bwMode="auto">
          <a:xfrm>
            <a:off x="4419600" y="11430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6094" name="Text Box 14"/>
          <p:cNvSpPr txBox="1">
            <a:spLocks noChangeArrowheads="1"/>
          </p:cNvSpPr>
          <p:nvPr/>
        </p:nvSpPr>
        <p:spPr bwMode="auto">
          <a:xfrm>
            <a:off x="3810000" y="28956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46095" name="Text Box 15"/>
          <p:cNvSpPr txBox="1">
            <a:spLocks noChangeArrowheads="1"/>
          </p:cNvSpPr>
          <p:nvPr/>
        </p:nvSpPr>
        <p:spPr bwMode="auto">
          <a:xfrm>
            <a:off x="4648200" y="28956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N</a:t>
            </a:r>
          </a:p>
        </p:txBody>
      </p:sp>
      <p:sp>
        <p:nvSpPr>
          <p:cNvPr id="46096" name="Text Box 16"/>
          <p:cNvSpPr txBox="1">
            <a:spLocks noChangeArrowheads="1"/>
          </p:cNvSpPr>
          <p:nvPr/>
        </p:nvSpPr>
        <p:spPr bwMode="auto">
          <a:xfrm>
            <a:off x="5486400" y="28956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46097" name="Text Box 17"/>
          <p:cNvSpPr txBox="1">
            <a:spLocks noChangeArrowheads="1"/>
          </p:cNvSpPr>
          <p:nvPr/>
        </p:nvSpPr>
        <p:spPr bwMode="auto">
          <a:xfrm>
            <a:off x="2895600" y="28956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L</a:t>
            </a:r>
          </a:p>
        </p:txBody>
      </p:sp>
      <p:sp>
        <p:nvSpPr>
          <p:cNvPr id="46098" name="Text Box 18"/>
          <p:cNvSpPr txBox="1">
            <a:spLocks noChangeArrowheads="1"/>
          </p:cNvSpPr>
          <p:nvPr/>
        </p:nvSpPr>
        <p:spPr bwMode="auto">
          <a:xfrm>
            <a:off x="4114800" y="35052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M</a:t>
            </a:r>
          </a:p>
        </p:txBody>
      </p:sp>
      <p:sp>
        <p:nvSpPr>
          <p:cNvPr id="46099" name="Text Box 19"/>
          <p:cNvSpPr txBox="1">
            <a:spLocks noChangeArrowheads="1"/>
          </p:cNvSpPr>
          <p:nvPr/>
        </p:nvSpPr>
        <p:spPr bwMode="auto">
          <a:xfrm>
            <a:off x="5262563" y="34671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R</a:t>
            </a:r>
          </a:p>
        </p:txBody>
      </p:sp>
      <p:sp>
        <p:nvSpPr>
          <p:cNvPr id="46100" name="Text Box 20"/>
          <p:cNvSpPr txBox="1">
            <a:spLocks noChangeArrowheads="1"/>
          </p:cNvSpPr>
          <p:nvPr/>
        </p:nvSpPr>
        <p:spPr bwMode="auto">
          <a:xfrm>
            <a:off x="1192213" y="3775075"/>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46101" name="Text Box 21"/>
          <p:cNvSpPr txBox="1">
            <a:spLocks noChangeArrowheads="1"/>
          </p:cNvSpPr>
          <p:nvPr/>
        </p:nvSpPr>
        <p:spPr bwMode="auto">
          <a:xfrm>
            <a:off x="1998663" y="34671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a:t>
            </a:r>
          </a:p>
        </p:txBody>
      </p:sp>
      <p:sp>
        <p:nvSpPr>
          <p:cNvPr id="46102" name="Text Box 22"/>
          <p:cNvSpPr txBox="1">
            <a:spLocks noChangeArrowheads="1"/>
          </p:cNvSpPr>
          <p:nvPr/>
        </p:nvSpPr>
        <p:spPr bwMode="auto">
          <a:xfrm>
            <a:off x="6415088" y="35052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H</a:t>
            </a:r>
          </a:p>
        </p:txBody>
      </p:sp>
      <p:sp>
        <p:nvSpPr>
          <p:cNvPr id="46103" name="Text Box 23"/>
          <p:cNvSpPr txBox="1">
            <a:spLocks noChangeArrowheads="1"/>
          </p:cNvSpPr>
          <p:nvPr/>
        </p:nvSpPr>
        <p:spPr bwMode="auto">
          <a:xfrm>
            <a:off x="8229600" y="38100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46104" name="Text Box 24"/>
          <p:cNvSpPr txBox="1">
            <a:spLocks noChangeArrowheads="1"/>
          </p:cNvSpPr>
          <p:nvPr/>
        </p:nvSpPr>
        <p:spPr bwMode="auto">
          <a:xfrm>
            <a:off x="3581400" y="41910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F</a:t>
            </a:r>
          </a:p>
        </p:txBody>
      </p:sp>
      <p:sp>
        <p:nvSpPr>
          <p:cNvPr id="46105" name="Text Box 25"/>
          <p:cNvSpPr txBox="1">
            <a:spLocks noChangeArrowheads="1"/>
          </p:cNvSpPr>
          <p:nvPr/>
        </p:nvSpPr>
        <p:spPr bwMode="auto">
          <a:xfrm>
            <a:off x="533400" y="4724400"/>
            <a:ext cx="4191000" cy="1558925"/>
          </a:xfrm>
          <a:prstGeom prst="rect">
            <a:avLst/>
          </a:prstGeom>
          <a:noFill/>
          <a:ln w="9525">
            <a:noFill/>
            <a:miter lim="800000"/>
            <a:headEnd/>
            <a:tailEnd/>
          </a:ln>
          <a:effectLst/>
        </p:spPr>
        <p:txBody>
          <a:bodyPr>
            <a:spAutoFit/>
          </a:bodyPr>
          <a:lstStyle/>
          <a:p>
            <a:r>
              <a:rPr lang="en-US" sz="1600">
                <a:solidFill>
                  <a:schemeClr val="bg1"/>
                </a:solidFill>
                <a:cs typeface="Arial" charset="0"/>
              </a:rPr>
              <a:t>Nose-Backside 1 Tech A Gap</a:t>
            </a:r>
          </a:p>
          <a:p>
            <a:r>
              <a:rPr lang="en-US" sz="1600">
                <a:solidFill>
                  <a:schemeClr val="bg1"/>
                </a:solidFill>
                <a:cs typeface="Arial" charset="0"/>
              </a:rPr>
              <a:t>Strong End-3 Tech Slam A Gap</a:t>
            </a:r>
          </a:p>
          <a:p>
            <a:r>
              <a:rPr lang="en-US" sz="1600">
                <a:solidFill>
                  <a:schemeClr val="bg1"/>
                </a:solidFill>
                <a:cs typeface="Arial" charset="0"/>
              </a:rPr>
              <a:t>Weak End-4 Tech Squeeze C</a:t>
            </a:r>
          </a:p>
          <a:p>
            <a:r>
              <a:rPr lang="en-US" sz="1600">
                <a:solidFill>
                  <a:schemeClr val="bg1"/>
                </a:solidFill>
                <a:cs typeface="Arial" charset="0"/>
              </a:rPr>
              <a:t>MAC-10 Blitz B off Ends Butt (See Flow)</a:t>
            </a:r>
          </a:p>
          <a:p>
            <a:r>
              <a:rPr lang="en-US" sz="1600">
                <a:solidFill>
                  <a:schemeClr val="bg1"/>
                </a:solidFill>
                <a:cs typeface="Arial" charset="0"/>
              </a:rPr>
              <a:t>Lou-6 On TE- Squeeze C to B</a:t>
            </a:r>
          </a:p>
          <a:p>
            <a:r>
              <a:rPr lang="en-US" sz="1600">
                <a:solidFill>
                  <a:schemeClr val="bg1"/>
                </a:solidFill>
                <a:cs typeface="Arial" charset="0"/>
              </a:rPr>
              <a:t>Rob-Inside Leg of End, Attack B</a:t>
            </a:r>
          </a:p>
        </p:txBody>
      </p:sp>
      <p:sp>
        <p:nvSpPr>
          <p:cNvPr id="46106" name="Text Box 26"/>
          <p:cNvSpPr txBox="1">
            <a:spLocks noChangeArrowheads="1"/>
          </p:cNvSpPr>
          <p:nvPr/>
        </p:nvSpPr>
        <p:spPr bwMode="auto">
          <a:xfrm>
            <a:off x="4724400" y="4724400"/>
            <a:ext cx="4191000" cy="1069975"/>
          </a:xfrm>
          <a:prstGeom prst="rect">
            <a:avLst/>
          </a:prstGeom>
          <a:noFill/>
          <a:ln w="9525">
            <a:noFill/>
            <a:miter lim="800000"/>
            <a:headEnd/>
            <a:tailEnd/>
          </a:ln>
          <a:effectLst/>
        </p:spPr>
        <p:txBody>
          <a:bodyPr>
            <a:spAutoFit/>
          </a:bodyPr>
          <a:lstStyle/>
          <a:p>
            <a:r>
              <a:rPr lang="en-US" sz="1600">
                <a:solidFill>
                  <a:schemeClr val="bg1"/>
                </a:solidFill>
                <a:cs typeface="Arial" charset="0"/>
              </a:rPr>
              <a:t>Stud- Pre Snap Creep- Blitz D</a:t>
            </a:r>
          </a:p>
          <a:p>
            <a:r>
              <a:rPr lang="en-US" sz="1600">
                <a:solidFill>
                  <a:schemeClr val="bg1"/>
                </a:solidFill>
                <a:cs typeface="Arial" charset="0"/>
              </a:rPr>
              <a:t>Hero-LB Depth, Split Distance, C Gap Force</a:t>
            </a:r>
          </a:p>
          <a:p>
            <a:r>
              <a:rPr lang="en-US" sz="1600">
                <a:solidFill>
                  <a:schemeClr val="bg1"/>
                </a:solidFill>
                <a:cs typeface="Arial" charset="0"/>
              </a:rPr>
              <a:t>Corners-5 to 7 Yards, Head UP, C-3</a:t>
            </a:r>
          </a:p>
          <a:p>
            <a:r>
              <a:rPr lang="en-US" sz="1600">
                <a:solidFill>
                  <a:schemeClr val="bg1"/>
                </a:solidFill>
                <a:cs typeface="Arial" charset="0"/>
              </a:rPr>
              <a:t>Free-B Gap TE Side, C-3</a:t>
            </a:r>
          </a:p>
        </p:txBody>
      </p:sp>
      <p:sp>
        <p:nvSpPr>
          <p:cNvPr id="46107" name="Rectangle 27"/>
          <p:cNvSpPr>
            <a:spLocks noChangeArrowheads="1"/>
          </p:cNvSpPr>
          <p:nvPr/>
        </p:nvSpPr>
        <p:spPr bwMode="auto">
          <a:xfrm>
            <a:off x="457200" y="4648200"/>
            <a:ext cx="8458200" cy="1752600"/>
          </a:xfrm>
          <a:prstGeom prst="rect">
            <a:avLst/>
          </a:prstGeom>
          <a:noFill/>
          <a:ln w="9525">
            <a:solidFill>
              <a:schemeClr val="bg1"/>
            </a:solidFill>
            <a:miter lim="800000"/>
            <a:headEnd/>
            <a:tailEnd/>
          </a:ln>
          <a:effectLst/>
        </p:spPr>
        <p:txBody>
          <a:bodyPr wrap="none" anchor="ctr"/>
          <a:lstStyle/>
          <a:p>
            <a:endParaRPr lang="en-US"/>
          </a:p>
        </p:txBody>
      </p:sp>
      <p:sp>
        <p:nvSpPr>
          <p:cNvPr id="46108" name="Line 28"/>
          <p:cNvSpPr>
            <a:spLocks noChangeShapeType="1"/>
          </p:cNvSpPr>
          <p:nvPr/>
        </p:nvSpPr>
        <p:spPr bwMode="auto">
          <a:xfrm flipV="1">
            <a:off x="4724400" y="4648200"/>
            <a:ext cx="0" cy="1752600"/>
          </a:xfrm>
          <a:prstGeom prst="line">
            <a:avLst/>
          </a:prstGeom>
          <a:noFill/>
          <a:ln w="9525">
            <a:solidFill>
              <a:schemeClr val="bg1"/>
            </a:solidFill>
            <a:round/>
            <a:headEnd/>
            <a:tailEnd/>
          </a:ln>
          <a:effectLst/>
        </p:spPr>
        <p:txBody>
          <a:bodyPr/>
          <a:lstStyle/>
          <a:p>
            <a:endParaRPr lang="en-US"/>
          </a:p>
        </p:txBody>
      </p:sp>
      <p:sp>
        <p:nvSpPr>
          <p:cNvPr id="46109" name="Line 29"/>
          <p:cNvSpPr>
            <a:spLocks noChangeShapeType="1"/>
          </p:cNvSpPr>
          <p:nvPr/>
        </p:nvSpPr>
        <p:spPr bwMode="auto">
          <a:xfrm>
            <a:off x="4038600" y="2514600"/>
            <a:ext cx="0" cy="381000"/>
          </a:xfrm>
          <a:prstGeom prst="line">
            <a:avLst/>
          </a:prstGeom>
          <a:noFill/>
          <a:ln w="9525">
            <a:solidFill>
              <a:schemeClr val="tx1"/>
            </a:solidFill>
            <a:round/>
            <a:headEnd/>
            <a:tailEnd/>
          </a:ln>
          <a:effectLst/>
        </p:spPr>
        <p:txBody>
          <a:bodyPr/>
          <a:lstStyle/>
          <a:p>
            <a:endParaRPr lang="en-US"/>
          </a:p>
        </p:txBody>
      </p:sp>
      <p:sp>
        <p:nvSpPr>
          <p:cNvPr id="46110" name="Line 30"/>
          <p:cNvSpPr>
            <a:spLocks noChangeShapeType="1"/>
          </p:cNvSpPr>
          <p:nvPr/>
        </p:nvSpPr>
        <p:spPr bwMode="auto">
          <a:xfrm>
            <a:off x="4800600" y="2514600"/>
            <a:ext cx="0" cy="381000"/>
          </a:xfrm>
          <a:prstGeom prst="line">
            <a:avLst/>
          </a:prstGeom>
          <a:noFill/>
          <a:ln w="9525">
            <a:solidFill>
              <a:schemeClr val="tx1"/>
            </a:solidFill>
            <a:round/>
            <a:headEnd/>
            <a:tailEnd/>
          </a:ln>
          <a:effectLst/>
        </p:spPr>
        <p:txBody>
          <a:bodyPr/>
          <a:lstStyle/>
          <a:p>
            <a:endParaRPr lang="en-US"/>
          </a:p>
        </p:txBody>
      </p:sp>
      <p:sp>
        <p:nvSpPr>
          <p:cNvPr id="46111" name="Line 31"/>
          <p:cNvSpPr>
            <a:spLocks noChangeShapeType="1"/>
          </p:cNvSpPr>
          <p:nvPr/>
        </p:nvSpPr>
        <p:spPr bwMode="auto">
          <a:xfrm>
            <a:off x="5715000" y="2514600"/>
            <a:ext cx="0" cy="381000"/>
          </a:xfrm>
          <a:prstGeom prst="line">
            <a:avLst/>
          </a:prstGeom>
          <a:noFill/>
          <a:ln w="9525">
            <a:solidFill>
              <a:schemeClr val="tx1"/>
            </a:solidFill>
            <a:round/>
            <a:headEnd/>
            <a:tailEnd/>
          </a:ln>
          <a:effectLst/>
        </p:spPr>
        <p:txBody>
          <a:bodyPr/>
          <a:lstStyle/>
          <a:p>
            <a:endParaRPr lang="en-US"/>
          </a:p>
        </p:txBody>
      </p:sp>
      <p:sp>
        <p:nvSpPr>
          <p:cNvPr id="46112" name="Line 32"/>
          <p:cNvSpPr>
            <a:spLocks noChangeShapeType="1"/>
          </p:cNvSpPr>
          <p:nvPr/>
        </p:nvSpPr>
        <p:spPr bwMode="auto">
          <a:xfrm>
            <a:off x="3048000" y="2514600"/>
            <a:ext cx="0" cy="381000"/>
          </a:xfrm>
          <a:prstGeom prst="line">
            <a:avLst/>
          </a:prstGeom>
          <a:noFill/>
          <a:ln w="9525">
            <a:solidFill>
              <a:schemeClr val="tx1"/>
            </a:solidFill>
            <a:round/>
            <a:headEnd/>
            <a:tailEnd/>
          </a:ln>
          <a:effectLst/>
        </p:spPr>
        <p:txBody>
          <a:bodyPr/>
          <a:lstStyle/>
          <a:p>
            <a:endParaRPr lang="en-US"/>
          </a:p>
        </p:txBody>
      </p:sp>
      <p:sp>
        <p:nvSpPr>
          <p:cNvPr id="46113" name="Line 33"/>
          <p:cNvSpPr>
            <a:spLocks noChangeShapeType="1"/>
          </p:cNvSpPr>
          <p:nvPr/>
        </p:nvSpPr>
        <p:spPr bwMode="auto">
          <a:xfrm flipV="1">
            <a:off x="4876800" y="2438400"/>
            <a:ext cx="76200" cy="609600"/>
          </a:xfrm>
          <a:prstGeom prst="line">
            <a:avLst/>
          </a:prstGeom>
          <a:noFill/>
          <a:ln w="9525">
            <a:solidFill>
              <a:schemeClr val="bg1"/>
            </a:solidFill>
            <a:round/>
            <a:headEnd/>
            <a:tailEnd type="triangle" w="med" len="med"/>
          </a:ln>
          <a:effectLst/>
        </p:spPr>
        <p:txBody>
          <a:bodyPr/>
          <a:lstStyle/>
          <a:p>
            <a:endParaRPr lang="en-US"/>
          </a:p>
        </p:txBody>
      </p:sp>
      <p:sp>
        <p:nvSpPr>
          <p:cNvPr id="46114" name="Line 34"/>
          <p:cNvSpPr>
            <a:spLocks noChangeShapeType="1"/>
          </p:cNvSpPr>
          <p:nvPr/>
        </p:nvSpPr>
        <p:spPr bwMode="auto">
          <a:xfrm flipV="1">
            <a:off x="3073400" y="2546350"/>
            <a:ext cx="269875" cy="574675"/>
          </a:xfrm>
          <a:prstGeom prst="line">
            <a:avLst/>
          </a:prstGeom>
          <a:noFill/>
          <a:ln w="9525">
            <a:solidFill>
              <a:schemeClr val="bg1"/>
            </a:solidFill>
            <a:round/>
            <a:headEnd/>
            <a:tailEnd type="triangle" w="med" len="med"/>
          </a:ln>
          <a:effectLst/>
        </p:spPr>
        <p:txBody>
          <a:bodyPr/>
          <a:lstStyle/>
          <a:p>
            <a:endParaRPr lang="en-US"/>
          </a:p>
        </p:txBody>
      </p:sp>
      <p:sp>
        <p:nvSpPr>
          <p:cNvPr id="46115" name="Line 35"/>
          <p:cNvSpPr>
            <a:spLocks noChangeShapeType="1"/>
          </p:cNvSpPr>
          <p:nvPr/>
        </p:nvSpPr>
        <p:spPr bwMode="auto">
          <a:xfrm flipV="1">
            <a:off x="2306638" y="2046288"/>
            <a:ext cx="844550" cy="922337"/>
          </a:xfrm>
          <a:prstGeom prst="line">
            <a:avLst/>
          </a:prstGeom>
          <a:noFill/>
          <a:ln w="9525">
            <a:solidFill>
              <a:schemeClr val="bg1"/>
            </a:solidFill>
            <a:round/>
            <a:headEnd/>
            <a:tailEnd type="triangle" w="med" len="med"/>
          </a:ln>
          <a:effectLst/>
        </p:spPr>
        <p:txBody>
          <a:bodyPr/>
          <a:lstStyle/>
          <a:p>
            <a:endParaRPr lang="en-US"/>
          </a:p>
        </p:txBody>
      </p:sp>
      <p:sp>
        <p:nvSpPr>
          <p:cNvPr id="46116" name="Line 36"/>
          <p:cNvSpPr>
            <a:spLocks noChangeShapeType="1"/>
          </p:cNvSpPr>
          <p:nvPr/>
        </p:nvSpPr>
        <p:spPr bwMode="auto">
          <a:xfrm flipV="1">
            <a:off x="4071938" y="2584450"/>
            <a:ext cx="384175" cy="460375"/>
          </a:xfrm>
          <a:prstGeom prst="line">
            <a:avLst/>
          </a:prstGeom>
          <a:noFill/>
          <a:ln w="9525">
            <a:solidFill>
              <a:schemeClr val="bg1"/>
            </a:solidFill>
            <a:round/>
            <a:headEnd/>
            <a:tailEnd type="triangle" w="med" len="med"/>
          </a:ln>
          <a:effectLst/>
        </p:spPr>
        <p:txBody>
          <a:bodyPr/>
          <a:lstStyle/>
          <a:p>
            <a:endParaRPr lang="en-US"/>
          </a:p>
        </p:txBody>
      </p:sp>
      <p:sp>
        <p:nvSpPr>
          <p:cNvPr id="46118" name="Line 38"/>
          <p:cNvSpPr>
            <a:spLocks noChangeShapeType="1"/>
          </p:cNvSpPr>
          <p:nvPr/>
        </p:nvSpPr>
        <p:spPr bwMode="auto">
          <a:xfrm flipV="1">
            <a:off x="5715000" y="2506663"/>
            <a:ext cx="123825" cy="541337"/>
          </a:xfrm>
          <a:prstGeom prst="line">
            <a:avLst/>
          </a:prstGeom>
          <a:noFill/>
          <a:ln w="9525">
            <a:solidFill>
              <a:schemeClr val="bg1"/>
            </a:solidFill>
            <a:round/>
            <a:headEnd/>
            <a:tailEnd type="triangle" w="med" len="med"/>
          </a:ln>
          <a:effectLst/>
        </p:spPr>
        <p:txBody>
          <a:bodyPr/>
          <a:lstStyle/>
          <a:p>
            <a:endParaRPr lang="en-US"/>
          </a:p>
        </p:txBody>
      </p:sp>
      <p:sp>
        <p:nvSpPr>
          <p:cNvPr id="46119" name="Line 39"/>
          <p:cNvSpPr>
            <a:spLocks noChangeShapeType="1"/>
          </p:cNvSpPr>
          <p:nvPr/>
        </p:nvSpPr>
        <p:spPr bwMode="auto">
          <a:xfrm flipV="1">
            <a:off x="5416550" y="3236913"/>
            <a:ext cx="0" cy="384175"/>
          </a:xfrm>
          <a:prstGeom prst="line">
            <a:avLst/>
          </a:prstGeom>
          <a:noFill/>
          <a:ln w="9525">
            <a:solidFill>
              <a:schemeClr val="bg1"/>
            </a:solidFill>
            <a:round/>
            <a:headEnd/>
            <a:tailEnd type="triangle" w="med" len="med"/>
          </a:ln>
          <a:effectLst/>
        </p:spPr>
        <p:txBody>
          <a:bodyPr/>
          <a:lstStyle/>
          <a:p>
            <a:endParaRPr lang="en-US"/>
          </a:p>
        </p:txBody>
      </p:sp>
      <p:sp>
        <p:nvSpPr>
          <p:cNvPr id="46120" name="Line 40"/>
          <p:cNvSpPr>
            <a:spLocks noChangeShapeType="1"/>
          </p:cNvSpPr>
          <p:nvPr/>
        </p:nvSpPr>
        <p:spPr bwMode="auto">
          <a:xfrm flipH="1" flipV="1">
            <a:off x="6553200" y="2971800"/>
            <a:ext cx="76200" cy="685800"/>
          </a:xfrm>
          <a:prstGeom prst="line">
            <a:avLst/>
          </a:prstGeom>
          <a:noFill/>
          <a:ln w="9525">
            <a:solidFill>
              <a:schemeClr val="bg1"/>
            </a:solidFill>
            <a:round/>
            <a:headEnd/>
            <a:tailEnd type="triangle" w="med" len="med"/>
          </a:ln>
          <a:effectLst/>
        </p:spPr>
        <p:txBody>
          <a:bodyPr/>
          <a:lstStyle/>
          <a:p>
            <a:endParaRPr lang="en-US"/>
          </a:p>
        </p:txBody>
      </p:sp>
      <p:sp>
        <p:nvSpPr>
          <p:cNvPr id="46122" name="Line 42"/>
          <p:cNvSpPr>
            <a:spLocks noChangeShapeType="1"/>
          </p:cNvSpPr>
          <p:nvPr/>
        </p:nvSpPr>
        <p:spPr bwMode="auto">
          <a:xfrm flipH="1" flipV="1">
            <a:off x="3803650" y="3352800"/>
            <a:ext cx="422275" cy="384175"/>
          </a:xfrm>
          <a:prstGeom prst="line">
            <a:avLst/>
          </a:prstGeom>
          <a:noFill/>
          <a:ln w="9525">
            <a:solidFill>
              <a:schemeClr val="bg1"/>
            </a:solidFill>
            <a:round/>
            <a:headEnd/>
            <a:tailEnd/>
          </a:ln>
          <a:effectLst/>
        </p:spPr>
        <p:txBody>
          <a:bodyPr/>
          <a:lstStyle/>
          <a:p>
            <a:endParaRPr lang="en-US"/>
          </a:p>
        </p:txBody>
      </p:sp>
      <p:sp>
        <p:nvSpPr>
          <p:cNvPr id="46123" name="Line 43"/>
          <p:cNvSpPr>
            <a:spLocks noChangeShapeType="1"/>
          </p:cNvSpPr>
          <p:nvPr/>
        </p:nvSpPr>
        <p:spPr bwMode="auto">
          <a:xfrm flipV="1">
            <a:off x="3803650" y="2584450"/>
            <a:ext cx="0" cy="766763"/>
          </a:xfrm>
          <a:prstGeom prst="line">
            <a:avLst/>
          </a:prstGeom>
          <a:noFill/>
          <a:ln w="9525">
            <a:solidFill>
              <a:schemeClr val="bg1"/>
            </a:solidFill>
            <a:round/>
            <a:headEnd/>
            <a:tailEnd type="triangle" w="med" len="med"/>
          </a:ln>
          <a:effectLst/>
        </p:spPr>
        <p:txBody>
          <a:bodyPr/>
          <a:lstStyle/>
          <a:p>
            <a:endParaRPr lang="en-US"/>
          </a:p>
        </p:txBody>
      </p:sp>
      <p:sp>
        <p:nvSpPr>
          <p:cNvPr id="46124" name="Line 44"/>
          <p:cNvSpPr>
            <a:spLocks noChangeShapeType="1"/>
          </p:cNvSpPr>
          <p:nvPr/>
        </p:nvSpPr>
        <p:spPr bwMode="auto">
          <a:xfrm flipV="1">
            <a:off x="2190750" y="2968625"/>
            <a:ext cx="114300" cy="614363"/>
          </a:xfrm>
          <a:prstGeom prst="line">
            <a:avLst/>
          </a:prstGeom>
          <a:noFill/>
          <a:ln w="9525">
            <a:solidFill>
              <a:schemeClr val="bg1"/>
            </a:solidFill>
            <a:prstDash val="dash"/>
            <a:round/>
            <a:headEnd/>
            <a:tailEnd/>
          </a:ln>
          <a:effectLst/>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304800" y="274638"/>
            <a:ext cx="8382000" cy="1143000"/>
          </a:xfrm>
        </p:spPr>
        <p:txBody>
          <a:bodyPr/>
          <a:lstStyle/>
          <a:p>
            <a:r>
              <a:rPr lang="en-US" sz="3600">
                <a:solidFill>
                  <a:schemeClr val="bg1"/>
                </a:solidFill>
              </a:rPr>
              <a:t>30 Philly Up Hammer MOB Slice</a:t>
            </a:r>
          </a:p>
        </p:txBody>
      </p:sp>
      <p:sp>
        <p:nvSpPr>
          <p:cNvPr id="68611" name="Rectangle 3"/>
          <p:cNvSpPr>
            <a:spLocks noChangeArrowheads="1"/>
          </p:cNvSpPr>
          <p:nvPr/>
        </p:nvSpPr>
        <p:spPr bwMode="auto">
          <a:xfrm>
            <a:off x="4419600" y="2514600"/>
            <a:ext cx="457200"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8612" name="Oval 4"/>
          <p:cNvSpPr>
            <a:spLocks noChangeArrowheads="1"/>
          </p:cNvSpPr>
          <p:nvPr/>
        </p:nvSpPr>
        <p:spPr bwMode="auto">
          <a:xfrm>
            <a:off x="49530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8613" name="Oval 5"/>
          <p:cNvSpPr>
            <a:spLocks noChangeArrowheads="1"/>
          </p:cNvSpPr>
          <p:nvPr/>
        </p:nvSpPr>
        <p:spPr bwMode="auto">
          <a:xfrm>
            <a:off x="54864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8614" name="Oval 6"/>
          <p:cNvSpPr>
            <a:spLocks noChangeArrowheads="1"/>
          </p:cNvSpPr>
          <p:nvPr/>
        </p:nvSpPr>
        <p:spPr bwMode="auto">
          <a:xfrm>
            <a:off x="38862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8615" name="Oval 7"/>
          <p:cNvSpPr>
            <a:spLocks noChangeArrowheads="1"/>
          </p:cNvSpPr>
          <p:nvPr/>
        </p:nvSpPr>
        <p:spPr bwMode="auto">
          <a:xfrm>
            <a:off x="3343275" y="2506663"/>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8616" name="Oval 8"/>
          <p:cNvSpPr>
            <a:spLocks noChangeArrowheads="1"/>
          </p:cNvSpPr>
          <p:nvPr/>
        </p:nvSpPr>
        <p:spPr bwMode="auto">
          <a:xfrm>
            <a:off x="28194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8617" name="Oval 9"/>
          <p:cNvSpPr>
            <a:spLocks noChangeArrowheads="1"/>
          </p:cNvSpPr>
          <p:nvPr/>
        </p:nvSpPr>
        <p:spPr bwMode="auto">
          <a:xfrm>
            <a:off x="1219200" y="2133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8618" name="Oval 10"/>
          <p:cNvSpPr>
            <a:spLocks noChangeArrowheads="1"/>
          </p:cNvSpPr>
          <p:nvPr/>
        </p:nvSpPr>
        <p:spPr bwMode="auto">
          <a:xfrm>
            <a:off x="8305800" y="2514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8619" name="Oval 11"/>
          <p:cNvSpPr>
            <a:spLocks noChangeArrowheads="1"/>
          </p:cNvSpPr>
          <p:nvPr/>
        </p:nvSpPr>
        <p:spPr bwMode="auto">
          <a:xfrm>
            <a:off x="4419600" y="20574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8620" name="Oval 12"/>
          <p:cNvSpPr>
            <a:spLocks noChangeArrowheads="1"/>
          </p:cNvSpPr>
          <p:nvPr/>
        </p:nvSpPr>
        <p:spPr bwMode="auto">
          <a:xfrm>
            <a:off x="4419600" y="16002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8621" name="Oval 13"/>
          <p:cNvSpPr>
            <a:spLocks noChangeArrowheads="1"/>
          </p:cNvSpPr>
          <p:nvPr/>
        </p:nvSpPr>
        <p:spPr bwMode="auto">
          <a:xfrm>
            <a:off x="4419600" y="11430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8622" name="Text Box 14"/>
          <p:cNvSpPr txBox="1">
            <a:spLocks noChangeArrowheads="1"/>
          </p:cNvSpPr>
          <p:nvPr/>
        </p:nvSpPr>
        <p:spPr bwMode="auto">
          <a:xfrm>
            <a:off x="3810000" y="28956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68623" name="Text Box 15"/>
          <p:cNvSpPr txBox="1">
            <a:spLocks noChangeArrowheads="1"/>
          </p:cNvSpPr>
          <p:nvPr/>
        </p:nvSpPr>
        <p:spPr bwMode="auto">
          <a:xfrm>
            <a:off x="4648200" y="28956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N</a:t>
            </a:r>
          </a:p>
        </p:txBody>
      </p:sp>
      <p:sp>
        <p:nvSpPr>
          <p:cNvPr id="68624" name="Text Box 16"/>
          <p:cNvSpPr txBox="1">
            <a:spLocks noChangeArrowheads="1"/>
          </p:cNvSpPr>
          <p:nvPr/>
        </p:nvSpPr>
        <p:spPr bwMode="auto">
          <a:xfrm>
            <a:off x="5486400" y="28956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68625" name="Text Box 17"/>
          <p:cNvSpPr txBox="1">
            <a:spLocks noChangeArrowheads="1"/>
          </p:cNvSpPr>
          <p:nvPr/>
        </p:nvSpPr>
        <p:spPr bwMode="auto">
          <a:xfrm>
            <a:off x="2895600" y="28956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L</a:t>
            </a:r>
          </a:p>
        </p:txBody>
      </p:sp>
      <p:sp>
        <p:nvSpPr>
          <p:cNvPr id="68626" name="Text Box 18"/>
          <p:cNvSpPr txBox="1">
            <a:spLocks noChangeArrowheads="1"/>
          </p:cNvSpPr>
          <p:nvPr/>
        </p:nvSpPr>
        <p:spPr bwMode="auto">
          <a:xfrm>
            <a:off x="4114800" y="35052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M</a:t>
            </a:r>
          </a:p>
        </p:txBody>
      </p:sp>
      <p:sp>
        <p:nvSpPr>
          <p:cNvPr id="68627" name="Text Box 19"/>
          <p:cNvSpPr txBox="1">
            <a:spLocks noChangeArrowheads="1"/>
          </p:cNvSpPr>
          <p:nvPr/>
        </p:nvSpPr>
        <p:spPr bwMode="auto">
          <a:xfrm>
            <a:off x="5262563" y="34671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R</a:t>
            </a:r>
          </a:p>
        </p:txBody>
      </p:sp>
      <p:sp>
        <p:nvSpPr>
          <p:cNvPr id="68628" name="Text Box 20"/>
          <p:cNvSpPr txBox="1">
            <a:spLocks noChangeArrowheads="1"/>
          </p:cNvSpPr>
          <p:nvPr/>
        </p:nvSpPr>
        <p:spPr bwMode="auto">
          <a:xfrm>
            <a:off x="1192213" y="3775075"/>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68629" name="Text Box 21"/>
          <p:cNvSpPr txBox="1">
            <a:spLocks noChangeArrowheads="1"/>
          </p:cNvSpPr>
          <p:nvPr/>
        </p:nvSpPr>
        <p:spPr bwMode="auto">
          <a:xfrm>
            <a:off x="2152650" y="34671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a:t>
            </a:r>
          </a:p>
        </p:txBody>
      </p:sp>
      <p:sp>
        <p:nvSpPr>
          <p:cNvPr id="68630" name="Text Box 22"/>
          <p:cNvSpPr txBox="1">
            <a:spLocks noChangeArrowheads="1"/>
          </p:cNvSpPr>
          <p:nvPr/>
        </p:nvSpPr>
        <p:spPr bwMode="auto">
          <a:xfrm>
            <a:off x="6415088" y="35052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H</a:t>
            </a:r>
          </a:p>
        </p:txBody>
      </p:sp>
      <p:sp>
        <p:nvSpPr>
          <p:cNvPr id="68631" name="Text Box 23"/>
          <p:cNvSpPr txBox="1">
            <a:spLocks noChangeArrowheads="1"/>
          </p:cNvSpPr>
          <p:nvPr/>
        </p:nvSpPr>
        <p:spPr bwMode="auto">
          <a:xfrm>
            <a:off x="8229600" y="38100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68632" name="Text Box 24"/>
          <p:cNvSpPr txBox="1">
            <a:spLocks noChangeArrowheads="1"/>
          </p:cNvSpPr>
          <p:nvPr/>
        </p:nvSpPr>
        <p:spPr bwMode="auto">
          <a:xfrm>
            <a:off x="3727450" y="419735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F</a:t>
            </a:r>
          </a:p>
        </p:txBody>
      </p:sp>
      <p:sp>
        <p:nvSpPr>
          <p:cNvPr id="68633" name="Text Box 25"/>
          <p:cNvSpPr txBox="1">
            <a:spLocks noChangeArrowheads="1"/>
          </p:cNvSpPr>
          <p:nvPr/>
        </p:nvSpPr>
        <p:spPr bwMode="auto">
          <a:xfrm>
            <a:off x="533400" y="4724400"/>
            <a:ext cx="4191000" cy="1558925"/>
          </a:xfrm>
          <a:prstGeom prst="rect">
            <a:avLst/>
          </a:prstGeom>
          <a:noFill/>
          <a:ln w="9525">
            <a:noFill/>
            <a:miter lim="800000"/>
            <a:headEnd/>
            <a:tailEnd/>
          </a:ln>
          <a:effectLst/>
        </p:spPr>
        <p:txBody>
          <a:bodyPr>
            <a:spAutoFit/>
          </a:bodyPr>
          <a:lstStyle/>
          <a:p>
            <a:r>
              <a:rPr lang="en-US" sz="1600">
                <a:solidFill>
                  <a:schemeClr val="bg1"/>
                </a:solidFill>
                <a:cs typeface="Arial" charset="0"/>
              </a:rPr>
              <a:t>Nose-Backside 1 Tech A Gap</a:t>
            </a:r>
          </a:p>
          <a:p>
            <a:r>
              <a:rPr lang="en-US" sz="1600">
                <a:solidFill>
                  <a:schemeClr val="bg1"/>
                </a:solidFill>
                <a:cs typeface="Arial" charset="0"/>
              </a:rPr>
              <a:t>Strong End-3 Tech Slam A Gap</a:t>
            </a:r>
          </a:p>
          <a:p>
            <a:r>
              <a:rPr lang="en-US" sz="1600">
                <a:solidFill>
                  <a:schemeClr val="bg1"/>
                </a:solidFill>
                <a:cs typeface="Arial" charset="0"/>
              </a:rPr>
              <a:t>Weak End-4 Tech Squeeze C</a:t>
            </a:r>
          </a:p>
          <a:p>
            <a:r>
              <a:rPr lang="en-US" sz="1600">
                <a:solidFill>
                  <a:schemeClr val="bg1"/>
                </a:solidFill>
                <a:cs typeface="Arial" charset="0"/>
              </a:rPr>
              <a:t>MAC-10 Blitz B off Ends Butt (See Flow)</a:t>
            </a:r>
          </a:p>
          <a:p>
            <a:r>
              <a:rPr lang="en-US" sz="1600">
                <a:solidFill>
                  <a:schemeClr val="bg1"/>
                </a:solidFill>
                <a:cs typeface="Arial" charset="0"/>
              </a:rPr>
              <a:t>Lou-6 On TE- Squeeze C to B</a:t>
            </a:r>
          </a:p>
          <a:p>
            <a:r>
              <a:rPr lang="en-US" sz="1600">
                <a:solidFill>
                  <a:schemeClr val="bg1"/>
                </a:solidFill>
                <a:cs typeface="Arial" charset="0"/>
              </a:rPr>
              <a:t>Rob-Inside Leg of End, Attack B</a:t>
            </a:r>
          </a:p>
        </p:txBody>
      </p:sp>
      <p:sp>
        <p:nvSpPr>
          <p:cNvPr id="68634" name="Text Box 26"/>
          <p:cNvSpPr txBox="1">
            <a:spLocks noChangeArrowheads="1"/>
          </p:cNvSpPr>
          <p:nvPr/>
        </p:nvSpPr>
        <p:spPr bwMode="auto">
          <a:xfrm>
            <a:off x="4724400" y="4724400"/>
            <a:ext cx="4191000" cy="1069975"/>
          </a:xfrm>
          <a:prstGeom prst="rect">
            <a:avLst/>
          </a:prstGeom>
          <a:noFill/>
          <a:ln w="9525">
            <a:noFill/>
            <a:miter lim="800000"/>
            <a:headEnd/>
            <a:tailEnd/>
          </a:ln>
          <a:effectLst/>
        </p:spPr>
        <p:txBody>
          <a:bodyPr>
            <a:spAutoFit/>
          </a:bodyPr>
          <a:lstStyle/>
          <a:p>
            <a:r>
              <a:rPr lang="en-US" sz="1600">
                <a:solidFill>
                  <a:schemeClr val="bg1"/>
                </a:solidFill>
                <a:cs typeface="Arial" charset="0"/>
              </a:rPr>
              <a:t>Stud- Pre Snap Creep- Blitz C</a:t>
            </a:r>
          </a:p>
          <a:p>
            <a:r>
              <a:rPr lang="en-US" sz="1600">
                <a:solidFill>
                  <a:schemeClr val="bg1"/>
                </a:solidFill>
                <a:cs typeface="Arial" charset="0"/>
              </a:rPr>
              <a:t>Hero-LB Depth, Split Distance, C Gap Force</a:t>
            </a:r>
          </a:p>
          <a:p>
            <a:r>
              <a:rPr lang="en-US" sz="1600">
                <a:solidFill>
                  <a:schemeClr val="bg1"/>
                </a:solidFill>
                <a:cs typeface="Arial" charset="0"/>
              </a:rPr>
              <a:t>Corners-5 to 7 Yards, Head UP, C-3</a:t>
            </a:r>
          </a:p>
          <a:p>
            <a:r>
              <a:rPr lang="en-US" sz="1600">
                <a:solidFill>
                  <a:schemeClr val="bg1"/>
                </a:solidFill>
                <a:cs typeface="Arial" charset="0"/>
              </a:rPr>
              <a:t>Free-B Gap TE Side, C-3</a:t>
            </a:r>
          </a:p>
        </p:txBody>
      </p:sp>
      <p:sp>
        <p:nvSpPr>
          <p:cNvPr id="68635" name="Rectangle 27"/>
          <p:cNvSpPr>
            <a:spLocks noChangeArrowheads="1"/>
          </p:cNvSpPr>
          <p:nvPr/>
        </p:nvSpPr>
        <p:spPr bwMode="auto">
          <a:xfrm>
            <a:off x="457200" y="4648200"/>
            <a:ext cx="8458200" cy="1752600"/>
          </a:xfrm>
          <a:prstGeom prst="rect">
            <a:avLst/>
          </a:prstGeom>
          <a:noFill/>
          <a:ln w="9525">
            <a:solidFill>
              <a:schemeClr val="bg1"/>
            </a:solidFill>
            <a:miter lim="800000"/>
            <a:headEnd/>
            <a:tailEnd/>
          </a:ln>
          <a:effectLst/>
        </p:spPr>
        <p:txBody>
          <a:bodyPr wrap="none" anchor="ctr"/>
          <a:lstStyle/>
          <a:p>
            <a:endParaRPr lang="en-US"/>
          </a:p>
        </p:txBody>
      </p:sp>
      <p:sp>
        <p:nvSpPr>
          <p:cNvPr id="68636" name="Line 28"/>
          <p:cNvSpPr>
            <a:spLocks noChangeShapeType="1"/>
          </p:cNvSpPr>
          <p:nvPr/>
        </p:nvSpPr>
        <p:spPr bwMode="auto">
          <a:xfrm flipV="1">
            <a:off x="4724400" y="4648200"/>
            <a:ext cx="0" cy="1752600"/>
          </a:xfrm>
          <a:prstGeom prst="line">
            <a:avLst/>
          </a:prstGeom>
          <a:noFill/>
          <a:ln w="9525">
            <a:solidFill>
              <a:schemeClr val="bg1"/>
            </a:solidFill>
            <a:round/>
            <a:headEnd/>
            <a:tailEnd/>
          </a:ln>
          <a:effectLst/>
        </p:spPr>
        <p:txBody>
          <a:bodyPr/>
          <a:lstStyle/>
          <a:p>
            <a:endParaRPr lang="en-US"/>
          </a:p>
        </p:txBody>
      </p:sp>
      <p:sp>
        <p:nvSpPr>
          <p:cNvPr id="68637" name="Line 29"/>
          <p:cNvSpPr>
            <a:spLocks noChangeShapeType="1"/>
          </p:cNvSpPr>
          <p:nvPr/>
        </p:nvSpPr>
        <p:spPr bwMode="auto">
          <a:xfrm>
            <a:off x="4038600" y="2514600"/>
            <a:ext cx="0" cy="381000"/>
          </a:xfrm>
          <a:prstGeom prst="line">
            <a:avLst/>
          </a:prstGeom>
          <a:noFill/>
          <a:ln w="9525">
            <a:solidFill>
              <a:schemeClr val="tx1"/>
            </a:solidFill>
            <a:round/>
            <a:headEnd/>
            <a:tailEnd/>
          </a:ln>
          <a:effectLst/>
        </p:spPr>
        <p:txBody>
          <a:bodyPr/>
          <a:lstStyle/>
          <a:p>
            <a:endParaRPr lang="en-US"/>
          </a:p>
        </p:txBody>
      </p:sp>
      <p:sp>
        <p:nvSpPr>
          <p:cNvPr id="68638" name="Line 30"/>
          <p:cNvSpPr>
            <a:spLocks noChangeShapeType="1"/>
          </p:cNvSpPr>
          <p:nvPr/>
        </p:nvSpPr>
        <p:spPr bwMode="auto">
          <a:xfrm>
            <a:off x="4800600" y="2514600"/>
            <a:ext cx="0" cy="381000"/>
          </a:xfrm>
          <a:prstGeom prst="line">
            <a:avLst/>
          </a:prstGeom>
          <a:noFill/>
          <a:ln w="9525">
            <a:solidFill>
              <a:schemeClr val="tx1"/>
            </a:solidFill>
            <a:round/>
            <a:headEnd/>
            <a:tailEnd/>
          </a:ln>
          <a:effectLst/>
        </p:spPr>
        <p:txBody>
          <a:bodyPr/>
          <a:lstStyle/>
          <a:p>
            <a:endParaRPr lang="en-US"/>
          </a:p>
        </p:txBody>
      </p:sp>
      <p:sp>
        <p:nvSpPr>
          <p:cNvPr id="68639" name="Line 31"/>
          <p:cNvSpPr>
            <a:spLocks noChangeShapeType="1"/>
          </p:cNvSpPr>
          <p:nvPr/>
        </p:nvSpPr>
        <p:spPr bwMode="auto">
          <a:xfrm>
            <a:off x="5715000" y="2514600"/>
            <a:ext cx="0" cy="381000"/>
          </a:xfrm>
          <a:prstGeom prst="line">
            <a:avLst/>
          </a:prstGeom>
          <a:noFill/>
          <a:ln w="9525">
            <a:solidFill>
              <a:schemeClr val="tx1"/>
            </a:solidFill>
            <a:round/>
            <a:headEnd/>
            <a:tailEnd/>
          </a:ln>
          <a:effectLst/>
        </p:spPr>
        <p:txBody>
          <a:bodyPr/>
          <a:lstStyle/>
          <a:p>
            <a:endParaRPr lang="en-US"/>
          </a:p>
        </p:txBody>
      </p:sp>
      <p:sp>
        <p:nvSpPr>
          <p:cNvPr id="68640" name="Line 32"/>
          <p:cNvSpPr>
            <a:spLocks noChangeShapeType="1"/>
          </p:cNvSpPr>
          <p:nvPr/>
        </p:nvSpPr>
        <p:spPr bwMode="auto">
          <a:xfrm>
            <a:off x="3048000" y="2514600"/>
            <a:ext cx="0" cy="381000"/>
          </a:xfrm>
          <a:prstGeom prst="line">
            <a:avLst/>
          </a:prstGeom>
          <a:noFill/>
          <a:ln w="9525">
            <a:solidFill>
              <a:schemeClr val="tx1"/>
            </a:solidFill>
            <a:round/>
            <a:headEnd/>
            <a:tailEnd/>
          </a:ln>
          <a:effectLst/>
        </p:spPr>
        <p:txBody>
          <a:bodyPr/>
          <a:lstStyle/>
          <a:p>
            <a:endParaRPr lang="en-US"/>
          </a:p>
        </p:txBody>
      </p:sp>
      <p:sp>
        <p:nvSpPr>
          <p:cNvPr id="68641" name="Line 33"/>
          <p:cNvSpPr>
            <a:spLocks noChangeShapeType="1"/>
          </p:cNvSpPr>
          <p:nvPr/>
        </p:nvSpPr>
        <p:spPr bwMode="auto">
          <a:xfrm flipV="1">
            <a:off x="4876800" y="2438400"/>
            <a:ext cx="76200" cy="609600"/>
          </a:xfrm>
          <a:prstGeom prst="line">
            <a:avLst/>
          </a:prstGeom>
          <a:noFill/>
          <a:ln w="9525">
            <a:solidFill>
              <a:schemeClr val="bg1"/>
            </a:solidFill>
            <a:round/>
            <a:headEnd/>
            <a:tailEnd type="triangle" w="med" len="med"/>
          </a:ln>
          <a:effectLst/>
        </p:spPr>
        <p:txBody>
          <a:bodyPr/>
          <a:lstStyle/>
          <a:p>
            <a:endParaRPr lang="en-US"/>
          </a:p>
        </p:txBody>
      </p:sp>
      <p:sp>
        <p:nvSpPr>
          <p:cNvPr id="68642" name="Line 34"/>
          <p:cNvSpPr>
            <a:spLocks noChangeShapeType="1"/>
          </p:cNvSpPr>
          <p:nvPr/>
        </p:nvSpPr>
        <p:spPr bwMode="auto">
          <a:xfrm flipH="1" flipV="1">
            <a:off x="2805113" y="2392363"/>
            <a:ext cx="230187" cy="728662"/>
          </a:xfrm>
          <a:prstGeom prst="line">
            <a:avLst/>
          </a:prstGeom>
          <a:noFill/>
          <a:ln w="9525">
            <a:solidFill>
              <a:schemeClr val="bg1"/>
            </a:solidFill>
            <a:round/>
            <a:headEnd/>
            <a:tailEnd type="triangle" w="med" len="med"/>
          </a:ln>
          <a:effectLst/>
        </p:spPr>
        <p:txBody>
          <a:bodyPr/>
          <a:lstStyle/>
          <a:p>
            <a:endParaRPr lang="en-US"/>
          </a:p>
        </p:txBody>
      </p:sp>
      <p:sp>
        <p:nvSpPr>
          <p:cNvPr id="68643" name="Line 35"/>
          <p:cNvSpPr>
            <a:spLocks noChangeShapeType="1"/>
          </p:cNvSpPr>
          <p:nvPr/>
        </p:nvSpPr>
        <p:spPr bwMode="auto">
          <a:xfrm flipV="1">
            <a:off x="2459038" y="2468563"/>
            <a:ext cx="1230312" cy="922337"/>
          </a:xfrm>
          <a:prstGeom prst="line">
            <a:avLst/>
          </a:prstGeom>
          <a:noFill/>
          <a:ln w="9525">
            <a:solidFill>
              <a:schemeClr val="bg1"/>
            </a:solidFill>
            <a:round/>
            <a:headEnd/>
            <a:tailEnd type="triangle" w="med" len="med"/>
          </a:ln>
          <a:effectLst/>
        </p:spPr>
        <p:txBody>
          <a:bodyPr/>
          <a:lstStyle/>
          <a:p>
            <a:endParaRPr lang="en-US"/>
          </a:p>
        </p:txBody>
      </p:sp>
      <p:sp>
        <p:nvSpPr>
          <p:cNvPr id="68644" name="Line 36"/>
          <p:cNvSpPr>
            <a:spLocks noChangeShapeType="1"/>
          </p:cNvSpPr>
          <p:nvPr/>
        </p:nvSpPr>
        <p:spPr bwMode="auto">
          <a:xfrm flipV="1">
            <a:off x="4071938" y="2584450"/>
            <a:ext cx="384175" cy="460375"/>
          </a:xfrm>
          <a:prstGeom prst="line">
            <a:avLst/>
          </a:prstGeom>
          <a:noFill/>
          <a:ln w="9525">
            <a:solidFill>
              <a:schemeClr val="bg1"/>
            </a:solidFill>
            <a:round/>
            <a:headEnd/>
            <a:tailEnd type="triangle" w="med" len="med"/>
          </a:ln>
          <a:effectLst/>
        </p:spPr>
        <p:txBody>
          <a:bodyPr/>
          <a:lstStyle/>
          <a:p>
            <a:endParaRPr lang="en-US"/>
          </a:p>
        </p:txBody>
      </p:sp>
      <p:sp>
        <p:nvSpPr>
          <p:cNvPr id="68645" name="Line 37"/>
          <p:cNvSpPr>
            <a:spLocks noChangeShapeType="1"/>
          </p:cNvSpPr>
          <p:nvPr/>
        </p:nvSpPr>
        <p:spPr bwMode="auto">
          <a:xfrm flipV="1">
            <a:off x="5715000" y="2506663"/>
            <a:ext cx="123825" cy="541337"/>
          </a:xfrm>
          <a:prstGeom prst="line">
            <a:avLst/>
          </a:prstGeom>
          <a:noFill/>
          <a:ln w="9525">
            <a:solidFill>
              <a:schemeClr val="bg1"/>
            </a:solidFill>
            <a:round/>
            <a:headEnd/>
            <a:tailEnd type="triangle" w="med" len="med"/>
          </a:ln>
          <a:effectLst/>
        </p:spPr>
        <p:txBody>
          <a:bodyPr/>
          <a:lstStyle/>
          <a:p>
            <a:endParaRPr lang="en-US"/>
          </a:p>
        </p:txBody>
      </p:sp>
      <p:sp>
        <p:nvSpPr>
          <p:cNvPr id="68646" name="Line 38"/>
          <p:cNvSpPr>
            <a:spLocks noChangeShapeType="1"/>
          </p:cNvSpPr>
          <p:nvPr/>
        </p:nvSpPr>
        <p:spPr bwMode="auto">
          <a:xfrm flipV="1">
            <a:off x="5416550" y="3236913"/>
            <a:ext cx="0" cy="384175"/>
          </a:xfrm>
          <a:prstGeom prst="line">
            <a:avLst/>
          </a:prstGeom>
          <a:noFill/>
          <a:ln w="9525">
            <a:solidFill>
              <a:schemeClr val="bg1"/>
            </a:solidFill>
            <a:round/>
            <a:headEnd/>
            <a:tailEnd type="triangle" w="med" len="med"/>
          </a:ln>
          <a:effectLst/>
        </p:spPr>
        <p:txBody>
          <a:bodyPr/>
          <a:lstStyle/>
          <a:p>
            <a:endParaRPr lang="en-US"/>
          </a:p>
        </p:txBody>
      </p:sp>
      <p:sp>
        <p:nvSpPr>
          <p:cNvPr id="68647" name="Line 39"/>
          <p:cNvSpPr>
            <a:spLocks noChangeShapeType="1"/>
          </p:cNvSpPr>
          <p:nvPr/>
        </p:nvSpPr>
        <p:spPr bwMode="auto">
          <a:xfrm flipH="1" flipV="1">
            <a:off x="6553200" y="2971800"/>
            <a:ext cx="76200" cy="685800"/>
          </a:xfrm>
          <a:prstGeom prst="line">
            <a:avLst/>
          </a:prstGeom>
          <a:noFill/>
          <a:ln w="9525">
            <a:solidFill>
              <a:schemeClr val="bg1"/>
            </a:solidFill>
            <a:round/>
            <a:headEnd/>
            <a:tailEnd type="triangle" w="med" len="med"/>
          </a:ln>
          <a:effectLst/>
        </p:spPr>
        <p:txBody>
          <a:bodyPr/>
          <a:lstStyle/>
          <a:p>
            <a:endParaRPr lang="en-US"/>
          </a:p>
        </p:txBody>
      </p:sp>
      <p:sp>
        <p:nvSpPr>
          <p:cNvPr id="68648" name="Line 40"/>
          <p:cNvSpPr>
            <a:spLocks noChangeShapeType="1"/>
          </p:cNvSpPr>
          <p:nvPr/>
        </p:nvSpPr>
        <p:spPr bwMode="auto">
          <a:xfrm flipH="1" flipV="1">
            <a:off x="3841750" y="3275013"/>
            <a:ext cx="384175" cy="461962"/>
          </a:xfrm>
          <a:prstGeom prst="line">
            <a:avLst/>
          </a:prstGeom>
          <a:noFill/>
          <a:ln w="9525">
            <a:solidFill>
              <a:schemeClr val="bg1"/>
            </a:solidFill>
            <a:round/>
            <a:headEnd/>
            <a:tailEnd/>
          </a:ln>
          <a:effectLst/>
        </p:spPr>
        <p:txBody>
          <a:bodyPr/>
          <a:lstStyle/>
          <a:p>
            <a:endParaRPr lang="en-US"/>
          </a:p>
        </p:txBody>
      </p:sp>
      <p:sp>
        <p:nvSpPr>
          <p:cNvPr id="68649" name="Line 41"/>
          <p:cNvSpPr>
            <a:spLocks noChangeShapeType="1"/>
          </p:cNvSpPr>
          <p:nvPr/>
        </p:nvSpPr>
        <p:spPr bwMode="auto">
          <a:xfrm flipH="1" flipV="1">
            <a:off x="3803650" y="2584450"/>
            <a:ext cx="38100" cy="690563"/>
          </a:xfrm>
          <a:prstGeom prst="line">
            <a:avLst/>
          </a:prstGeom>
          <a:noFill/>
          <a:ln w="9525">
            <a:solidFill>
              <a:schemeClr val="bg1"/>
            </a:solidFill>
            <a:round/>
            <a:headEnd/>
            <a:tailEnd type="triangle" w="med" len="med"/>
          </a:ln>
          <a:effectLst/>
        </p:spPr>
        <p:txBody>
          <a:bodyPr/>
          <a:lstStyle/>
          <a:p>
            <a:endParaRPr lang="en-US"/>
          </a:p>
        </p:txBody>
      </p:sp>
      <p:sp>
        <p:nvSpPr>
          <p:cNvPr id="68650" name="Line 42"/>
          <p:cNvSpPr>
            <a:spLocks noChangeShapeType="1"/>
          </p:cNvSpPr>
          <p:nvPr/>
        </p:nvSpPr>
        <p:spPr bwMode="auto">
          <a:xfrm flipV="1">
            <a:off x="2344738" y="3352800"/>
            <a:ext cx="114300" cy="230188"/>
          </a:xfrm>
          <a:prstGeom prst="line">
            <a:avLst/>
          </a:prstGeom>
          <a:noFill/>
          <a:ln w="9525">
            <a:solidFill>
              <a:schemeClr val="bg1"/>
            </a:solidFill>
            <a:prstDash val="dash"/>
            <a:round/>
            <a:headEnd/>
            <a:tailEnd/>
          </a:ln>
          <a:effectLst/>
        </p:spPr>
        <p:txBody>
          <a:bodyPr/>
          <a:lstStyle/>
          <a:p>
            <a:endParaRPr lang="en-US"/>
          </a:p>
        </p:txBody>
      </p:sp>
      <p:sp>
        <p:nvSpPr>
          <p:cNvPr id="68651" name="Text Box 43"/>
          <p:cNvSpPr txBox="1">
            <a:spLocks noChangeArrowheads="1"/>
          </p:cNvSpPr>
          <p:nvPr/>
        </p:nvSpPr>
        <p:spPr bwMode="auto">
          <a:xfrm>
            <a:off x="5570538" y="1508125"/>
            <a:ext cx="3149600" cy="641350"/>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Slice alerts our Stud to blitz through the C Gap</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04800" y="274638"/>
            <a:ext cx="8382000" cy="1143000"/>
          </a:xfrm>
        </p:spPr>
        <p:txBody>
          <a:bodyPr/>
          <a:lstStyle/>
          <a:p>
            <a:r>
              <a:rPr lang="en-US" sz="3400">
                <a:solidFill>
                  <a:schemeClr val="bg1"/>
                </a:solidFill>
              </a:rPr>
              <a:t>Bama Laser Smoke (Rocket Laser Check)</a:t>
            </a:r>
          </a:p>
        </p:txBody>
      </p:sp>
      <p:sp>
        <p:nvSpPr>
          <p:cNvPr id="70659" name="Rectangle 3"/>
          <p:cNvSpPr>
            <a:spLocks noChangeArrowheads="1"/>
          </p:cNvSpPr>
          <p:nvPr/>
        </p:nvSpPr>
        <p:spPr bwMode="auto">
          <a:xfrm>
            <a:off x="4419600" y="2514600"/>
            <a:ext cx="457200"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0660" name="Oval 4"/>
          <p:cNvSpPr>
            <a:spLocks noChangeArrowheads="1"/>
          </p:cNvSpPr>
          <p:nvPr/>
        </p:nvSpPr>
        <p:spPr bwMode="auto">
          <a:xfrm>
            <a:off x="49530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0661" name="Oval 5"/>
          <p:cNvSpPr>
            <a:spLocks noChangeArrowheads="1"/>
          </p:cNvSpPr>
          <p:nvPr/>
        </p:nvSpPr>
        <p:spPr bwMode="auto">
          <a:xfrm>
            <a:off x="54864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0662" name="Oval 6"/>
          <p:cNvSpPr>
            <a:spLocks noChangeArrowheads="1"/>
          </p:cNvSpPr>
          <p:nvPr/>
        </p:nvSpPr>
        <p:spPr bwMode="auto">
          <a:xfrm>
            <a:off x="38862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0663" name="Oval 7"/>
          <p:cNvSpPr>
            <a:spLocks noChangeArrowheads="1"/>
          </p:cNvSpPr>
          <p:nvPr/>
        </p:nvSpPr>
        <p:spPr bwMode="auto">
          <a:xfrm>
            <a:off x="3343275" y="2506663"/>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0664" name="Oval 8"/>
          <p:cNvSpPr>
            <a:spLocks noChangeArrowheads="1"/>
          </p:cNvSpPr>
          <p:nvPr/>
        </p:nvSpPr>
        <p:spPr bwMode="auto">
          <a:xfrm>
            <a:off x="2819400" y="25146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0665" name="Oval 9"/>
          <p:cNvSpPr>
            <a:spLocks noChangeArrowheads="1"/>
          </p:cNvSpPr>
          <p:nvPr/>
        </p:nvSpPr>
        <p:spPr bwMode="auto">
          <a:xfrm>
            <a:off x="1219200" y="2133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0666" name="Oval 10"/>
          <p:cNvSpPr>
            <a:spLocks noChangeArrowheads="1"/>
          </p:cNvSpPr>
          <p:nvPr/>
        </p:nvSpPr>
        <p:spPr bwMode="auto">
          <a:xfrm>
            <a:off x="8305800" y="25146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0667" name="Oval 11"/>
          <p:cNvSpPr>
            <a:spLocks noChangeArrowheads="1"/>
          </p:cNvSpPr>
          <p:nvPr/>
        </p:nvSpPr>
        <p:spPr bwMode="auto">
          <a:xfrm>
            <a:off x="4419600" y="20574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0668" name="Oval 12"/>
          <p:cNvSpPr>
            <a:spLocks noChangeArrowheads="1"/>
          </p:cNvSpPr>
          <p:nvPr/>
        </p:nvSpPr>
        <p:spPr bwMode="auto">
          <a:xfrm>
            <a:off x="4419600" y="16002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0669" name="Oval 13"/>
          <p:cNvSpPr>
            <a:spLocks noChangeArrowheads="1"/>
          </p:cNvSpPr>
          <p:nvPr/>
        </p:nvSpPr>
        <p:spPr bwMode="auto">
          <a:xfrm>
            <a:off x="4419600" y="1143000"/>
            <a:ext cx="3810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0670" name="Text Box 14"/>
          <p:cNvSpPr txBox="1">
            <a:spLocks noChangeArrowheads="1"/>
          </p:cNvSpPr>
          <p:nvPr/>
        </p:nvSpPr>
        <p:spPr bwMode="auto">
          <a:xfrm>
            <a:off x="3343275" y="2852738"/>
            <a:ext cx="4572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70671" name="Text Box 15"/>
          <p:cNvSpPr txBox="1">
            <a:spLocks noChangeArrowheads="1"/>
          </p:cNvSpPr>
          <p:nvPr/>
        </p:nvSpPr>
        <p:spPr bwMode="auto">
          <a:xfrm>
            <a:off x="4456113" y="2890838"/>
            <a:ext cx="4572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N</a:t>
            </a:r>
          </a:p>
        </p:txBody>
      </p:sp>
      <p:sp>
        <p:nvSpPr>
          <p:cNvPr id="70672" name="Text Box 16"/>
          <p:cNvSpPr txBox="1">
            <a:spLocks noChangeArrowheads="1"/>
          </p:cNvSpPr>
          <p:nvPr/>
        </p:nvSpPr>
        <p:spPr bwMode="auto">
          <a:xfrm>
            <a:off x="5486400" y="28956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E</a:t>
            </a:r>
          </a:p>
        </p:txBody>
      </p:sp>
      <p:sp>
        <p:nvSpPr>
          <p:cNvPr id="70673" name="Text Box 17"/>
          <p:cNvSpPr txBox="1">
            <a:spLocks noChangeArrowheads="1"/>
          </p:cNvSpPr>
          <p:nvPr/>
        </p:nvSpPr>
        <p:spPr bwMode="auto">
          <a:xfrm>
            <a:off x="3265488" y="34671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L</a:t>
            </a:r>
          </a:p>
        </p:txBody>
      </p:sp>
      <p:sp>
        <p:nvSpPr>
          <p:cNvPr id="70674" name="Text Box 18"/>
          <p:cNvSpPr txBox="1">
            <a:spLocks noChangeArrowheads="1"/>
          </p:cNvSpPr>
          <p:nvPr/>
        </p:nvSpPr>
        <p:spPr bwMode="auto">
          <a:xfrm>
            <a:off x="4456113" y="35052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M</a:t>
            </a:r>
          </a:p>
        </p:txBody>
      </p:sp>
      <p:sp>
        <p:nvSpPr>
          <p:cNvPr id="70675" name="Text Box 19"/>
          <p:cNvSpPr txBox="1">
            <a:spLocks noChangeArrowheads="1"/>
          </p:cNvSpPr>
          <p:nvPr/>
        </p:nvSpPr>
        <p:spPr bwMode="auto">
          <a:xfrm>
            <a:off x="5494338" y="3505200"/>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R</a:t>
            </a:r>
          </a:p>
        </p:txBody>
      </p:sp>
      <p:sp>
        <p:nvSpPr>
          <p:cNvPr id="70676" name="Text Box 20"/>
          <p:cNvSpPr txBox="1">
            <a:spLocks noChangeArrowheads="1"/>
          </p:cNvSpPr>
          <p:nvPr/>
        </p:nvSpPr>
        <p:spPr bwMode="auto">
          <a:xfrm>
            <a:off x="1192213" y="3775075"/>
            <a:ext cx="5334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70677" name="Text Box 21"/>
          <p:cNvSpPr txBox="1">
            <a:spLocks noChangeArrowheads="1"/>
          </p:cNvSpPr>
          <p:nvPr/>
        </p:nvSpPr>
        <p:spPr bwMode="auto">
          <a:xfrm>
            <a:off x="2152650" y="34671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a:t>
            </a:r>
          </a:p>
        </p:txBody>
      </p:sp>
      <p:sp>
        <p:nvSpPr>
          <p:cNvPr id="70678" name="Text Box 22"/>
          <p:cNvSpPr txBox="1">
            <a:spLocks noChangeArrowheads="1"/>
          </p:cNvSpPr>
          <p:nvPr/>
        </p:nvSpPr>
        <p:spPr bwMode="auto">
          <a:xfrm>
            <a:off x="6415088" y="3505200"/>
            <a:ext cx="4572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H</a:t>
            </a:r>
          </a:p>
        </p:txBody>
      </p:sp>
      <p:sp>
        <p:nvSpPr>
          <p:cNvPr id="70679" name="Text Box 23"/>
          <p:cNvSpPr txBox="1">
            <a:spLocks noChangeArrowheads="1"/>
          </p:cNvSpPr>
          <p:nvPr/>
        </p:nvSpPr>
        <p:spPr bwMode="auto">
          <a:xfrm>
            <a:off x="8229600" y="38100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C</a:t>
            </a:r>
          </a:p>
        </p:txBody>
      </p:sp>
      <p:sp>
        <p:nvSpPr>
          <p:cNvPr id="70680" name="Text Box 24"/>
          <p:cNvSpPr txBox="1">
            <a:spLocks noChangeArrowheads="1"/>
          </p:cNvSpPr>
          <p:nvPr/>
        </p:nvSpPr>
        <p:spPr bwMode="auto">
          <a:xfrm>
            <a:off x="3765550" y="419735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cs typeface="Arial" charset="0"/>
              </a:rPr>
              <a:t>F</a:t>
            </a:r>
          </a:p>
        </p:txBody>
      </p:sp>
      <p:sp>
        <p:nvSpPr>
          <p:cNvPr id="70681" name="Text Box 25"/>
          <p:cNvSpPr txBox="1">
            <a:spLocks noChangeArrowheads="1"/>
          </p:cNvSpPr>
          <p:nvPr/>
        </p:nvSpPr>
        <p:spPr bwMode="auto">
          <a:xfrm>
            <a:off x="533400" y="4724400"/>
            <a:ext cx="4191000" cy="1558925"/>
          </a:xfrm>
          <a:prstGeom prst="rect">
            <a:avLst/>
          </a:prstGeom>
          <a:noFill/>
          <a:ln w="9525">
            <a:noFill/>
            <a:miter lim="800000"/>
            <a:headEnd/>
            <a:tailEnd/>
          </a:ln>
          <a:effectLst/>
        </p:spPr>
        <p:txBody>
          <a:bodyPr>
            <a:spAutoFit/>
          </a:bodyPr>
          <a:lstStyle/>
          <a:p>
            <a:r>
              <a:rPr lang="en-US" sz="1600">
                <a:solidFill>
                  <a:schemeClr val="bg1"/>
                </a:solidFill>
                <a:cs typeface="Arial" charset="0"/>
              </a:rPr>
              <a:t>Nose-Frontside A Gap</a:t>
            </a:r>
          </a:p>
          <a:p>
            <a:r>
              <a:rPr lang="en-US" sz="1600">
                <a:solidFill>
                  <a:schemeClr val="bg1"/>
                </a:solidFill>
                <a:cs typeface="Arial" charset="0"/>
              </a:rPr>
              <a:t>Strong End-4 Tech C Gap</a:t>
            </a:r>
          </a:p>
          <a:p>
            <a:r>
              <a:rPr lang="en-US" sz="1600">
                <a:solidFill>
                  <a:schemeClr val="bg1"/>
                </a:solidFill>
                <a:cs typeface="Arial" charset="0"/>
              </a:rPr>
              <a:t>Weak End-4 Tech Hammer B</a:t>
            </a:r>
          </a:p>
          <a:p>
            <a:r>
              <a:rPr lang="en-US" sz="1600">
                <a:solidFill>
                  <a:schemeClr val="bg1"/>
                </a:solidFill>
                <a:cs typeface="Arial" charset="0"/>
              </a:rPr>
              <a:t>Mike- 5 Yards stacked– Attack FS B</a:t>
            </a:r>
          </a:p>
          <a:p>
            <a:r>
              <a:rPr lang="en-US" sz="1600">
                <a:solidFill>
                  <a:schemeClr val="bg1"/>
                </a:solidFill>
                <a:cs typeface="Arial" charset="0"/>
              </a:rPr>
              <a:t>Lou-50 Tech, Read Flow</a:t>
            </a:r>
          </a:p>
          <a:p>
            <a:r>
              <a:rPr lang="en-US" sz="1600">
                <a:solidFill>
                  <a:schemeClr val="bg1"/>
                </a:solidFill>
                <a:cs typeface="Arial" charset="0"/>
              </a:rPr>
              <a:t>Rob-Stacked, attack A gap</a:t>
            </a:r>
          </a:p>
        </p:txBody>
      </p:sp>
      <p:sp>
        <p:nvSpPr>
          <p:cNvPr id="70682" name="Text Box 26"/>
          <p:cNvSpPr txBox="1">
            <a:spLocks noChangeArrowheads="1"/>
          </p:cNvSpPr>
          <p:nvPr/>
        </p:nvSpPr>
        <p:spPr bwMode="auto">
          <a:xfrm>
            <a:off x="4724400" y="4724400"/>
            <a:ext cx="4191000" cy="1069975"/>
          </a:xfrm>
          <a:prstGeom prst="rect">
            <a:avLst/>
          </a:prstGeom>
          <a:noFill/>
          <a:ln w="9525">
            <a:noFill/>
            <a:miter lim="800000"/>
            <a:headEnd/>
            <a:tailEnd/>
          </a:ln>
          <a:effectLst/>
        </p:spPr>
        <p:txBody>
          <a:bodyPr>
            <a:spAutoFit/>
          </a:bodyPr>
          <a:lstStyle/>
          <a:p>
            <a:r>
              <a:rPr lang="en-US" sz="1600">
                <a:solidFill>
                  <a:schemeClr val="bg1"/>
                </a:solidFill>
                <a:cs typeface="Arial" charset="0"/>
              </a:rPr>
              <a:t>Stud- Pre Snap Creep- Blitz D</a:t>
            </a:r>
          </a:p>
          <a:p>
            <a:r>
              <a:rPr lang="en-US" sz="1600">
                <a:solidFill>
                  <a:schemeClr val="bg1"/>
                </a:solidFill>
                <a:cs typeface="Arial" charset="0"/>
              </a:rPr>
              <a:t>Hero-Split Distance, Creep, close Backside</a:t>
            </a:r>
          </a:p>
          <a:p>
            <a:r>
              <a:rPr lang="en-US" sz="1600">
                <a:solidFill>
                  <a:schemeClr val="bg1"/>
                </a:solidFill>
                <a:cs typeface="Arial" charset="0"/>
              </a:rPr>
              <a:t>Corners-5 to 7 Yards, Head UP, C-3 or 1</a:t>
            </a:r>
          </a:p>
          <a:p>
            <a:r>
              <a:rPr lang="en-US" sz="1600">
                <a:solidFill>
                  <a:schemeClr val="bg1"/>
                </a:solidFill>
                <a:cs typeface="Arial" charset="0"/>
              </a:rPr>
              <a:t>Free-B Gap TE Side, C-3 or C-1</a:t>
            </a:r>
          </a:p>
        </p:txBody>
      </p:sp>
      <p:sp>
        <p:nvSpPr>
          <p:cNvPr id="70683" name="Rectangle 27"/>
          <p:cNvSpPr>
            <a:spLocks noChangeArrowheads="1"/>
          </p:cNvSpPr>
          <p:nvPr/>
        </p:nvSpPr>
        <p:spPr bwMode="auto">
          <a:xfrm>
            <a:off x="457200" y="4648200"/>
            <a:ext cx="8458200" cy="1752600"/>
          </a:xfrm>
          <a:prstGeom prst="rect">
            <a:avLst/>
          </a:prstGeom>
          <a:noFill/>
          <a:ln w="9525">
            <a:solidFill>
              <a:schemeClr val="bg1"/>
            </a:solidFill>
            <a:miter lim="800000"/>
            <a:headEnd/>
            <a:tailEnd/>
          </a:ln>
          <a:effectLst/>
        </p:spPr>
        <p:txBody>
          <a:bodyPr wrap="none" anchor="ctr"/>
          <a:lstStyle/>
          <a:p>
            <a:endParaRPr lang="en-US"/>
          </a:p>
        </p:txBody>
      </p:sp>
      <p:sp>
        <p:nvSpPr>
          <p:cNvPr id="70684" name="Line 28"/>
          <p:cNvSpPr>
            <a:spLocks noChangeShapeType="1"/>
          </p:cNvSpPr>
          <p:nvPr/>
        </p:nvSpPr>
        <p:spPr bwMode="auto">
          <a:xfrm flipV="1">
            <a:off x="4724400" y="4648200"/>
            <a:ext cx="0" cy="1752600"/>
          </a:xfrm>
          <a:prstGeom prst="line">
            <a:avLst/>
          </a:prstGeom>
          <a:noFill/>
          <a:ln w="9525">
            <a:solidFill>
              <a:schemeClr val="bg1"/>
            </a:solidFill>
            <a:round/>
            <a:headEnd/>
            <a:tailEnd/>
          </a:ln>
          <a:effectLst/>
        </p:spPr>
        <p:txBody>
          <a:bodyPr/>
          <a:lstStyle/>
          <a:p>
            <a:endParaRPr lang="en-US"/>
          </a:p>
        </p:txBody>
      </p:sp>
      <p:sp>
        <p:nvSpPr>
          <p:cNvPr id="70685" name="Line 29"/>
          <p:cNvSpPr>
            <a:spLocks noChangeShapeType="1"/>
          </p:cNvSpPr>
          <p:nvPr/>
        </p:nvSpPr>
        <p:spPr bwMode="auto">
          <a:xfrm>
            <a:off x="3573463" y="2506663"/>
            <a:ext cx="0" cy="384175"/>
          </a:xfrm>
          <a:prstGeom prst="line">
            <a:avLst/>
          </a:prstGeom>
          <a:noFill/>
          <a:ln w="9525">
            <a:solidFill>
              <a:schemeClr val="tx1"/>
            </a:solidFill>
            <a:round/>
            <a:headEnd/>
            <a:tailEnd/>
          </a:ln>
          <a:effectLst/>
        </p:spPr>
        <p:txBody>
          <a:bodyPr/>
          <a:lstStyle/>
          <a:p>
            <a:endParaRPr lang="en-US"/>
          </a:p>
        </p:txBody>
      </p:sp>
      <p:sp>
        <p:nvSpPr>
          <p:cNvPr id="70686" name="Line 30"/>
          <p:cNvSpPr>
            <a:spLocks noChangeShapeType="1"/>
          </p:cNvSpPr>
          <p:nvPr/>
        </p:nvSpPr>
        <p:spPr bwMode="auto">
          <a:xfrm>
            <a:off x="4648200" y="2506663"/>
            <a:ext cx="0" cy="381000"/>
          </a:xfrm>
          <a:prstGeom prst="line">
            <a:avLst/>
          </a:prstGeom>
          <a:noFill/>
          <a:ln w="9525">
            <a:solidFill>
              <a:schemeClr val="tx1"/>
            </a:solidFill>
            <a:round/>
            <a:headEnd/>
            <a:tailEnd/>
          </a:ln>
          <a:effectLst/>
        </p:spPr>
        <p:txBody>
          <a:bodyPr/>
          <a:lstStyle/>
          <a:p>
            <a:endParaRPr lang="en-US"/>
          </a:p>
        </p:txBody>
      </p:sp>
      <p:sp>
        <p:nvSpPr>
          <p:cNvPr id="70687" name="Line 31"/>
          <p:cNvSpPr>
            <a:spLocks noChangeShapeType="1"/>
          </p:cNvSpPr>
          <p:nvPr/>
        </p:nvSpPr>
        <p:spPr bwMode="auto">
          <a:xfrm>
            <a:off x="5715000" y="2514600"/>
            <a:ext cx="0" cy="381000"/>
          </a:xfrm>
          <a:prstGeom prst="line">
            <a:avLst/>
          </a:prstGeom>
          <a:noFill/>
          <a:ln w="9525">
            <a:solidFill>
              <a:schemeClr val="tx1"/>
            </a:solidFill>
            <a:round/>
            <a:headEnd/>
            <a:tailEnd/>
          </a:ln>
          <a:effectLst/>
        </p:spPr>
        <p:txBody>
          <a:bodyPr/>
          <a:lstStyle/>
          <a:p>
            <a:endParaRPr lang="en-US"/>
          </a:p>
        </p:txBody>
      </p:sp>
      <p:sp>
        <p:nvSpPr>
          <p:cNvPr id="70688" name="Line 32"/>
          <p:cNvSpPr>
            <a:spLocks noChangeShapeType="1"/>
          </p:cNvSpPr>
          <p:nvPr/>
        </p:nvSpPr>
        <p:spPr bwMode="auto">
          <a:xfrm>
            <a:off x="3048000" y="2514600"/>
            <a:ext cx="0" cy="381000"/>
          </a:xfrm>
          <a:prstGeom prst="line">
            <a:avLst/>
          </a:prstGeom>
          <a:noFill/>
          <a:ln w="9525">
            <a:solidFill>
              <a:schemeClr val="tx1"/>
            </a:solidFill>
            <a:round/>
            <a:headEnd/>
            <a:tailEnd/>
          </a:ln>
          <a:effectLst/>
        </p:spPr>
        <p:txBody>
          <a:bodyPr/>
          <a:lstStyle/>
          <a:p>
            <a:endParaRPr lang="en-US"/>
          </a:p>
        </p:txBody>
      </p:sp>
      <p:sp>
        <p:nvSpPr>
          <p:cNvPr id="70689" name="Line 33"/>
          <p:cNvSpPr>
            <a:spLocks noChangeShapeType="1"/>
          </p:cNvSpPr>
          <p:nvPr/>
        </p:nvSpPr>
        <p:spPr bwMode="auto">
          <a:xfrm flipH="1" flipV="1">
            <a:off x="4341813" y="2468563"/>
            <a:ext cx="306387" cy="571500"/>
          </a:xfrm>
          <a:prstGeom prst="line">
            <a:avLst/>
          </a:prstGeom>
          <a:noFill/>
          <a:ln w="9525">
            <a:solidFill>
              <a:schemeClr val="bg1"/>
            </a:solidFill>
            <a:round/>
            <a:headEnd/>
            <a:tailEnd type="triangle" w="med" len="med"/>
          </a:ln>
          <a:effectLst/>
        </p:spPr>
        <p:txBody>
          <a:bodyPr/>
          <a:lstStyle/>
          <a:p>
            <a:endParaRPr lang="en-US"/>
          </a:p>
        </p:txBody>
      </p:sp>
      <p:sp>
        <p:nvSpPr>
          <p:cNvPr id="70691" name="Line 35"/>
          <p:cNvSpPr>
            <a:spLocks noChangeShapeType="1"/>
          </p:cNvSpPr>
          <p:nvPr/>
        </p:nvSpPr>
        <p:spPr bwMode="auto">
          <a:xfrm flipV="1">
            <a:off x="2306638" y="2200275"/>
            <a:ext cx="690562" cy="808038"/>
          </a:xfrm>
          <a:prstGeom prst="line">
            <a:avLst/>
          </a:prstGeom>
          <a:noFill/>
          <a:ln w="9525">
            <a:solidFill>
              <a:schemeClr val="bg1"/>
            </a:solidFill>
            <a:round/>
            <a:headEnd/>
            <a:tailEnd type="triangle" w="med" len="med"/>
          </a:ln>
          <a:effectLst/>
        </p:spPr>
        <p:txBody>
          <a:bodyPr/>
          <a:lstStyle/>
          <a:p>
            <a:endParaRPr lang="en-US"/>
          </a:p>
        </p:txBody>
      </p:sp>
      <p:sp>
        <p:nvSpPr>
          <p:cNvPr id="70692" name="Line 36"/>
          <p:cNvSpPr>
            <a:spLocks noChangeShapeType="1"/>
          </p:cNvSpPr>
          <p:nvPr/>
        </p:nvSpPr>
        <p:spPr bwMode="auto">
          <a:xfrm flipH="1" flipV="1">
            <a:off x="3265488" y="2314575"/>
            <a:ext cx="269875" cy="692150"/>
          </a:xfrm>
          <a:prstGeom prst="line">
            <a:avLst/>
          </a:prstGeom>
          <a:noFill/>
          <a:ln w="9525">
            <a:solidFill>
              <a:schemeClr val="bg1"/>
            </a:solidFill>
            <a:round/>
            <a:headEnd/>
            <a:tailEnd type="triangle" w="med" len="med"/>
          </a:ln>
          <a:effectLst/>
        </p:spPr>
        <p:txBody>
          <a:bodyPr/>
          <a:lstStyle/>
          <a:p>
            <a:endParaRPr lang="en-US"/>
          </a:p>
        </p:txBody>
      </p:sp>
      <p:sp>
        <p:nvSpPr>
          <p:cNvPr id="70693" name="Line 37"/>
          <p:cNvSpPr>
            <a:spLocks noChangeShapeType="1"/>
          </p:cNvSpPr>
          <p:nvPr/>
        </p:nvSpPr>
        <p:spPr bwMode="auto">
          <a:xfrm flipH="1" flipV="1">
            <a:off x="5416550" y="2430463"/>
            <a:ext cx="298450" cy="617537"/>
          </a:xfrm>
          <a:prstGeom prst="line">
            <a:avLst/>
          </a:prstGeom>
          <a:noFill/>
          <a:ln w="9525">
            <a:solidFill>
              <a:schemeClr val="bg1"/>
            </a:solidFill>
            <a:round/>
            <a:headEnd/>
            <a:tailEnd type="triangle" w="med" len="med"/>
          </a:ln>
          <a:effectLst/>
        </p:spPr>
        <p:txBody>
          <a:bodyPr/>
          <a:lstStyle/>
          <a:p>
            <a:endParaRPr lang="en-US"/>
          </a:p>
        </p:txBody>
      </p:sp>
      <p:sp>
        <p:nvSpPr>
          <p:cNvPr id="70698" name="Line 42"/>
          <p:cNvSpPr>
            <a:spLocks noChangeShapeType="1"/>
          </p:cNvSpPr>
          <p:nvPr/>
        </p:nvSpPr>
        <p:spPr bwMode="auto">
          <a:xfrm flipH="1" flipV="1">
            <a:off x="2306638" y="3006725"/>
            <a:ext cx="38100" cy="576263"/>
          </a:xfrm>
          <a:prstGeom prst="line">
            <a:avLst/>
          </a:prstGeom>
          <a:noFill/>
          <a:ln w="9525">
            <a:solidFill>
              <a:schemeClr val="bg1"/>
            </a:solidFill>
            <a:prstDash val="dash"/>
            <a:round/>
            <a:headEnd/>
            <a:tailEnd/>
          </a:ln>
          <a:effectLst/>
        </p:spPr>
        <p:txBody>
          <a:bodyPr/>
          <a:lstStyle/>
          <a:p>
            <a:endParaRPr lang="en-US"/>
          </a:p>
        </p:txBody>
      </p:sp>
      <p:sp>
        <p:nvSpPr>
          <p:cNvPr id="70699" name="Text Box 43"/>
          <p:cNvSpPr txBox="1">
            <a:spLocks noChangeArrowheads="1"/>
          </p:cNvSpPr>
          <p:nvPr/>
        </p:nvSpPr>
        <p:spPr bwMode="auto">
          <a:xfrm>
            <a:off x="5570538" y="1508125"/>
            <a:ext cx="3149600" cy="641350"/>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Laser or Rocket puts us on a full slant</a:t>
            </a:r>
          </a:p>
        </p:txBody>
      </p:sp>
      <p:sp>
        <p:nvSpPr>
          <p:cNvPr id="70700" name="Line 44"/>
          <p:cNvSpPr>
            <a:spLocks noChangeShapeType="1"/>
          </p:cNvSpPr>
          <p:nvPr/>
        </p:nvSpPr>
        <p:spPr bwMode="auto">
          <a:xfrm flipH="1">
            <a:off x="4225925" y="3775075"/>
            <a:ext cx="346075" cy="0"/>
          </a:xfrm>
          <a:prstGeom prst="line">
            <a:avLst/>
          </a:prstGeom>
          <a:noFill/>
          <a:ln w="9525">
            <a:solidFill>
              <a:schemeClr val="bg1"/>
            </a:solidFill>
            <a:round/>
            <a:headEnd/>
            <a:tailEnd/>
          </a:ln>
          <a:effectLst/>
        </p:spPr>
        <p:txBody>
          <a:bodyPr/>
          <a:lstStyle/>
          <a:p>
            <a:endParaRPr lang="en-US"/>
          </a:p>
        </p:txBody>
      </p:sp>
      <p:sp>
        <p:nvSpPr>
          <p:cNvPr id="70701" name="Line 45"/>
          <p:cNvSpPr>
            <a:spLocks noChangeShapeType="1"/>
          </p:cNvSpPr>
          <p:nvPr/>
        </p:nvSpPr>
        <p:spPr bwMode="auto">
          <a:xfrm flipH="1" flipV="1">
            <a:off x="3957638" y="3006725"/>
            <a:ext cx="268287" cy="768350"/>
          </a:xfrm>
          <a:prstGeom prst="line">
            <a:avLst/>
          </a:prstGeom>
          <a:noFill/>
          <a:ln w="9525">
            <a:solidFill>
              <a:schemeClr val="bg1"/>
            </a:solidFill>
            <a:round/>
            <a:headEnd/>
            <a:tailEnd type="triangle" w="med" len="med"/>
          </a:ln>
          <a:effectLst/>
        </p:spPr>
        <p:txBody>
          <a:bodyPr/>
          <a:lstStyle/>
          <a:p>
            <a:endParaRPr lang="en-US"/>
          </a:p>
        </p:txBody>
      </p:sp>
      <p:sp>
        <p:nvSpPr>
          <p:cNvPr id="70702" name="Line 46"/>
          <p:cNvSpPr>
            <a:spLocks noChangeShapeType="1"/>
          </p:cNvSpPr>
          <p:nvPr/>
        </p:nvSpPr>
        <p:spPr bwMode="auto">
          <a:xfrm flipH="1">
            <a:off x="5302250" y="3736975"/>
            <a:ext cx="306388" cy="0"/>
          </a:xfrm>
          <a:prstGeom prst="line">
            <a:avLst/>
          </a:prstGeom>
          <a:noFill/>
          <a:ln w="9525">
            <a:solidFill>
              <a:schemeClr val="bg1"/>
            </a:solidFill>
            <a:round/>
            <a:headEnd/>
            <a:tailEnd/>
          </a:ln>
          <a:effectLst/>
        </p:spPr>
        <p:txBody>
          <a:bodyPr/>
          <a:lstStyle/>
          <a:p>
            <a:endParaRPr lang="en-US"/>
          </a:p>
        </p:txBody>
      </p:sp>
      <p:sp>
        <p:nvSpPr>
          <p:cNvPr id="70703" name="Line 47"/>
          <p:cNvSpPr>
            <a:spLocks noChangeShapeType="1"/>
          </p:cNvSpPr>
          <p:nvPr/>
        </p:nvSpPr>
        <p:spPr bwMode="auto">
          <a:xfrm flipH="1" flipV="1">
            <a:off x="5032375" y="3044825"/>
            <a:ext cx="269875" cy="692150"/>
          </a:xfrm>
          <a:prstGeom prst="line">
            <a:avLst/>
          </a:prstGeom>
          <a:noFill/>
          <a:ln w="9525">
            <a:solidFill>
              <a:schemeClr val="bg1"/>
            </a:solidFill>
            <a:round/>
            <a:headEnd/>
            <a:tailEnd type="triangle" w="med" len="med"/>
          </a:ln>
          <a:effectLst/>
        </p:spPr>
        <p:txBody>
          <a:bodyPr/>
          <a:lstStyle/>
          <a:p>
            <a:endParaRPr lang="en-US"/>
          </a:p>
        </p:txBody>
      </p:sp>
      <p:sp>
        <p:nvSpPr>
          <p:cNvPr id="70704" name="Line 48"/>
          <p:cNvSpPr>
            <a:spLocks noChangeShapeType="1"/>
          </p:cNvSpPr>
          <p:nvPr/>
        </p:nvSpPr>
        <p:spPr bwMode="auto">
          <a:xfrm flipH="1" flipV="1">
            <a:off x="6645275" y="3236913"/>
            <a:ext cx="0" cy="460375"/>
          </a:xfrm>
          <a:prstGeom prst="line">
            <a:avLst/>
          </a:prstGeom>
          <a:noFill/>
          <a:ln w="9525">
            <a:solidFill>
              <a:schemeClr val="bg1"/>
            </a:solidFill>
            <a:round/>
            <a:headEnd/>
            <a:tailEnd/>
          </a:ln>
          <a:effectLst/>
        </p:spPr>
        <p:txBody>
          <a:bodyPr/>
          <a:lstStyle/>
          <a:p>
            <a:endParaRPr lang="en-US"/>
          </a:p>
        </p:txBody>
      </p:sp>
      <p:sp>
        <p:nvSpPr>
          <p:cNvPr id="70705" name="Line 49"/>
          <p:cNvSpPr>
            <a:spLocks noChangeShapeType="1"/>
          </p:cNvSpPr>
          <p:nvPr/>
        </p:nvSpPr>
        <p:spPr bwMode="auto">
          <a:xfrm flipH="1" flipV="1">
            <a:off x="6415088" y="2928938"/>
            <a:ext cx="230187" cy="307975"/>
          </a:xfrm>
          <a:prstGeom prst="line">
            <a:avLst/>
          </a:prstGeom>
          <a:noFill/>
          <a:ln w="9525">
            <a:solidFill>
              <a:schemeClr val="bg1"/>
            </a:solidFill>
            <a:round/>
            <a:headEnd/>
            <a:tailEnd/>
          </a:ln>
          <a:effectLst/>
        </p:spPr>
        <p:txBody>
          <a:bodyPr/>
          <a:lstStyle/>
          <a:p>
            <a:endParaRPr lang="en-US"/>
          </a:p>
        </p:txBody>
      </p:sp>
      <p:sp>
        <p:nvSpPr>
          <p:cNvPr id="70706" name="Line 50"/>
          <p:cNvSpPr>
            <a:spLocks noChangeShapeType="1"/>
          </p:cNvSpPr>
          <p:nvPr/>
        </p:nvSpPr>
        <p:spPr bwMode="auto">
          <a:xfrm flipV="1">
            <a:off x="6338888" y="2814638"/>
            <a:ext cx="153987" cy="230187"/>
          </a:xfrm>
          <a:prstGeom prst="line">
            <a:avLst/>
          </a:prstGeom>
          <a:noFill/>
          <a:ln w="9525">
            <a:solidFill>
              <a:schemeClr val="bg1"/>
            </a:solidFill>
            <a:round/>
            <a:headEnd/>
            <a:tailEnd/>
          </a:ln>
          <a:effectLst/>
        </p:spPr>
        <p:txBody>
          <a:bodyPr/>
          <a:lstStyle/>
          <a:p>
            <a:endParaRPr lang="en-US"/>
          </a:p>
        </p:txBody>
      </p:sp>
      <p:sp>
        <p:nvSpPr>
          <p:cNvPr id="70707" name="Oval 51"/>
          <p:cNvSpPr>
            <a:spLocks noChangeArrowheads="1"/>
          </p:cNvSpPr>
          <p:nvPr/>
        </p:nvSpPr>
        <p:spPr bwMode="auto">
          <a:xfrm>
            <a:off x="3227388" y="3544888"/>
            <a:ext cx="460375" cy="422275"/>
          </a:xfrm>
          <a:prstGeom prst="ellipse">
            <a:avLst/>
          </a:prstGeom>
          <a:noFill/>
          <a:ln w="9525">
            <a:solidFill>
              <a:schemeClr val="tx1"/>
            </a:solidFill>
            <a:round/>
            <a:headEnd/>
            <a:tailEnd/>
          </a:ln>
          <a:effectLst/>
        </p:spPr>
        <p:txBody>
          <a:bodyPr wrap="none" anchor="ctr"/>
          <a:lstStyle/>
          <a:p>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solidFill>
                  <a:schemeClr val="bg1"/>
                </a:solidFill>
              </a:rPr>
              <a:t>Dangers of Blitzing</a:t>
            </a:r>
          </a:p>
        </p:txBody>
      </p:sp>
      <p:sp>
        <p:nvSpPr>
          <p:cNvPr id="48132" name="Line 4"/>
          <p:cNvSpPr>
            <a:spLocks noChangeShapeType="1"/>
          </p:cNvSpPr>
          <p:nvPr/>
        </p:nvSpPr>
        <p:spPr bwMode="auto">
          <a:xfrm>
            <a:off x="457200" y="1295400"/>
            <a:ext cx="7924800" cy="0"/>
          </a:xfrm>
          <a:prstGeom prst="line">
            <a:avLst/>
          </a:prstGeom>
          <a:noFill/>
          <a:ln w="28575">
            <a:solidFill>
              <a:schemeClr val="bg1"/>
            </a:solidFill>
            <a:round/>
            <a:headEnd/>
            <a:tailEnd/>
          </a:ln>
          <a:effectLst/>
        </p:spPr>
        <p:txBody>
          <a:bodyPr/>
          <a:lstStyle/>
          <a:p>
            <a:endParaRPr lang="en-US"/>
          </a:p>
        </p:txBody>
      </p:sp>
      <p:sp>
        <p:nvSpPr>
          <p:cNvPr id="48133" name="Text Box 5"/>
          <p:cNvSpPr txBox="1">
            <a:spLocks noChangeArrowheads="1"/>
          </p:cNvSpPr>
          <p:nvPr/>
        </p:nvSpPr>
        <p:spPr bwMode="auto">
          <a:xfrm>
            <a:off x="731838" y="1739900"/>
            <a:ext cx="7642225" cy="3511550"/>
          </a:xfrm>
          <a:prstGeom prst="rect">
            <a:avLst/>
          </a:prstGeom>
          <a:noFill/>
          <a:ln w="9525">
            <a:noFill/>
            <a:miter lim="800000"/>
            <a:headEnd/>
            <a:tailEnd/>
          </a:ln>
          <a:effectLst/>
        </p:spPr>
        <p:txBody>
          <a:bodyPr>
            <a:spAutoFit/>
          </a:bodyPr>
          <a:lstStyle/>
          <a:p>
            <a:pPr>
              <a:spcBef>
                <a:spcPct val="50000"/>
              </a:spcBef>
              <a:buFont typeface="Wingdings" pitchFamily="2" charset="2"/>
              <a:buChar char="Ø"/>
            </a:pPr>
            <a:r>
              <a:rPr lang="en-US" sz="2800">
                <a:solidFill>
                  <a:schemeClr val="bg1"/>
                </a:solidFill>
              </a:rPr>
              <a:t>When you blitz, you expose weaknesses</a:t>
            </a:r>
          </a:p>
          <a:p>
            <a:pPr>
              <a:spcBef>
                <a:spcPct val="50000"/>
              </a:spcBef>
              <a:buFont typeface="Wingdings" pitchFamily="2" charset="2"/>
              <a:buChar char="Ø"/>
            </a:pPr>
            <a:r>
              <a:rPr lang="en-US" sz="2800">
                <a:solidFill>
                  <a:schemeClr val="bg1"/>
                </a:solidFill>
              </a:rPr>
              <a:t>Be sure you prepare for worst case scenario</a:t>
            </a:r>
          </a:p>
          <a:p>
            <a:pPr>
              <a:spcBef>
                <a:spcPct val="50000"/>
              </a:spcBef>
              <a:buFont typeface="Wingdings" pitchFamily="2" charset="2"/>
              <a:buChar char="Ø"/>
            </a:pPr>
            <a:r>
              <a:rPr lang="en-US" sz="2800">
                <a:solidFill>
                  <a:schemeClr val="bg1"/>
                </a:solidFill>
              </a:rPr>
              <a:t>Make sure you account for each gap</a:t>
            </a:r>
          </a:p>
          <a:p>
            <a:pPr>
              <a:spcBef>
                <a:spcPct val="50000"/>
              </a:spcBef>
              <a:buFont typeface="Wingdings" pitchFamily="2" charset="2"/>
              <a:buChar char="Ø"/>
            </a:pPr>
            <a:r>
              <a:rPr lang="en-US" sz="2800">
                <a:solidFill>
                  <a:schemeClr val="bg1"/>
                </a:solidFill>
              </a:rPr>
              <a:t>Drill your kids on blitz reaction</a:t>
            </a:r>
          </a:p>
          <a:p>
            <a:pPr>
              <a:spcBef>
                <a:spcPct val="50000"/>
              </a:spcBef>
              <a:buFont typeface="Wingdings" pitchFamily="2" charset="2"/>
              <a:buChar char="Ø"/>
            </a:pPr>
            <a:r>
              <a:rPr lang="en-US" sz="2800">
                <a:solidFill>
                  <a:schemeClr val="bg1"/>
                </a:solidFill>
              </a:rPr>
              <a:t>Drill your kids on which zones are voided and where we are weak.</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b="1">
                <a:solidFill>
                  <a:schemeClr val="bg1"/>
                </a:solidFill>
                <a:effectLst>
                  <a:outerShdw blurRad="38100" dist="38100" dir="2700000" algn="tl">
                    <a:srgbClr val="000000"/>
                  </a:outerShdw>
                </a:effectLst>
              </a:rPr>
              <a:t>Defending Personnel Groups</a:t>
            </a:r>
          </a:p>
        </p:txBody>
      </p:sp>
      <p:sp>
        <p:nvSpPr>
          <p:cNvPr id="64515" name="Rectangle 3"/>
          <p:cNvSpPr>
            <a:spLocks noGrp="1" noChangeArrowheads="1"/>
          </p:cNvSpPr>
          <p:nvPr>
            <p:ph type="body" idx="1"/>
          </p:nvPr>
        </p:nvSpPr>
        <p:spPr/>
        <p:txBody>
          <a:bodyPr/>
          <a:lstStyle/>
          <a:p>
            <a:r>
              <a:rPr lang="en-US" sz="3400">
                <a:solidFill>
                  <a:schemeClr val="bg1"/>
                </a:solidFill>
              </a:rPr>
              <a:t>Defending The Wing-T</a:t>
            </a:r>
          </a:p>
          <a:p>
            <a:r>
              <a:rPr lang="en-US" sz="3400">
                <a:solidFill>
                  <a:schemeClr val="bg1"/>
                </a:solidFill>
              </a:rPr>
              <a:t>Defending 31 and 32 Personnel</a:t>
            </a:r>
          </a:p>
          <a:p>
            <a:r>
              <a:rPr lang="en-US" sz="3400">
                <a:solidFill>
                  <a:schemeClr val="bg1"/>
                </a:solidFill>
              </a:rPr>
              <a:t>Defending 21 and 22 Personnel</a:t>
            </a:r>
          </a:p>
          <a:p>
            <a:r>
              <a:rPr lang="en-US" sz="3400">
                <a:solidFill>
                  <a:schemeClr val="bg1"/>
                </a:solidFill>
              </a:rPr>
              <a:t>Defending the 1 back run game</a:t>
            </a:r>
          </a:p>
        </p:txBody>
      </p:sp>
      <p:sp>
        <p:nvSpPr>
          <p:cNvPr id="64516" name="Line 4"/>
          <p:cNvSpPr>
            <a:spLocks noChangeShapeType="1"/>
          </p:cNvSpPr>
          <p:nvPr/>
        </p:nvSpPr>
        <p:spPr bwMode="auto">
          <a:xfrm>
            <a:off x="457200" y="1295400"/>
            <a:ext cx="7924800" cy="0"/>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solidFill>
                  <a:schemeClr val="bg1"/>
                </a:solidFill>
              </a:rPr>
              <a:t>Larry/Lilly</a:t>
            </a:r>
          </a:p>
        </p:txBody>
      </p:sp>
      <p:sp>
        <p:nvSpPr>
          <p:cNvPr id="76803" name="Rectangle 3"/>
          <p:cNvSpPr>
            <a:spLocks noGrp="1" noChangeArrowheads="1"/>
          </p:cNvSpPr>
          <p:nvPr>
            <p:ph type="body" idx="1"/>
          </p:nvPr>
        </p:nvSpPr>
        <p:spPr/>
        <p:txBody>
          <a:bodyPr/>
          <a:lstStyle/>
          <a:p>
            <a:r>
              <a:rPr lang="en-US">
                <a:solidFill>
                  <a:schemeClr val="bg1"/>
                </a:solidFill>
              </a:rPr>
              <a:t>Larry Alerts our defensive line they will go to the gap to their right.</a:t>
            </a:r>
          </a:p>
          <a:p>
            <a:r>
              <a:rPr lang="en-US">
                <a:solidFill>
                  <a:schemeClr val="bg1"/>
                </a:solidFill>
              </a:rPr>
              <a:t>Lilly alerts out defensive line they will go to the gap to their left.</a:t>
            </a:r>
          </a:p>
          <a:p>
            <a:r>
              <a:rPr lang="en-US">
                <a:solidFill>
                  <a:schemeClr val="bg1"/>
                </a:solidFill>
              </a:rPr>
              <a:t>Our linebackers our responsible for the gap opposite the defensive lineman.</a:t>
            </a:r>
          </a:p>
          <a:p>
            <a:r>
              <a:rPr lang="en-US">
                <a:solidFill>
                  <a:schemeClr val="bg1"/>
                </a:solidFill>
              </a:rPr>
              <a:t>You must practice this during your option and pursuit periods.</a:t>
            </a:r>
          </a:p>
        </p:txBody>
      </p:sp>
      <p:sp>
        <p:nvSpPr>
          <p:cNvPr id="76804" name="Line 4"/>
          <p:cNvSpPr>
            <a:spLocks noChangeShapeType="1"/>
          </p:cNvSpPr>
          <p:nvPr/>
        </p:nvSpPr>
        <p:spPr bwMode="auto">
          <a:xfrm>
            <a:off x="457200" y="1295400"/>
            <a:ext cx="7924800" cy="0"/>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solidFill>
                  <a:schemeClr val="bg1"/>
                </a:solidFill>
              </a:rPr>
              <a:t>Defending The Wing-T</a:t>
            </a:r>
          </a:p>
        </p:txBody>
      </p:sp>
      <p:sp>
        <p:nvSpPr>
          <p:cNvPr id="50179" name="Rectangle 3"/>
          <p:cNvSpPr>
            <a:spLocks noGrp="1" noChangeArrowheads="1"/>
          </p:cNvSpPr>
          <p:nvPr>
            <p:ph type="body" idx="1"/>
          </p:nvPr>
        </p:nvSpPr>
        <p:spPr/>
        <p:txBody>
          <a:bodyPr/>
          <a:lstStyle/>
          <a:p>
            <a:pPr>
              <a:lnSpc>
                <a:spcPct val="90000"/>
              </a:lnSpc>
            </a:pPr>
            <a:r>
              <a:rPr lang="en-US" sz="2800">
                <a:solidFill>
                  <a:schemeClr val="bg1"/>
                </a:solidFill>
              </a:rPr>
              <a:t>Create Chaos with aggressive linebacker play</a:t>
            </a:r>
          </a:p>
          <a:p>
            <a:pPr>
              <a:lnSpc>
                <a:spcPct val="90000"/>
              </a:lnSpc>
            </a:pPr>
            <a:r>
              <a:rPr lang="en-US" sz="2800">
                <a:solidFill>
                  <a:schemeClr val="bg1"/>
                </a:solidFill>
              </a:rPr>
              <a:t>STOP THEIR BREAD AND BUTTER</a:t>
            </a:r>
          </a:p>
          <a:p>
            <a:pPr>
              <a:lnSpc>
                <a:spcPct val="90000"/>
              </a:lnSpc>
            </a:pPr>
            <a:r>
              <a:rPr lang="en-US" sz="2800">
                <a:solidFill>
                  <a:schemeClr val="bg1"/>
                </a:solidFill>
              </a:rPr>
              <a:t>Keep your defensive integrity</a:t>
            </a:r>
          </a:p>
          <a:p>
            <a:pPr>
              <a:lnSpc>
                <a:spcPct val="90000"/>
              </a:lnSpc>
            </a:pPr>
            <a:r>
              <a:rPr lang="en-US" sz="2800">
                <a:solidFill>
                  <a:schemeClr val="bg1"/>
                </a:solidFill>
              </a:rPr>
              <a:t>Keep your keys in-tact</a:t>
            </a:r>
          </a:p>
          <a:p>
            <a:pPr>
              <a:lnSpc>
                <a:spcPct val="90000"/>
              </a:lnSpc>
            </a:pPr>
            <a:r>
              <a:rPr lang="en-US" sz="2800">
                <a:solidFill>
                  <a:schemeClr val="bg1"/>
                </a:solidFill>
              </a:rPr>
              <a:t>Be aggressive and attack with your front 6</a:t>
            </a:r>
          </a:p>
          <a:p>
            <a:pPr>
              <a:lnSpc>
                <a:spcPct val="90000"/>
              </a:lnSpc>
            </a:pPr>
            <a:r>
              <a:rPr lang="en-US" sz="2800">
                <a:solidFill>
                  <a:schemeClr val="bg1"/>
                </a:solidFill>
              </a:rPr>
              <a:t>Don’t get outflanked– Force player must keep outside arm free.</a:t>
            </a:r>
          </a:p>
          <a:p>
            <a:pPr>
              <a:lnSpc>
                <a:spcPct val="90000"/>
              </a:lnSpc>
            </a:pPr>
            <a:r>
              <a:rPr lang="en-US" sz="2800">
                <a:solidFill>
                  <a:schemeClr val="bg1"/>
                </a:solidFill>
              </a:rPr>
              <a:t>As a general rule we want 4 players from the tackle out to the wing side, and 3 players from the tackle out to the open side.</a:t>
            </a:r>
          </a:p>
        </p:txBody>
      </p:sp>
      <p:sp>
        <p:nvSpPr>
          <p:cNvPr id="50180" name="Line 4"/>
          <p:cNvSpPr>
            <a:spLocks noChangeShapeType="1"/>
          </p:cNvSpPr>
          <p:nvPr/>
        </p:nvSpPr>
        <p:spPr bwMode="auto">
          <a:xfrm>
            <a:off x="457200" y="1295400"/>
            <a:ext cx="7924800" cy="0"/>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2707" name="Oval 3"/>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08" name="Oval 4"/>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09" name="Oval 5"/>
          <p:cNvSpPr>
            <a:spLocks noChangeArrowheads="1"/>
          </p:cNvSpPr>
          <p:nvPr/>
        </p:nvSpPr>
        <p:spPr bwMode="auto">
          <a:xfrm>
            <a:off x="3962400" y="2895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10" name="Oval 6"/>
          <p:cNvSpPr>
            <a:spLocks noChangeArrowheads="1"/>
          </p:cNvSpPr>
          <p:nvPr/>
        </p:nvSpPr>
        <p:spPr bwMode="auto">
          <a:xfrm>
            <a:off x="3527425"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11" name="Oval 7"/>
          <p:cNvSpPr>
            <a:spLocks noChangeArrowheads="1"/>
          </p:cNvSpPr>
          <p:nvPr/>
        </p:nvSpPr>
        <p:spPr bwMode="auto">
          <a:xfrm>
            <a:off x="2882900" y="2546350"/>
            <a:ext cx="331788"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12" name="Oval 8"/>
          <p:cNvSpPr>
            <a:spLocks noChangeArrowheads="1"/>
          </p:cNvSpPr>
          <p:nvPr/>
        </p:nvSpPr>
        <p:spPr bwMode="auto">
          <a:xfrm>
            <a:off x="4343400" y="1981200"/>
            <a:ext cx="333375" cy="317500"/>
          </a:xfrm>
          <a:prstGeom prst="ellipse">
            <a:avLst/>
          </a:prstGeom>
          <a:solidFill>
            <a:schemeClr val="accent1"/>
          </a:solidFill>
          <a:ln w="9525">
            <a:solidFill>
              <a:schemeClr val="tx1"/>
            </a:solidFill>
            <a:round/>
            <a:headEnd/>
            <a:tailEnd/>
          </a:ln>
          <a:effectLst/>
        </p:spPr>
        <p:txBody>
          <a:bodyPr wrap="none" anchor="ctr"/>
          <a:lstStyle/>
          <a:p>
            <a:pPr algn="ctr"/>
            <a:endParaRPr lang="en-US">
              <a:solidFill>
                <a:srgbClr val="DF291B"/>
              </a:solidFill>
            </a:endParaRPr>
          </a:p>
        </p:txBody>
      </p:sp>
      <p:sp>
        <p:nvSpPr>
          <p:cNvPr id="72713" name="Oval 9"/>
          <p:cNvSpPr>
            <a:spLocks noChangeArrowheads="1"/>
          </p:cNvSpPr>
          <p:nvPr/>
        </p:nvSpPr>
        <p:spPr bwMode="auto">
          <a:xfrm>
            <a:off x="3124200" y="289560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14" name="Oval 10"/>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15" name="Oval 11"/>
          <p:cNvSpPr>
            <a:spLocks noChangeArrowheads="1"/>
          </p:cNvSpPr>
          <p:nvPr/>
        </p:nvSpPr>
        <p:spPr bwMode="auto">
          <a:xfrm>
            <a:off x="4918075" y="1970088"/>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16" name="Oval 12"/>
          <p:cNvSpPr>
            <a:spLocks noChangeArrowheads="1"/>
          </p:cNvSpPr>
          <p:nvPr/>
        </p:nvSpPr>
        <p:spPr bwMode="auto">
          <a:xfrm>
            <a:off x="6953250" y="2890838"/>
            <a:ext cx="331788"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17" name="Text Box 13"/>
          <p:cNvSpPr txBox="1">
            <a:spLocks noChangeArrowheads="1"/>
          </p:cNvSpPr>
          <p:nvPr/>
        </p:nvSpPr>
        <p:spPr bwMode="auto">
          <a:xfrm>
            <a:off x="6070600" y="35829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72718" name="Line 14"/>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72719" name="Text Box 15"/>
          <p:cNvSpPr txBox="1">
            <a:spLocks noChangeArrowheads="1"/>
          </p:cNvSpPr>
          <p:nvPr/>
        </p:nvSpPr>
        <p:spPr bwMode="auto">
          <a:xfrm>
            <a:off x="5181600" y="32004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72720" name="Text Box 16"/>
          <p:cNvSpPr txBox="1">
            <a:spLocks noChangeArrowheads="1"/>
          </p:cNvSpPr>
          <p:nvPr/>
        </p:nvSpPr>
        <p:spPr bwMode="auto">
          <a:xfrm>
            <a:off x="3535363" y="31988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72721" name="Text Box 17"/>
          <p:cNvSpPr txBox="1">
            <a:spLocks noChangeArrowheads="1"/>
          </p:cNvSpPr>
          <p:nvPr/>
        </p:nvSpPr>
        <p:spPr bwMode="auto">
          <a:xfrm>
            <a:off x="3419475" y="377507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72722" name="Text Box 18"/>
          <p:cNvSpPr txBox="1">
            <a:spLocks noChangeArrowheads="1"/>
          </p:cNvSpPr>
          <p:nvPr/>
        </p:nvSpPr>
        <p:spPr bwMode="auto">
          <a:xfrm>
            <a:off x="4341813" y="381317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72723" name="Text Box 19"/>
          <p:cNvSpPr txBox="1">
            <a:spLocks noChangeArrowheads="1"/>
          </p:cNvSpPr>
          <p:nvPr/>
        </p:nvSpPr>
        <p:spPr bwMode="auto">
          <a:xfrm>
            <a:off x="5224463" y="3775075"/>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72724" name="Text Box 20"/>
          <p:cNvSpPr txBox="1">
            <a:spLocks noChangeArrowheads="1"/>
          </p:cNvSpPr>
          <p:nvPr/>
        </p:nvSpPr>
        <p:spPr bwMode="auto">
          <a:xfrm>
            <a:off x="6837363" y="400526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72725" name="Text Box 21"/>
          <p:cNvSpPr txBox="1">
            <a:spLocks noChangeArrowheads="1"/>
          </p:cNvSpPr>
          <p:nvPr/>
        </p:nvSpPr>
        <p:spPr bwMode="auto">
          <a:xfrm>
            <a:off x="1998663" y="34671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72726" name="Text Box 22"/>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72727" name="Text Box 23"/>
          <p:cNvSpPr txBox="1">
            <a:spLocks noChangeArrowheads="1"/>
          </p:cNvSpPr>
          <p:nvPr/>
        </p:nvSpPr>
        <p:spPr bwMode="auto">
          <a:xfrm>
            <a:off x="3881438" y="446563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72728" name="Line 24"/>
          <p:cNvSpPr>
            <a:spLocks noChangeShapeType="1"/>
          </p:cNvSpPr>
          <p:nvPr/>
        </p:nvSpPr>
        <p:spPr bwMode="auto">
          <a:xfrm flipH="1" flipV="1">
            <a:off x="3573463" y="2814638"/>
            <a:ext cx="115887" cy="498475"/>
          </a:xfrm>
          <a:prstGeom prst="line">
            <a:avLst/>
          </a:prstGeom>
          <a:noFill/>
          <a:ln w="9525">
            <a:solidFill>
              <a:schemeClr val="bg1"/>
            </a:solidFill>
            <a:round/>
            <a:headEnd/>
            <a:tailEnd type="triangle" w="med" len="med"/>
          </a:ln>
          <a:effectLst/>
        </p:spPr>
        <p:txBody>
          <a:bodyPr/>
          <a:lstStyle/>
          <a:p>
            <a:endParaRPr lang="en-US"/>
          </a:p>
        </p:txBody>
      </p:sp>
      <p:sp>
        <p:nvSpPr>
          <p:cNvPr id="72729" name="Line 25"/>
          <p:cNvSpPr>
            <a:spLocks noChangeShapeType="1"/>
          </p:cNvSpPr>
          <p:nvPr/>
        </p:nvSpPr>
        <p:spPr bwMode="auto">
          <a:xfrm flipV="1">
            <a:off x="4524375" y="2971800"/>
            <a:ext cx="123825" cy="419100"/>
          </a:xfrm>
          <a:prstGeom prst="line">
            <a:avLst/>
          </a:prstGeom>
          <a:noFill/>
          <a:ln w="9525">
            <a:solidFill>
              <a:schemeClr val="bg1"/>
            </a:solidFill>
            <a:round/>
            <a:headEnd/>
            <a:tailEnd type="triangle" w="med" len="med"/>
          </a:ln>
          <a:effectLst/>
        </p:spPr>
        <p:txBody>
          <a:bodyPr/>
          <a:lstStyle/>
          <a:p>
            <a:endParaRPr lang="en-US"/>
          </a:p>
        </p:txBody>
      </p:sp>
      <p:sp>
        <p:nvSpPr>
          <p:cNvPr id="72730" name="Line 26"/>
          <p:cNvSpPr>
            <a:spLocks noChangeShapeType="1"/>
          </p:cNvSpPr>
          <p:nvPr/>
        </p:nvSpPr>
        <p:spPr bwMode="auto">
          <a:xfrm flipH="1" flipV="1">
            <a:off x="5378450" y="2968625"/>
            <a:ext cx="0" cy="422275"/>
          </a:xfrm>
          <a:prstGeom prst="line">
            <a:avLst/>
          </a:prstGeom>
          <a:noFill/>
          <a:ln w="9525">
            <a:solidFill>
              <a:schemeClr val="bg1"/>
            </a:solidFill>
            <a:round/>
            <a:headEnd/>
            <a:tailEnd type="triangle" w="med" len="med"/>
          </a:ln>
          <a:effectLst/>
        </p:spPr>
        <p:txBody>
          <a:bodyPr/>
          <a:lstStyle/>
          <a:p>
            <a:endParaRPr lang="en-US"/>
          </a:p>
        </p:txBody>
      </p:sp>
      <p:sp>
        <p:nvSpPr>
          <p:cNvPr id="72731" name="Line 27"/>
          <p:cNvSpPr>
            <a:spLocks noChangeShapeType="1"/>
          </p:cNvSpPr>
          <p:nvPr/>
        </p:nvSpPr>
        <p:spPr bwMode="auto">
          <a:xfrm flipH="1" flipV="1">
            <a:off x="5224463" y="3505200"/>
            <a:ext cx="153987" cy="384175"/>
          </a:xfrm>
          <a:prstGeom prst="line">
            <a:avLst/>
          </a:prstGeom>
          <a:noFill/>
          <a:ln w="19050">
            <a:solidFill>
              <a:schemeClr val="accent1"/>
            </a:solidFill>
            <a:round/>
            <a:headEnd/>
            <a:tailEnd/>
          </a:ln>
          <a:effectLst/>
        </p:spPr>
        <p:txBody>
          <a:bodyPr/>
          <a:lstStyle/>
          <a:p>
            <a:endParaRPr lang="en-US"/>
          </a:p>
        </p:txBody>
      </p:sp>
      <p:sp>
        <p:nvSpPr>
          <p:cNvPr id="72732" name="Text Box 28"/>
          <p:cNvSpPr txBox="1">
            <a:spLocks noChangeArrowheads="1"/>
          </p:cNvSpPr>
          <p:nvPr/>
        </p:nvSpPr>
        <p:spPr bwMode="auto">
          <a:xfrm>
            <a:off x="2459038" y="4235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72733" name="Rectangle 29"/>
          <p:cNvSpPr>
            <a:spLocks noGrp="1" noChangeArrowheads="1"/>
          </p:cNvSpPr>
          <p:nvPr>
            <p:ph type="title"/>
          </p:nvPr>
        </p:nvSpPr>
        <p:spPr>
          <a:solidFill>
            <a:schemeClr val="accent2"/>
          </a:solidFill>
          <a:ln>
            <a:solidFill>
              <a:schemeClr val="accent1"/>
            </a:solidFill>
          </a:ln>
        </p:spPr>
        <p:txBody>
          <a:bodyPr/>
          <a:lstStyle/>
          <a:p>
            <a:r>
              <a:rPr lang="en-US" sz="4000" b="1">
                <a:solidFill>
                  <a:schemeClr val="bg1"/>
                </a:solidFill>
              </a:rPr>
              <a:t>Base vs. Wing T</a:t>
            </a:r>
          </a:p>
        </p:txBody>
      </p:sp>
      <p:sp>
        <p:nvSpPr>
          <p:cNvPr id="72734" name="Text Box 30"/>
          <p:cNvSpPr txBox="1">
            <a:spLocks noChangeArrowheads="1"/>
          </p:cNvSpPr>
          <p:nvPr/>
        </p:nvSpPr>
        <p:spPr bwMode="auto">
          <a:xfrm>
            <a:off x="577850" y="4965700"/>
            <a:ext cx="7848600" cy="1474788"/>
          </a:xfrm>
          <a:prstGeom prst="rect">
            <a:avLst/>
          </a:prstGeom>
          <a:solidFill>
            <a:schemeClr val="accent1"/>
          </a:solidFill>
          <a:ln w="9525">
            <a:solidFill>
              <a:schemeClr val="tx1"/>
            </a:solidFill>
            <a:miter lim="800000"/>
            <a:headEnd/>
            <a:tailEnd/>
          </a:ln>
          <a:effectLst/>
        </p:spPr>
        <p:txBody>
          <a:bodyPr>
            <a:spAutoFit/>
          </a:bodyPr>
          <a:lstStyle/>
          <a:p>
            <a:pPr>
              <a:buFont typeface="Wingdings" pitchFamily="2" charset="2"/>
              <a:buChar char="Ø"/>
            </a:pPr>
            <a:r>
              <a:rPr lang="en-US"/>
              <a:t>Strong End must be aggressive and control C gap shoulder of OT.  (We can adjust him to a 5 tech)</a:t>
            </a:r>
          </a:p>
          <a:p>
            <a:pPr>
              <a:buFont typeface="Wingdings" pitchFamily="2" charset="2"/>
              <a:buChar char="Ø"/>
            </a:pPr>
            <a:r>
              <a:rPr lang="en-US"/>
              <a:t>The Lou must read his gap key as he attacks.</a:t>
            </a:r>
          </a:p>
          <a:p>
            <a:pPr>
              <a:buFont typeface="Wingdings" pitchFamily="2" charset="2"/>
              <a:buChar char="Ø"/>
            </a:pPr>
            <a:r>
              <a:rPr lang="en-US"/>
              <a:t>The Mike must read guard to flow.</a:t>
            </a:r>
          </a:p>
          <a:p>
            <a:pPr>
              <a:buFont typeface="Wingdings" pitchFamily="2" charset="2"/>
              <a:buChar char="Ø"/>
            </a:pPr>
            <a:r>
              <a:rPr lang="en-US"/>
              <a:t>Your Stud must be able to spill a pulling guard.</a:t>
            </a:r>
          </a:p>
        </p:txBody>
      </p:sp>
      <p:sp>
        <p:nvSpPr>
          <p:cNvPr id="72736" name="Line 32"/>
          <p:cNvSpPr>
            <a:spLocks noChangeShapeType="1"/>
          </p:cNvSpPr>
          <p:nvPr/>
        </p:nvSpPr>
        <p:spPr bwMode="auto">
          <a:xfrm>
            <a:off x="3689350" y="2890838"/>
            <a:ext cx="0" cy="307975"/>
          </a:xfrm>
          <a:prstGeom prst="line">
            <a:avLst/>
          </a:prstGeom>
          <a:noFill/>
          <a:ln w="9525">
            <a:solidFill>
              <a:schemeClr val="tx1"/>
            </a:solidFill>
            <a:round/>
            <a:headEnd/>
            <a:tailEnd/>
          </a:ln>
          <a:effectLst/>
        </p:spPr>
        <p:txBody>
          <a:bodyPr/>
          <a:lstStyle/>
          <a:p>
            <a:endParaRPr lang="en-US"/>
          </a:p>
        </p:txBody>
      </p:sp>
      <p:sp>
        <p:nvSpPr>
          <p:cNvPr id="72737" name="Line 33"/>
          <p:cNvSpPr>
            <a:spLocks noChangeShapeType="1"/>
          </p:cNvSpPr>
          <p:nvPr/>
        </p:nvSpPr>
        <p:spPr bwMode="auto">
          <a:xfrm flipV="1">
            <a:off x="3611563" y="3621088"/>
            <a:ext cx="153987" cy="384175"/>
          </a:xfrm>
          <a:prstGeom prst="line">
            <a:avLst/>
          </a:prstGeom>
          <a:noFill/>
          <a:ln w="19050">
            <a:solidFill>
              <a:schemeClr val="accent1"/>
            </a:solidFill>
            <a:round/>
            <a:headEnd/>
            <a:tailEnd/>
          </a:ln>
          <a:effectLst/>
        </p:spPr>
        <p:txBody>
          <a:bodyPr/>
          <a:lstStyle/>
          <a:p>
            <a:endParaRPr lang="en-US"/>
          </a:p>
        </p:txBody>
      </p:sp>
      <p:sp>
        <p:nvSpPr>
          <p:cNvPr id="72739" name="Line 35"/>
          <p:cNvSpPr>
            <a:spLocks noChangeShapeType="1"/>
          </p:cNvSpPr>
          <p:nvPr/>
        </p:nvSpPr>
        <p:spPr bwMode="auto">
          <a:xfrm flipH="1" flipV="1">
            <a:off x="4264025" y="3621088"/>
            <a:ext cx="269875" cy="384175"/>
          </a:xfrm>
          <a:prstGeom prst="line">
            <a:avLst/>
          </a:prstGeom>
          <a:noFill/>
          <a:ln w="9525">
            <a:solidFill>
              <a:schemeClr val="bg1"/>
            </a:solidFill>
            <a:round/>
            <a:headEnd/>
            <a:tailEnd/>
          </a:ln>
          <a:effectLst/>
        </p:spPr>
        <p:txBody>
          <a:bodyPr/>
          <a:lstStyle/>
          <a:p>
            <a:endParaRPr lang="en-US"/>
          </a:p>
        </p:txBody>
      </p:sp>
      <p:sp>
        <p:nvSpPr>
          <p:cNvPr id="72740" name="Line 36"/>
          <p:cNvSpPr>
            <a:spLocks noChangeShapeType="1"/>
          </p:cNvSpPr>
          <p:nvPr/>
        </p:nvSpPr>
        <p:spPr bwMode="auto">
          <a:xfrm flipV="1">
            <a:off x="5340350" y="2890838"/>
            <a:ext cx="0" cy="319087"/>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solidFill>
                  <a:schemeClr val="bg1"/>
                </a:solidFill>
              </a:rPr>
              <a:t>Alignment vs. Wing-T</a:t>
            </a:r>
          </a:p>
        </p:txBody>
      </p:sp>
      <p:pic>
        <p:nvPicPr>
          <p:cNvPr id="52227" name="Picture 3" descr="Bama Vs"/>
          <p:cNvPicPr>
            <a:picLocks noChangeAspect="1" noChangeArrowheads="1"/>
          </p:cNvPicPr>
          <p:nvPr/>
        </p:nvPicPr>
        <p:blipFill>
          <a:blip r:embed="rId2"/>
          <a:srcRect/>
          <a:stretch>
            <a:fillRect/>
          </a:stretch>
        </p:blipFill>
        <p:spPr bwMode="auto">
          <a:xfrm>
            <a:off x="1524000" y="1447800"/>
            <a:ext cx="5889625" cy="4418013"/>
          </a:xfrm>
          <a:prstGeom prst="rect">
            <a:avLst/>
          </a:prstGeom>
          <a:noFill/>
          <a:ln w="50800">
            <a:solidFill>
              <a:schemeClr val="bg1"/>
            </a:solidFill>
            <a:miter lim="800000"/>
            <a:headEnd/>
            <a:tailEnd/>
          </a:ln>
        </p:spPr>
      </p:pic>
      <p:sp>
        <p:nvSpPr>
          <p:cNvPr id="52228" name="Text Box 4"/>
          <p:cNvSpPr txBox="1">
            <a:spLocks noChangeArrowheads="1"/>
          </p:cNvSpPr>
          <p:nvPr/>
        </p:nvSpPr>
        <p:spPr bwMode="auto">
          <a:xfrm>
            <a:off x="3505200" y="5334000"/>
            <a:ext cx="1447800" cy="366713"/>
          </a:xfrm>
          <a:prstGeom prst="rect">
            <a:avLst/>
          </a:prstGeom>
          <a:noFill/>
          <a:ln w="9525">
            <a:noFill/>
            <a:miter lim="800000"/>
            <a:headEnd/>
            <a:tailEnd/>
          </a:ln>
          <a:effectLst/>
        </p:spPr>
        <p:txBody>
          <a:bodyPr>
            <a:spAutoFit/>
          </a:bodyPr>
          <a:lstStyle/>
          <a:p>
            <a:pPr>
              <a:spcBef>
                <a:spcPct val="50000"/>
              </a:spcBef>
            </a:pPr>
            <a:r>
              <a:rPr lang="en-US" b="1">
                <a:solidFill>
                  <a:schemeClr val="bg1"/>
                </a:solidFill>
                <a:effectLst>
                  <a:outerShdw blurRad="38100" dist="38100" dir="2700000" algn="tl">
                    <a:srgbClr val="000000"/>
                  </a:outerShdw>
                </a:effectLst>
                <a:cs typeface="Arial" charset="0"/>
              </a:rPr>
              <a:t>Base Front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4995" name="Oval 3"/>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4996" name="Oval 4"/>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4997" name="Oval 5"/>
          <p:cNvSpPr>
            <a:spLocks noChangeArrowheads="1"/>
          </p:cNvSpPr>
          <p:nvPr/>
        </p:nvSpPr>
        <p:spPr bwMode="auto">
          <a:xfrm>
            <a:off x="3962400" y="2895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4998" name="Oval 6"/>
          <p:cNvSpPr>
            <a:spLocks noChangeArrowheads="1"/>
          </p:cNvSpPr>
          <p:nvPr/>
        </p:nvSpPr>
        <p:spPr bwMode="auto">
          <a:xfrm>
            <a:off x="3535363" y="2890838"/>
            <a:ext cx="331787"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4999" name="Oval 7"/>
          <p:cNvSpPr>
            <a:spLocks noChangeArrowheads="1"/>
          </p:cNvSpPr>
          <p:nvPr/>
        </p:nvSpPr>
        <p:spPr bwMode="auto">
          <a:xfrm>
            <a:off x="2882900" y="2546350"/>
            <a:ext cx="331788"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5000" name="Oval 8"/>
          <p:cNvSpPr>
            <a:spLocks noChangeArrowheads="1"/>
          </p:cNvSpPr>
          <p:nvPr/>
        </p:nvSpPr>
        <p:spPr bwMode="auto">
          <a:xfrm>
            <a:off x="4343400" y="1981200"/>
            <a:ext cx="333375" cy="317500"/>
          </a:xfrm>
          <a:prstGeom prst="ellipse">
            <a:avLst/>
          </a:prstGeom>
          <a:solidFill>
            <a:schemeClr val="accent1"/>
          </a:solidFill>
          <a:ln w="9525">
            <a:solidFill>
              <a:schemeClr val="tx1"/>
            </a:solidFill>
            <a:round/>
            <a:headEnd/>
            <a:tailEnd/>
          </a:ln>
          <a:effectLst/>
        </p:spPr>
        <p:txBody>
          <a:bodyPr wrap="none" anchor="ctr"/>
          <a:lstStyle/>
          <a:p>
            <a:pPr algn="ctr"/>
            <a:endParaRPr lang="en-US">
              <a:solidFill>
                <a:srgbClr val="DF291B"/>
              </a:solidFill>
            </a:endParaRPr>
          </a:p>
        </p:txBody>
      </p:sp>
      <p:sp>
        <p:nvSpPr>
          <p:cNvPr id="85001" name="Oval 9"/>
          <p:cNvSpPr>
            <a:spLocks noChangeArrowheads="1"/>
          </p:cNvSpPr>
          <p:nvPr/>
        </p:nvSpPr>
        <p:spPr bwMode="auto">
          <a:xfrm>
            <a:off x="3124200" y="289560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5002" name="Oval 10"/>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5003" name="Oval 11"/>
          <p:cNvSpPr>
            <a:spLocks noChangeArrowheads="1"/>
          </p:cNvSpPr>
          <p:nvPr/>
        </p:nvSpPr>
        <p:spPr bwMode="auto">
          <a:xfrm>
            <a:off x="4918075" y="1970088"/>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5004" name="Oval 12"/>
          <p:cNvSpPr>
            <a:spLocks noChangeArrowheads="1"/>
          </p:cNvSpPr>
          <p:nvPr/>
        </p:nvSpPr>
        <p:spPr bwMode="auto">
          <a:xfrm>
            <a:off x="6953250" y="2890838"/>
            <a:ext cx="331788"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5005" name="Text Box 13"/>
          <p:cNvSpPr txBox="1">
            <a:spLocks noChangeArrowheads="1"/>
          </p:cNvSpPr>
          <p:nvPr/>
        </p:nvSpPr>
        <p:spPr bwMode="auto">
          <a:xfrm>
            <a:off x="6070600" y="35829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85006" name="Line 14"/>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85007" name="Text Box 15"/>
          <p:cNvSpPr txBox="1">
            <a:spLocks noChangeArrowheads="1"/>
          </p:cNvSpPr>
          <p:nvPr/>
        </p:nvSpPr>
        <p:spPr bwMode="auto">
          <a:xfrm>
            <a:off x="5181600" y="32004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85008" name="Text Box 16"/>
          <p:cNvSpPr txBox="1">
            <a:spLocks noChangeArrowheads="1"/>
          </p:cNvSpPr>
          <p:nvPr/>
        </p:nvSpPr>
        <p:spPr bwMode="auto">
          <a:xfrm>
            <a:off x="3535363" y="31988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85009" name="Text Box 17"/>
          <p:cNvSpPr txBox="1">
            <a:spLocks noChangeArrowheads="1"/>
          </p:cNvSpPr>
          <p:nvPr/>
        </p:nvSpPr>
        <p:spPr bwMode="auto">
          <a:xfrm>
            <a:off x="3419475" y="377507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85010" name="Text Box 18"/>
          <p:cNvSpPr txBox="1">
            <a:spLocks noChangeArrowheads="1"/>
          </p:cNvSpPr>
          <p:nvPr/>
        </p:nvSpPr>
        <p:spPr bwMode="auto">
          <a:xfrm>
            <a:off x="4341813" y="381317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85011" name="Text Box 19"/>
          <p:cNvSpPr txBox="1">
            <a:spLocks noChangeArrowheads="1"/>
          </p:cNvSpPr>
          <p:nvPr/>
        </p:nvSpPr>
        <p:spPr bwMode="auto">
          <a:xfrm>
            <a:off x="5224463" y="3775075"/>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85012" name="Text Box 20"/>
          <p:cNvSpPr txBox="1">
            <a:spLocks noChangeArrowheads="1"/>
          </p:cNvSpPr>
          <p:nvPr/>
        </p:nvSpPr>
        <p:spPr bwMode="auto">
          <a:xfrm>
            <a:off x="6837363" y="400526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85013" name="Text Box 21"/>
          <p:cNvSpPr txBox="1">
            <a:spLocks noChangeArrowheads="1"/>
          </p:cNvSpPr>
          <p:nvPr/>
        </p:nvSpPr>
        <p:spPr bwMode="auto">
          <a:xfrm>
            <a:off x="1998663" y="34671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85014" name="Text Box 22"/>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85015" name="Text Box 23"/>
          <p:cNvSpPr txBox="1">
            <a:spLocks noChangeArrowheads="1"/>
          </p:cNvSpPr>
          <p:nvPr/>
        </p:nvSpPr>
        <p:spPr bwMode="auto">
          <a:xfrm>
            <a:off x="3765550" y="446563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85016" name="Line 24"/>
          <p:cNvSpPr>
            <a:spLocks noChangeShapeType="1"/>
          </p:cNvSpPr>
          <p:nvPr/>
        </p:nvSpPr>
        <p:spPr bwMode="auto">
          <a:xfrm flipV="1">
            <a:off x="3727450" y="2852738"/>
            <a:ext cx="344488" cy="500062"/>
          </a:xfrm>
          <a:prstGeom prst="line">
            <a:avLst/>
          </a:prstGeom>
          <a:noFill/>
          <a:ln w="9525">
            <a:solidFill>
              <a:schemeClr val="bg1"/>
            </a:solidFill>
            <a:round/>
            <a:headEnd/>
            <a:tailEnd type="triangle" w="med" len="med"/>
          </a:ln>
          <a:effectLst/>
        </p:spPr>
        <p:txBody>
          <a:bodyPr/>
          <a:lstStyle/>
          <a:p>
            <a:endParaRPr lang="en-US"/>
          </a:p>
        </p:txBody>
      </p:sp>
      <p:sp>
        <p:nvSpPr>
          <p:cNvPr id="85017" name="Line 25"/>
          <p:cNvSpPr>
            <a:spLocks noChangeShapeType="1"/>
          </p:cNvSpPr>
          <p:nvPr/>
        </p:nvSpPr>
        <p:spPr bwMode="auto">
          <a:xfrm flipV="1">
            <a:off x="4533900" y="2890838"/>
            <a:ext cx="114300" cy="496887"/>
          </a:xfrm>
          <a:prstGeom prst="line">
            <a:avLst/>
          </a:prstGeom>
          <a:noFill/>
          <a:ln w="9525">
            <a:solidFill>
              <a:schemeClr val="bg1"/>
            </a:solidFill>
            <a:round/>
            <a:headEnd/>
            <a:tailEnd type="triangle" w="med" len="med"/>
          </a:ln>
          <a:effectLst/>
        </p:spPr>
        <p:txBody>
          <a:bodyPr/>
          <a:lstStyle/>
          <a:p>
            <a:endParaRPr lang="en-US"/>
          </a:p>
        </p:txBody>
      </p:sp>
      <p:sp>
        <p:nvSpPr>
          <p:cNvPr id="85018" name="Line 26"/>
          <p:cNvSpPr>
            <a:spLocks noChangeShapeType="1"/>
          </p:cNvSpPr>
          <p:nvPr/>
        </p:nvSpPr>
        <p:spPr bwMode="auto">
          <a:xfrm flipV="1">
            <a:off x="5378450" y="2890838"/>
            <a:ext cx="76200" cy="500062"/>
          </a:xfrm>
          <a:prstGeom prst="line">
            <a:avLst/>
          </a:prstGeom>
          <a:noFill/>
          <a:ln w="9525">
            <a:solidFill>
              <a:schemeClr val="bg1"/>
            </a:solidFill>
            <a:round/>
            <a:headEnd/>
            <a:tailEnd type="triangle" w="med" len="med"/>
          </a:ln>
          <a:effectLst/>
        </p:spPr>
        <p:txBody>
          <a:bodyPr/>
          <a:lstStyle/>
          <a:p>
            <a:endParaRPr lang="en-US"/>
          </a:p>
        </p:txBody>
      </p:sp>
      <p:sp>
        <p:nvSpPr>
          <p:cNvPr id="85019" name="Line 27"/>
          <p:cNvSpPr>
            <a:spLocks noChangeShapeType="1"/>
          </p:cNvSpPr>
          <p:nvPr/>
        </p:nvSpPr>
        <p:spPr bwMode="auto">
          <a:xfrm flipH="1" flipV="1">
            <a:off x="5110163" y="3505200"/>
            <a:ext cx="268287" cy="384175"/>
          </a:xfrm>
          <a:prstGeom prst="line">
            <a:avLst/>
          </a:prstGeom>
          <a:noFill/>
          <a:ln w="19050">
            <a:solidFill>
              <a:schemeClr val="accent1"/>
            </a:solidFill>
            <a:round/>
            <a:headEnd/>
            <a:tailEnd/>
          </a:ln>
          <a:effectLst/>
        </p:spPr>
        <p:txBody>
          <a:bodyPr/>
          <a:lstStyle/>
          <a:p>
            <a:endParaRPr lang="en-US"/>
          </a:p>
        </p:txBody>
      </p:sp>
      <p:sp>
        <p:nvSpPr>
          <p:cNvPr id="85020" name="Text Box 28"/>
          <p:cNvSpPr txBox="1">
            <a:spLocks noChangeArrowheads="1"/>
          </p:cNvSpPr>
          <p:nvPr/>
        </p:nvSpPr>
        <p:spPr bwMode="auto">
          <a:xfrm>
            <a:off x="2459038" y="4235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85021" name="Rectangle 29"/>
          <p:cNvSpPr>
            <a:spLocks noGrp="1" noChangeArrowheads="1"/>
          </p:cNvSpPr>
          <p:nvPr>
            <p:ph type="title"/>
          </p:nvPr>
        </p:nvSpPr>
        <p:spPr>
          <a:solidFill>
            <a:schemeClr val="accent2"/>
          </a:solidFill>
          <a:ln>
            <a:solidFill>
              <a:schemeClr val="accent1"/>
            </a:solidFill>
          </a:ln>
        </p:spPr>
        <p:txBody>
          <a:bodyPr/>
          <a:lstStyle/>
          <a:p>
            <a:r>
              <a:rPr lang="en-US" sz="4000" b="1">
                <a:solidFill>
                  <a:schemeClr val="bg1"/>
                </a:solidFill>
              </a:rPr>
              <a:t>Larry vs. Wing T</a:t>
            </a:r>
          </a:p>
        </p:txBody>
      </p:sp>
      <p:sp>
        <p:nvSpPr>
          <p:cNvPr id="85022" name="Text Box 30"/>
          <p:cNvSpPr txBox="1">
            <a:spLocks noChangeArrowheads="1"/>
          </p:cNvSpPr>
          <p:nvPr/>
        </p:nvSpPr>
        <p:spPr bwMode="auto">
          <a:xfrm>
            <a:off x="577850" y="4965700"/>
            <a:ext cx="7848600" cy="1200150"/>
          </a:xfrm>
          <a:prstGeom prst="rect">
            <a:avLst/>
          </a:prstGeom>
          <a:solidFill>
            <a:schemeClr val="accent1"/>
          </a:solidFill>
          <a:ln w="9525">
            <a:solidFill>
              <a:schemeClr val="tx1"/>
            </a:solidFill>
            <a:miter lim="800000"/>
            <a:headEnd/>
            <a:tailEnd/>
          </a:ln>
          <a:effectLst/>
        </p:spPr>
        <p:txBody>
          <a:bodyPr>
            <a:spAutoFit/>
          </a:bodyPr>
          <a:lstStyle/>
          <a:p>
            <a:pPr>
              <a:buFont typeface="Wingdings" pitchFamily="2" charset="2"/>
              <a:buChar char="Ø"/>
            </a:pPr>
            <a:r>
              <a:rPr lang="en-US"/>
              <a:t>The End hammers the B gap hard.</a:t>
            </a:r>
          </a:p>
          <a:p>
            <a:pPr>
              <a:buFont typeface="Wingdings" pitchFamily="2" charset="2"/>
              <a:buChar char="Ø"/>
            </a:pPr>
            <a:r>
              <a:rPr lang="en-US"/>
              <a:t>The End will spill any trap play.</a:t>
            </a:r>
          </a:p>
          <a:p>
            <a:pPr>
              <a:buFont typeface="Wingdings" pitchFamily="2" charset="2"/>
              <a:buChar char="Ø"/>
            </a:pPr>
            <a:r>
              <a:rPr lang="en-US"/>
              <a:t>The Mike will key the block on the nose as he attacks.</a:t>
            </a:r>
          </a:p>
          <a:p>
            <a:pPr>
              <a:buFont typeface="Wingdings" pitchFamily="2" charset="2"/>
              <a:buChar char="Ø"/>
            </a:pPr>
            <a:r>
              <a:rPr lang="en-US"/>
              <a:t>The Lou has C Gap</a:t>
            </a:r>
          </a:p>
        </p:txBody>
      </p:sp>
      <p:sp>
        <p:nvSpPr>
          <p:cNvPr id="85023" name="Line 31"/>
          <p:cNvSpPr>
            <a:spLocks noChangeShapeType="1"/>
          </p:cNvSpPr>
          <p:nvPr/>
        </p:nvSpPr>
        <p:spPr bwMode="auto">
          <a:xfrm>
            <a:off x="3689350" y="2890838"/>
            <a:ext cx="0" cy="307975"/>
          </a:xfrm>
          <a:prstGeom prst="line">
            <a:avLst/>
          </a:prstGeom>
          <a:noFill/>
          <a:ln w="9525">
            <a:solidFill>
              <a:schemeClr val="tx1"/>
            </a:solidFill>
            <a:round/>
            <a:headEnd/>
            <a:tailEnd/>
          </a:ln>
          <a:effectLst/>
        </p:spPr>
        <p:txBody>
          <a:bodyPr/>
          <a:lstStyle/>
          <a:p>
            <a:endParaRPr lang="en-US"/>
          </a:p>
        </p:txBody>
      </p:sp>
      <p:sp>
        <p:nvSpPr>
          <p:cNvPr id="85024" name="Line 32"/>
          <p:cNvSpPr>
            <a:spLocks noChangeShapeType="1"/>
          </p:cNvSpPr>
          <p:nvPr/>
        </p:nvSpPr>
        <p:spPr bwMode="auto">
          <a:xfrm flipH="1" flipV="1">
            <a:off x="3497263" y="3544888"/>
            <a:ext cx="114300" cy="460375"/>
          </a:xfrm>
          <a:prstGeom prst="line">
            <a:avLst/>
          </a:prstGeom>
          <a:noFill/>
          <a:ln w="19050">
            <a:solidFill>
              <a:schemeClr val="accent1"/>
            </a:solidFill>
            <a:round/>
            <a:headEnd/>
            <a:tailEnd/>
          </a:ln>
          <a:effectLst/>
        </p:spPr>
        <p:txBody>
          <a:bodyPr/>
          <a:lstStyle/>
          <a:p>
            <a:endParaRPr lang="en-US"/>
          </a:p>
        </p:txBody>
      </p:sp>
      <p:sp>
        <p:nvSpPr>
          <p:cNvPr id="85025" name="Line 33"/>
          <p:cNvSpPr>
            <a:spLocks noChangeShapeType="1"/>
          </p:cNvSpPr>
          <p:nvPr/>
        </p:nvSpPr>
        <p:spPr bwMode="auto">
          <a:xfrm flipH="1" flipV="1">
            <a:off x="4264025" y="3621088"/>
            <a:ext cx="269875" cy="384175"/>
          </a:xfrm>
          <a:prstGeom prst="line">
            <a:avLst/>
          </a:prstGeom>
          <a:noFill/>
          <a:ln w="9525">
            <a:solidFill>
              <a:schemeClr val="bg1"/>
            </a:solidFill>
            <a:round/>
            <a:headEnd/>
            <a:tailEnd/>
          </a:ln>
          <a:effectLst/>
        </p:spPr>
        <p:txBody>
          <a:bodyPr/>
          <a:lstStyle/>
          <a:p>
            <a:endParaRPr lang="en-US"/>
          </a:p>
        </p:txBody>
      </p:sp>
      <p:sp>
        <p:nvSpPr>
          <p:cNvPr id="85026" name="Line 34"/>
          <p:cNvSpPr>
            <a:spLocks noChangeShapeType="1"/>
          </p:cNvSpPr>
          <p:nvPr/>
        </p:nvSpPr>
        <p:spPr bwMode="auto">
          <a:xfrm flipV="1">
            <a:off x="5340350" y="2890838"/>
            <a:ext cx="0" cy="319087"/>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b="1">
                <a:solidFill>
                  <a:schemeClr val="accent1"/>
                </a:solidFill>
                <a:effectLst>
                  <a:outerShdw blurRad="38100" dist="38100" dir="2700000" algn="tl">
                    <a:srgbClr val="000000"/>
                  </a:outerShdw>
                </a:effectLst>
              </a:rPr>
              <a:t>Personnel</a:t>
            </a:r>
          </a:p>
        </p:txBody>
      </p:sp>
      <p:sp>
        <p:nvSpPr>
          <p:cNvPr id="6147" name="Rectangle 3"/>
          <p:cNvSpPr>
            <a:spLocks noGrp="1" noChangeArrowheads="1"/>
          </p:cNvSpPr>
          <p:nvPr>
            <p:ph type="body" idx="1"/>
          </p:nvPr>
        </p:nvSpPr>
        <p:spPr/>
        <p:txBody>
          <a:bodyPr/>
          <a:lstStyle/>
          <a:p>
            <a:pPr>
              <a:lnSpc>
                <a:spcPct val="90000"/>
              </a:lnSpc>
            </a:pPr>
            <a:r>
              <a:rPr lang="en-US" b="1" u="sng">
                <a:solidFill>
                  <a:schemeClr val="bg1"/>
                </a:solidFill>
                <a:effectLst>
                  <a:outerShdw blurRad="38100" dist="38100" dir="2700000" algn="tl">
                    <a:srgbClr val="000000"/>
                  </a:outerShdw>
                </a:effectLst>
              </a:rPr>
              <a:t>Nose</a:t>
            </a:r>
            <a:r>
              <a:rPr lang="en-US" b="1">
                <a:solidFill>
                  <a:schemeClr val="bg1"/>
                </a:solidFill>
                <a:effectLst>
                  <a:outerShdw blurRad="38100" dist="38100" dir="2700000" algn="tl">
                    <a:srgbClr val="000000"/>
                  </a:outerShdw>
                </a:effectLst>
              </a:rPr>
              <a:t>:</a:t>
            </a:r>
            <a:r>
              <a:rPr lang="en-US">
                <a:solidFill>
                  <a:schemeClr val="bg1"/>
                </a:solidFill>
                <a:effectLst>
                  <a:outerShdw blurRad="38100" dist="38100" dir="2700000" algn="tl">
                    <a:srgbClr val="000000"/>
                  </a:outerShdw>
                </a:effectLst>
              </a:rPr>
              <a:t> Your nose must be quick, strong like a bull, and force double teams</a:t>
            </a:r>
          </a:p>
          <a:p>
            <a:pPr>
              <a:lnSpc>
                <a:spcPct val="90000"/>
              </a:lnSpc>
            </a:pPr>
            <a:r>
              <a:rPr lang="en-US" b="1" u="sng">
                <a:solidFill>
                  <a:schemeClr val="bg1"/>
                </a:solidFill>
                <a:effectLst>
                  <a:outerShdw blurRad="38100" dist="38100" dir="2700000" algn="tl">
                    <a:srgbClr val="000000"/>
                  </a:outerShdw>
                </a:effectLst>
              </a:rPr>
              <a:t>Ends</a:t>
            </a:r>
            <a:r>
              <a:rPr lang="en-US" b="1">
                <a:solidFill>
                  <a:schemeClr val="bg1"/>
                </a:solidFill>
                <a:effectLst>
                  <a:outerShdw blurRad="38100" dist="38100" dir="2700000" algn="tl">
                    <a:srgbClr val="000000"/>
                  </a:outerShdw>
                </a:effectLst>
              </a:rPr>
              <a:t>:</a:t>
            </a:r>
            <a:r>
              <a:rPr lang="en-US">
                <a:solidFill>
                  <a:schemeClr val="bg1"/>
                </a:solidFill>
                <a:effectLst>
                  <a:outerShdw blurRad="38100" dist="38100" dir="2700000" algn="tl">
                    <a:srgbClr val="000000"/>
                  </a:outerShdw>
                </a:effectLst>
              </a:rPr>
              <a:t> Your ends must be able to take on a double team from the tight end and tackle and must be strong enough to not get blown out or down on a slant call.  Your ends do not need to be big, but the must be strong and athletic. Ideally we want them strong and long</a:t>
            </a:r>
          </a:p>
        </p:txBody>
      </p:sp>
      <p:sp>
        <p:nvSpPr>
          <p:cNvPr id="6148" name="Line 4"/>
          <p:cNvSpPr>
            <a:spLocks noChangeShapeType="1"/>
          </p:cNvSpPr>
          <p:nvPr/>
        </p:nvSpPr>
        <p:spPr bwMode="auto">
          <a:xfrm>
            <a:off x="533400" y="12954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6019" name="Oval 3"/>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6020" name="Oval 4"/>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6021" name="Oval 5"/>
          <p:cNvSpPr>
            <a:spLocks noChangeArrowheads="1"/>
          </p:cNvSpPr>
          <p:nvPr/>
        </p:nvSpPr>
        <p:spPr bwMode="auto">
          <a:xfrm>
            <a:off x="3962400" y="2895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6022" name="Oval 6"/>
          <p:cNvSpPr>
            <a:spLocks noChangeArrowheads="1"/>
          </p:cNvSpPr>
          <p:nvPr/>
        </p:nvSpPr>
        <p:spPr bwMode="auto">
          <a:xfrm>
            <a:off x="3535363" y="2890838"/>
            <a:ext cx="331787"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6023" name="Oval 7"/>
          <p:cNvSpPr>
            <a:spLocks noChangeArrowheads="1"/>
          </p:cNvSpPr>
          <p:nvPr/>
        </p:nvSpPr>
        <p:spPr bwMode="auto">
          <a:xfrm>
            <a:off x="2882900" y="2546350"/>
            <a:ext cx="331788"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6024" name="Oval 8"/>
          <p:cNvSpPr>
            <a:spLocks noChangeArrowheads="1"/>
          </p:cNvSpPr>
          <p:nvPr/>
        </p:nvSpPr>
        <p:spPr bwMode="auto">
          <a:xfrm>
            <a:off x="4343400" y="1981200"/>
            <a:ext cx="333375" cy="317500"/>
          </a:xfrm>
          <a:prstGeom prst="ellipse">
            <a:avLst/>
          </a:prstGeom>
          <a:solidFill>
            <a:schemeClr val="accent1"/>
          </a:solidFill>
          <a:ln w="9525">
            <a:solidFill>
              <a:schemeClr val="tx1"/>
            </a:solidFill>
            <a:round/>
            <a:headEnd/>
            <a:tailEnd/>
          </a:ln>
          <a:effectLst/>
        </p:spPr>
        <p:txBody>
          <a:bodyPr wrap="none" anchor="ctr"/>
          <a:lstStyle/>
          <a:p>
            <a:pPr algn="ctr"/>
            <a:endParaRPr lang="en-US">
              <a:solidFill>
                <a:srgbClr val="DF291B"/>
              </a:solidFill>
            </a:endParaRPr>
          </a:p>
        </p:txBody>
      </p:sp>
      <p:sp>
        <p:nvSpPr>
          <p:cNvPr id="86025" name="Oval 9"/>
          <p:cNvSpPr>
            <a:spLocks noChangeArrowheads="1"/>
          </p:cNvSpPr>
          <p:nvPr/>
        </p:nvSpPr>
        <p:spPr bwMode="auto">
          <a:xfrm>
            <a:off x="3124200" y="289560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6026" name="Oval 10"/>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6027" name="Oval 11"/>
          <p:cNvSpPr>
            <a:spLocks noChangeArrowheads="1"/>
          </p:cNvSpPr>
          <p:nvPr/>
        </p:nvSpPr>
        <p:spPr bwMode="auto">
          <a:xfrm>
            <a:off x="5494338" y="254635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6028" name="Oval 12"/>
          <p:cNvSpPr>
            <a:spLocks noChangeArrowheads="1"/>
          </p:cNvSpPr>
          <p:nvPr/>
        </p:nvSpPr>
        <p:spPr bwMode="auto">
          <a:xfrm>
            <a:off x="6953250" y="2890838"/>
            <a:ext cx="331788"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6029" name="Text Box 13"/>
          <p:cNvSpPr txBox="1">
            <a:spLocks noChangeArrowheads="1"/>
          </p:cNvSpPr>
          <p:nvPr/>
        </p:nvSpPr>
        <p:spPr bwMode="auto">
          <a:xfrm>
            <a:off x="6070600" y="35829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86030" name="Line 14"/>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86031" name="Text Box 15"/>
          <p:cNvSpPr txBox="1">
            <a:spLocks noChangeArrowheads="1"/>
          </p:cNvSpPr>
          <p:nvPr/>
        </p:nvSpPr>
        <p:spPr bwMode="auto">
          <a:xfrm>
            <a:off x="5181600" y="32004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86032" name="Text Box 16"/>
          <p:cNvSpPr txBox="1">
            <a:spLocks noChangeArrowheads="1"/>
          </p:cNvSpPr>
          <p:nvPr/>
        </p:nvSpPr>
        <p:spPr bwMode="auto">
          <a:xfrm>
            <a:off x="3535363" y="31988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86033" name="Text Box 17"/>
          <p:cNvSpPr txBox="1">
            <a:spLocks noChangeArrowheads="1"/>
          </p:cNvSpPr>
          <p:nvPr/>
        </p:nvSpPr>
        <p:spPr bwMode="auto">
          <a:xfrm>
            <a:off x="3419475" y="377507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86034" name="Text Box 18"/>
          <p:cNvSpPr txBox="1">
            <a:spLocks noChangeArrowheads="1"/>
          </p:cNvSpPr>
          <p:nvPr/>
        </p:nvSpPr>
        <p:spPr bwMode="auto">
          <a:xfrm>
            <a:off x="4341813" y="381317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86035" name="Text Box 19"/>
          <p:cNvSpPr txBox="1">
            <a:spLocks noChangeArrowheads="1"/>
          </p:cNvSpPr>
          <p:nvPr/>
        </p:nvSpPr>
        <p:spPr bwMode="auto">
          <a:xfrm>
            <a:off x="5224463" y="3775075"/>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86036" name="Text Box 20"/>
          <p:cNvSpPr txBox="1">
            <a:spLocks noChangeArrowheads="1"/>
          </p:cNvSpPr>
          <p:nvPr/>
        </p:nvSpPr>
        <p:spPr bwMode="auto">
          <a:xfrm>
            <a:off x="6837363" y="400526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86037" name="Text Box 21"/>
          <p:cNvSpPr txBox="1">
            <a:spLocks noChangeArrowheads="1"/>
          </p:cNvSpPr>
          <p:nvPr/>
        </p:nvSpPr>
        <p:spPr bwMode="auto">
          <a:xfrm>
            <a:off x="1998663" y="34671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86038" name="Text Box 22"/>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86039" name="Text Box 23"/>
          <p:cNvSpPr txBox="1">
            <a:spLocks noChangeArrowheads="1"/>
          </p:cNvSpPr>
          <p:nvPr/>
        </p:nvSpPr>
        <p:spPr bwMode="auto">
          <a:xfrm>
            <a:off x="3727450" y="442753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86040" name="Line 24"/>
          <p:cNvSpPr>
            <a:spLocks noChangeShapeType="1"/>
          </p:cNvSpPr>
          <p:nvPr/>
        </p:nvSpPr>
        <p:spPr bwMode="auto">
          <a:xfrm flipH="1" flipV="1">
            <a:off x="3573463" y="2776538"/>
            <a:ext cx="153987" cy="576262"/>
          </a:xfrm>
          <a:prstGeom prst="line">
            <a:avLst/>
          </a:prstGeom>
          <a:noFill/>
          <a:ln w="9525">
            <a:solidFill>
              <a:schemeClr val="bg1"/>
            </a:solidFill>
            <a:round/>
            <a:headEnd/>
            <a:tailEnd type="triangle" w="med" len="med"/>
          </a:ln>
          <a:effectLst/>
        </p:spPr>
        <p:txBody>
          <a:bodyPr/>
          <a:lstStyle/>
          <a:p>
            <a:endParaRPr lang="en-US"/>
          </a:p>
        </p:txBody>
      </p:sp>
      <p:sp>
        <p:nvSpPr>
          <p:cNvPr id="86041" name="Line 25"/>
          <p:cNvSpPr>
            <a:spLocks noChangeShapeType="1"/>
          </p:cNvSpPr>
          <p:nvPr/>
        </p:nvSpPr>
        <p:spPr bwMode="auto">
          <a:xfrm flipH="1" flipV="1">
            <a:off x="4341813" y="2890838"/>
            <a:ext cx="192087" cy="496887"/>
          </a:xfrm>
          <a:prstGeom prst="line">
            <a:avLst/>
          </a:prstGeom>
          <a:noFill/>
          <a:ln w="9525">
            <a:solidFill>
              <a:schemeClr val="bg1"/>
            </a:solidFill>
            <a:round/>
            <a:headEnd/>
            <a:tailEnd type="triangle" w="med" len="med"/>
          </a:ln>
          <a:effectLst/>
        </p:spPr>
        <p:txBody>
          <a:bodyPr/>
          <a:lstStyle/>
          <a:p>
            <a:endParaRPr lang="en-US"/>
          </a:p>
        </p:txBody>
      </p:sp>
      <p:sp>
        <p:nvSpPr>
          <p:cNvPr id="86043" name="Line 27"/>
          <p:cNvSpPr>
            <a:spLocks noChangeShapeType="1"/>
          </p:cNvSpPr>
          <p:nvPr/>
        </p:nvSpPr>
        <p:spPr bwMode="auto">
          <a:xfrm flipV="1">
            <a:off x="5378450" y="3467100"/>
            <a:ext cx="115888" cy="384175"/>
          </a:xfrm>
          <a:prstGeom prst="line">
            <a:avLst/>
          </a:prstGeom>
          <a:noFill/>
          <a:ln w="19050">
            <a:solidFill>
              <a:schemeClr val="accent1"/>
            </a:solidFill>
            <a:round/>
            <a:headEnd/>
            <a:tailEnd/>
          </a:ln>
          <a:effectLst/>
        </p:spPr>
        <p:txBody>
          <a:bodyPr/>
          <a:lstStyle/>
          <a:p>
            <a:endParaRPr lang="en-US"/>
          </a:p>
        </p:txBody>
      </p:sp>
      <p:sp>
        <p:nvSpPr>
          <p:cNvPr id="86044" name="Text Box 28"/>
          <p:cNvSpPr txBox="1">
            <a:spLocks noChangeArrowheads="1"/>
          </p:cNvSpPr>
          <p:nvPr/>
        </p:nvSpPr>
        <p:spPr bwMode="auto">
          <a:xfrm>
            <a:off x="2459038" y="4235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86045" name="Rectangle 29"/>
          <p:cNvSpPr>
            <a:spLocks noGrp="1" noChangeArrowheads="1"/>
          </p:cNvSpPr>
          <p:nvPr>
            <p:ph type="title"/>
          </p:nvPr>
        </p:nvSpPr>
        <p:spPr>
          <a:solidFill>
            <a:schemeClr val="accent2"/>
          </a:solidFill>
          <a:ln>
            <a:solidFill>
              <a:schemeClr val="accent1"/>
            </a:solidFill>
          </a:ln>
        </p:spPr>
        <p:txBody>
          <a:bodyPr/>
          <a:lstStyle/>
          <a:p>
            <a:r>
              <a:rPr lang="en-US" sz="4000" b="1">
                <a:solidFill>
                  <a:schemeClr val="bg1"/>
                </a:solidFill>
              </a:rPr>
              <a:t>Defending Jet Sweep</a:t>
            </a:r>
          </a:p>
        </p:txBody>
      </p:sp>
      <p:sp>
        <p:nvSpPr>
          <p:cNvPr id="86046" name="Text Box 30"/>
          <p:cNvSpPr txBox="1">
            <a:spLocks noChangeArrowheads="1"/>
          </p:cNvSpPr>
          <p:nvPr/>
        </p:nvSpPr>
        <p:spPr bwMode="auto">
          <a:xfrm>
            <a:off x="577850" y="4965700"/>
            <a:ext cx="7848600" cy="1200150"/>
          </a:xfrm>
          <a:prstGeom prst="rect">
            <a:avLst/>
          </a:prstGeom>
          <a:solidFill>
            <a:schemeClr val="accent1"/>
          </a:solidFill>
          <a:ln w="9525">
            <a:solidFill>
              <a:schemeClr val="tx1"/>
            </a:solidFill>
            <a:miter lim="800000"/>
            <a:headEnd/>
            <a:tailEnd/>
          </a:ln>
          <a:effectLst/>
        </p:spPr>
        <p:txBody>
          <a:bodyPr>
            <a:spAutoFit/>
          </a:bodyPr>
          <a:lstStyle/>
          <a:p>
            <a:pPr>
              <a:buFont typeface="Wingdings" pitchFamily="2" charset="2"/>
              <a:buChar char="Ø"/>
            </a:pPr>
            <a:r>
              <a:rPr lang="en-US"/>
              <a:t>We will have a Lilly Call.</a:t>
            </a:r>
          </a:p>
          <a:p>
            <a:pPr>
              <a:buFont typeface="Wingdings" pitchFamily="2" charset="2"/>
              <a:buChar char="Ø"/>
            </a:pPr>
            <a:r>
              <a:rPr lang="en-US"/>
              <a:t>The End will work to “spin the shoulder”.</a:t>
            </a:r>
          </a:p>
          <a:p>
            <a:pPr>
              <a:buFont typeface="Wingdings" pitchFamily="2" charset="2"/>
              <a:buChar char="Ø"/>
            </a:pPr>
            <a:r>
              <a:rPr lang="en-US"/>
              <a:t>The Mike will key the block on the nose as he attacks.</a:t>
            </a:r>
          </a:p>
          <a:p>
            <a:pPr>
              <a:buFont typeface="Wingdings" pitchFamily="2" charset="2"/>
              <a:buChar char="Ø"/>
            </a:pPr>
            <a:r>
              <a:rPr lang="en-US"/>
              <a:t>The Lou has C Gap</a:t>
            </a:r>
          </a:p>
        </p:txBody>
      </p:sp>
      <p:sp>
        <p:nvSpPr>
          <p:cNvPr id="86047" name="Line 31"/>
          <p:cNvSpPr>
            <a:spLocks noChangeShapeType="1"/>
          </p:cNvSpPr>
          <p:nvPr/>
        </p:nvSpPr>
        <p:spPr bwMode="auto">
          <a:xfrm>
            <a:off x="3689350" y="2890838"/>
            <a:ext cx="0" cy="307975"/>
          </a:xfrm>
          <a:prstGeom prst="line">
            <a:avLst/>
          </a:prstGeom>
          <a:noFill/>
          <a:ln w="9525">
            <a:solidFill>
              <a:schemeClr val="tx1"/>
            </a:solidFill>
            <a:round/>
            <a:headEnd/>
            <a:tailEnd/>
          </a:ln>
          <a:effectLst/>
        </p:spPr>
        <p:txBody>
          <a:bodyPr/>
          <a:lstStyle/>
          <a:p>
            <a:endParaRPr lang="en-US"/>
          </a:p>
        </p:txBody>
      </p:sp>
      <p:sp>
        <p:nvSpPr>
          <p:cNvPr id="86048" name="Line 32"/>
          <p:cNvSpPr>
            <a:spLocks noChangeShapeType="1"/>
          </p:cNvSpPr>
          <p:nvPr/>
        </p:nvSpPr>
        <p:spPr bwMode="auto">
          <a:xfrm flipV="1">
            <a:off x="3649663" y="3582988"/>
            <a:ext cx="153987" cy="422275"/>
          </a:xfrm>
          <a:prstGeom prst="line">
            <a:avLst/>
          </a:prstGeom>
          <a:noFill/>
          <a:ln w="19050">
            <a:solidFill>
              <a:schemeClr val="accent1"/>
            </a:solidFill>
            <a:round/>
            <a:headEnd/>
            <a:tailEnd/>
          </a:ln>
          <a:effectLst/>
        </p:spPr>
        <p:txBody>
          <a:bodyPr/>
          <a:lstStyle/>
          <a:p>
            <a:endParaRPr lang="en-US"/>
          </a:p>
        </p:txBody>
      </p:sp>
      <p:sp>
        <p:nvSpPr>
          <p:cNvPr id="86049" name="Line 33"/>
          <p:cNvSpPr>
            <a:spLocks noChangeShapeType="1"/>
          </p:cNvSpPr>
          <p:nvPr/>
        </p:nvSpPr>
        <p:spPr bwMode="auto">
          <a:xfrm flipV="1">
            <a:off x="4533900" y="3544888"/>
            <a:ext cx="76200" cy="460375"/>
          </a:xfrm>
          <a:prstGeom prst="line">
            <a:avLst/>
          </a:prstGeom>
          <a:noFill/>
          <a:ln w="9525">
            <a:solidFill>
              <a:schemeClr val="bg1"/>
            </a:solidFill>
            <a:round/>
            <a:headEnd/>
            <a:tailEnd/>
          </a:ln>
          <a:effectLst/>
        </p:spPr>
        <p:txBody>
          <a:bodyPr/>
          <a:lstStyle/>
          <a:p>
            <a:endParaRPr lang="en-US"/>
          </a:p>
        </p:txBody>
      </p:sp>
      <p:sp>
        <p:nvSpPr>
          <p:cNvPr id="86050" name="Line 34"/>
          <p:cNvSpPr>
            <a:spLocks noChangeShapeType="1"/>
          </p:cNvSpPr>
          <p:nvPr/>
        </p:nvSpPr>
        <p:spPr bwMode="auto">
          <a:xfrm flipH="1" flipV="1">
            <a:off x="5148263" y="2852738"/>
            <a:ext cx="192087" cy="460375"/>
          </a:xfrm>
          <a:prstGeom prst="line">
            <a:avLst/>
          </a:prstGeom>
          <a:noFill/>
          <a:ln w="9525">
            <a:solidFill>
              <a:schemeClr val="bg1"/>
            </a:solidFill>
            <a:round/>
            <a:headEnd/>
            <a:tailEnd type="triangle" w="med" len="med"/>
          </a:ln>
          <a:effectLst/>
        </p:spPr>
        <p:txBody>
          <a:bodyPr/>
          <a:lstStyle/>
          <a:p>
            <a:endParaRPr lang="en-US"/>
          </a:p>
        </p:txBody>
      </p:sp>
      <p:sp>
        <p:nvSpPr>
          <p:cNvPr id="86051" name="Line 35"/>
          <p:cNvSpPr>
            <a:spLocks noChangeShapeType="1"/>
          </p:cNvSpPr>
          <p:nvPr/>
        </p:nvSpPr>
        <p:spPr bwMode="auto">
          <a:xfrm>
            <a:off x="3189288" y="2660650"/>
            <a:ext cx="1036637" cy="0"/>
          </a:xfrm>
          <a:prstGeom prst="line">
            <a:avLst/>
          </a:prstGeom>
          <a:noFill/>
          <a:ln w="38100">
            <a:solidFill>
              <a:srgbClr val="DF291B"/>
            </a:solidFill>
            <a:round/>
            <a:headEnd/>
            <a:tailEnd type="triangle" w="med" len="med"/>
          </a:ln>
          <a:effectLst/>
        </p:spPr>
        <p:txBody>
          <a:bodyPr/>
          <a:lstStyle/>
          <a:p>
            <a:endParaRPr lang="en-US"/>
          </a:p>
        </p:txBody>
      </p:sp>
      <p:sp>
        <p:nvSpPr>
          <p:cNvPr id="86052" name="Line 36"/>
          <p:cNvSpPr>
            <a:spLocks noChangeShapeType="1"/>
          </p:cNvSpPr>
          <p:nvPr/>
        </p:nvSpPr>
        <p:spPr bwMode="auto">
          <a:xfrm flipV="1">
            <a:off x="5378450" y="2890838"/>
            <a:ext cx="0" cy="319087"/>
          </a:xfrm>
          <a:prstGeom prst="line">
            <a:avLst/>
          </a:prstGeom>
          <a:noFill/>
          <a:ln w="9525">
            <a:solidFill>
              <a:schemeClr val="tx1"/>
            </a:solidFill>
            <a:round/>
            <a:headEnd/>
            <a:tailEnd/>
          </a:ln>
          <a:effectLst/>
        </p:spPr>
        <p:txBody>
          <a:bodyPr/>
          <a:lstStyle/>
          <a:p>
            <a:endParaRPr lang="en-US"/>
          </a:p>
        </p:txBody>
      </p:sp>
      <p:sp>
        <p:nvSpPr>
          <p:cNvPr id="86053" name="Line 37"/>
          <p:cNvSpPr>
            <a:spLocks noChangeShapeType="1"/>
          </p:cNvSpPr>
          <p:nvPr/>
        </p:nvSpPr>
        <p:spPr bwMode="auto">
          <a:xfrm flipV="1">
            <a:off x="6223000" y="3467100"/>
            <a:ext cx="0" cy="307975"/>
          </a:xfrm>
          <a:prstGeom prst="line">
            <a:avLst/>
          </a:prstGeom>
          <a:noFill/>
          <a:ln w="38100">
            <a:solidFill>
              <a:schemeClr val="folHlink"/>
            </a:solidFill>
            <a:round/>
            <a:headEnd/>
            <a:tailEnd type="triangle" w="med" len="med"/>
          </a:ln>
          <a:effectLst/>
        </p:spPr>
        <p:txBody>
          <a:bodyPr/>
          <a:lstStyle/>
          <a:p>
            <a:endParaRPr lang="en-US"/>
          </a:p>
        </p:txBody>
      </p:sp>
      <p:sp>
        <p:nvSpPr>
          <p:cNvPr id="86054" name="Line 38"/>
          <p:cNvSpPr>
            <a:spLocks noChangeShapeType="1"/>
          </p:cNvSpPr>
          <p:nvPr/>
        </p:nvSpPr>
        <p:spPr bwMode="auto">
          <a:xfrm>
            <a:off x="4033838" y="4695825"/>
            <a:ext cx="923925" cy="0"/>
          </a:xfrm>
          <a:prstGeom prst="line">
            <a:avLst/>
          </a:prstGeom>
          <a:noFill/>
          <a:ln w="38100">
            <a:solidFill>
              <a:schemeClr val="folHlink"/>
            </a:solidFill>
            <a:round/>
            <a:headEnd/>
            <a:tailEnd type="triangle" w="med" len="med"/>
          </a:ln>
          <a:effectLst/>
        </p:spPr>
        <p:txBody>
          <a:bodyPr/>
          <a:lstStyle/>
          <a:p>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7043" name="Oval 3"/>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7044" name="Oval 4"/>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7045" name="Oval 5"/>
          <p:cNvSpPr>
            <a:spLocks noChangeArrowheads="1"/>
          </p:cNvSpPr>
          <p:nvPr/>
        </p:nvSpPr>
        <p:spPr bwMode="auto">
          <a:xfrm>
            <a:off x="3962400" y="2895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7046" name="Oval 6"/>
          <p:cNvSpPr>
            <a:spLocks noChangeArrowheads="1"/>
          </p:cNvSpPr>
          <p:nvPr/>
        </p:nvSpPr>
        <p:spPr bwMode="auto">
          <a:xfrm>
            <a:off x="3535363" y="2890838"/>
            <a:ext cx="331787"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7047" name="Oval 7"/>
          <p:cNvSpPr>
            <a:spLocks noChangeArrowheads="1"/>
          </p:cNvSpPr>
          <p:nvPr/>
        </p:nvSpPr>
        <p:spPr bwMode="auto">
          <a:xfrm>
            <a:off x="2882900" y="2546350"/>
            <a:ext cx="331788"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7048" name="Oval 8"/>
          <p:cNvSpPr>
            <a:spLocks noChangeArrowheads="1"/>
          </p:cNvSpPr>
          <p:nvPr/>
        </p:nvSpPr>
        <p:spPr bwMode="auto">
          <a:xfrm>
            <a:off x="4343400" y="1981200"/>
            <a:ext cx="333375" cy="317500"/>
          </a:xfrm>
          <a:prstGeom prst="ellipse">
            <a:avLst/>
          </a:prstGeom>
          <a:solidFill>
            <a:schemeClr val="accent1"/>
          </a:solidFill>
          <a:ln w="9525">
            <a:solidFill>
              <a:schemeClr val="tx1"/>
            </a:solidFill>
            <a:round/>
            <a:headEnd/>
            <a:tailEnd/>
          </a:ln>
          <a:effectLst/>
        </p:spPr>
        <p:txBody>
          <a:bodyPr wrap="none" anchor="ctr"/>
          <a:lstStyle/>
          <a:p>
            <a:pPr algn="ctr"/>
            <a:endParaRPr lang="en-US">
              <a:solidFill>
                <a:srgbClr val="DF291B"/>
              </a:solidFill>
            </a:endParaRPr>
          </a:p>
        </p:txBody>
      </p:sp>
      <p:sp>
        <p:nvSpPr>
          <p:cNvPr id="87049" name="Oval 9"/>
          <p:cNvSpPr>
            <a:spLocks noChangeArrowheads="1"/>
          </p:cNvSpPr>
          <p:nvPr/>
        </p:nvSpPr>
        <p:spPr bwMode="auto">
          <a:xfrm>
            <a:off x="3124200" y="289560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7050" name="Oval 10"/>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7051" name="Oval 11"/>
          <p:cNvSpPr>
            <a:spLocks noChangeArrowheads="1"/>
          </p:cNvSpPr>
          <p:nvPr/>
        </p:nvSpPr>
        <p:spPr bwMode="auto">
          <a:xfrm>
            <a:off x="5454650" y="2506663"/>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7052" name="Oval 12"/>
          <p:cNvSpPr>
            <a:spLocks noChangeArrowheads="1"/>
          </p:cNvSpPr>
          <p:nvPr/>
        </p:nvSpPr>
        <p:spPr bwMode="auto">
          <a:xfrm>
            <a:off x="6953250" y="2890838"/>
            <a:ext cx="331788"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7053" name="Text Box 13"/>
          <p:cNvSpPr txBox="1">
            <a:spLocks noChangeArrowheads="1"/>
          </p:cNvSpPr>
          <p:nvPr/>
        </p:nvSpPr>
        <p:spPr bwMode="auto">
          <a:xfrm>
            <a:off x="5992813" y="34290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87054" name="Line 14"/>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87055" name="Text Box 15"/>
          <p:cNvSpPr txBox="1">
            <a:spLocks noChangeArrowheads="1"/>
          </p:cNvSpPr>
          <p:nvPr/>
        </p:nvSpPr>
        <p:spPr bwMode="auto">
          <a:xfrm>
            <a:off x="5181600" y="32004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87056" name="Text Box 16"/>
          <p:cNvSpPr txBox="1">
            <a:spLocks noChangeArrowheads="1"/>
          </p:cNvSpPr>
          <p:nvPr/>
        </p:nvSpPr>
        <p:spPr bwMode="auto">
          <a:xfrm>
            <a:off x="3535363" y="31988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87057" name="Text Box 17"/>
          <p:cNvSpPr txBox="1">
            <a:spLocks noChangeArrowheads="1"/>
          </p:cNvSpPr>
          <p:nvPr/>
        </p:nvSpPr>
        <p:spPr bwMode="auto">
          <a:xfrm>
            <a:off x="3419475" y="377507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87058" name="Text Box 18"/>
          <p:cNvSpPr txBox="1">
            <a:spLocks noChangeArrowheads="1"/>
          </p:cNvSpPr>
          <p:nvPr/>
        </p:nvSpPr>
        <p:spPr bwMode="auto">
          <a:xfrm>
            <a:off x="4341813" y="381317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87059" name="Text Box 19"/>
          <p:cNvSpPr txBox="1">
            <a:spLocks noChangeArrowheads="1"/>
          </p:cNvSpPr>
          <p:nvPr/>
        </p:nvSpPr>
        <p:spPr bwMode="auto">
          <a:xfrm>
            <a:off x="5224463" y="3775075"/>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87060" name="Text Box 20"/>
          <p:cNvSpPr txBox="1">
            <a:spLocks noChangeArrowheads="1"/>
          </p:cNvSpPr>
          <p:nvPr/>
        </p:nvSpPr>
        <p:spPr bwMode="auto">
          <a:xfrm>
            <a:off x="6837363" y="400526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87061" name="Text Box 21"/>
          <p:cNvSpPr txBox="1">
            <a:spLocks noChangeArrowheads="1"/>
          </p:cNvSpPr>
          <p:nvPr/>
        </p:nvSpPr>
        <p:spPr bwMode="auto">
          <a:xfrm>
            <a:off x="1998663" y="34671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87062" name="Text Box 22"/>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87063" name="Text Box 23"/>
          <p:cNvSpPr txBox="1">
            <a:spLocks noChangeArrowheads="1"/>
          </p:cNvSpPr>
          <p:nvPr/>
        </p:nvSpPr>
        <p:spPr bwMode="auto">
          <a:xfrm>
            <a:off x="3803650" y="442753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87064" name="Line 24"/>
          <p:cNvSpPr>
            <a:spLocks noChangeShapeType="1"/>
          </p:cNvSpPr>
          <p:nvPr/>
        </p:nvSpPr>
        <p:spPr bwMode="auto">
          <a:xfrm flipH="1" flipV="1">
            <a:off x="3573463" y="2852738"/>
            <a:ext cx="115887" cy="500062"/>
          </a:xfrm>
          <a:prstGeom prst="line">
            <a:avLst/>
          </a:prstGeom>
          <a:noFill/>
          <a:ln w="9525">
            <a:solidFill>
              <a:schemeClr val="bg1"/>
            </a:solidFill>
            <a:round/>
            <a:headEnd/>
            <a:tailEnd type="triangle" w="med" len="med"/>
          </a:ln>
          <a:effectLst/>
        </p:spPr>
        <p:txBody>
          <a:bodyPr/>
          <a:lstStyle/>
          <a:p>
            <a:endParaRPr lang="en-US"/>
          </a:p>
        </p:txBody>
      </p:sp>
      <p:sp>
        <p:nvSpPr>
          <p:cNvPr id="87065" name="Line 25"/>
          <p:cNvSpPr>
            <a:spLocks noChangeShapeType="1"/>
          </p:cNvSpPr>
          <p:nvPr/>
        </p:nvSpPr>
        <p:spPr bwMode="auto">
          <a:xfrm flipH="1" flipV="1">
            <a:off x="4303713" y="2814638"/>
            <a:ext cx="230187" cy="576262"/>
          </a:xfrm>
          <a:prstGeom prst="line">
            <a:avLst/>
          </a:prstGeom>
          <a:noFill/>
          <a:ln w="9525">
            <a:solidFill>
              <a:schemeClr val="bg1"/>
            </a:solidFill>
            <a:round/>
            <a:headEnd/>
            <a:tailEnd type="triangle" w="med" len="med"/>
          </a:ln>
          <a:effectLst/>
        </p:spPr>
        <p:txBody>
          <a:bodyPr/>
          <a:lstStyle/>
          <a:p>
            <a:endParaRPr lang="en-US"/>
          </a:p>
        </p:txBody>
      </p:sp>
      <p:sp>
        <p:nvSpPr>
          <p:cNvPr id="87066" name="Line 26"/>
          <p:cNvSpPr>
            <a:spLocks noChangeShapeType="1"/>
          </p:cNvSpPr>
          <p:nvPr/>
        </p:nvSpPr>
        <p:spPr bwMode="auto">
          <a:xfrm flipV="1">
            <a:off x="5378450" y="2890838"/>
            <a:ext cx="38100" cy="500062"/>
          </a:xfrm>
          <a:prstGeom prst="line">
            <a:avLst/>
          </a:prstGeom>
          <a:noFill/>
          <a:ln w="9525">
            <a:solidFill>
              <a:schemeClr val="bg1"/>
            </a:solidFill>
            <a:round/>
            <a:headEnd/>
            <a:tailEnd type="triangle" w="med" len="med"/>
          </a:ln>
          <a:effectLst/>
        </p:spPr>
        <p:txBody>
          <a:bodyPr/>
          <a:lstStyle/>
          <a:p>
            <a:endParaRPr lang="en-US"/>
          </a:p>
        </p:txBody>
      </p:sp>
      <p:sp>
        <p:nvSpPr>
          <p:cNvPr id="87067" name="Line 27"/>
          <p:cNvSpPr>
            <a:spLocks noChangeShapeType="1"/>
          </p:cNvSpPr>
          <p:nvPr/>
        </p:nvSpPr>
        <p:spPr bwMode="auto">
          <a:xfrm flipH="1" flipV="1">
            <a:off x="4918075" y="3544888"/>
            <a:ext cx="190500" cy="460375"/>
          </a:xfrm>
          <a:prstGeom prst="line">
            <a:avLst/>
          </a:prstGeom>
          <a:noFill/>
          <a:ln w="19050">
            <a:solidFill>
              <a:schemeClr val="accent1"/>
            </a:solidFill>
            <a:round/>
            <a:headEnd/>
            <a:tailEnd/>
          </a:ln>
          <a:effectLst/>
        </p:spPr>
        <p:txBody>
          <a:bodyPr/>
          <a:lstStyle/>
          <a:p>
            <a:endParaRPr lang="en-US"/>
          </a:p>
        </p:txBody>
      </p:sp>
      <p:sp>
        <p:nvSpPr>
          <p:cNvPr id="87068" name="Text Box 28"/>
          <p:cNvSpPr txBox="1">
            <a:spLocks noChangeArrowheads="1"/>
          </p:cNvSpPr>
          <p:nvPr/>
        </p:nvSpPr>
        <p:spPr bwMode="auto">
          <a:xfrm>
            <a:off x="2459038" y="4235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87069" name="Rectangle 29"/>
          <p:cNvSpPr>
            <a:spLocks noGrp="1" noChangeArrowheads="1"/>
          </p:cNvSpPr>
          <p:nvPr>
            <p:ph type="title"/>
          </p:nvPr>
        </p:nvSpPr>
        <p:spPr>
          <a:solidFill>
            <a:schemeClr val="accent2"/>
          </a:solidFill>
          <a:ln>
            <a:solidFill>
              <a:schemeClr val="accent1"/>
            </a:solidFill>
          </a:ln>
        </p:spPr>
        <p:txBody>
          <a:bodyPr/>
          <a:lstStyle/>
          <a:p>
            <a:r>
              <a:rPr lang="en-US" sz="4000" b="1">
                <a:solidFill>
                  <a:schemeClr val="bg1"/>
                </a:solidFill>
              </a:rPr>
              <a:t>Larry vs. Wing T</a:t>
            </a:r>
          </a:p>
        </p:txBody>
      </p:sp>
      <p:sp>
        <p:nvSpPr>
          <p:cNvPr id="87070" name="Text Box 30"/>
          <p:cNvSpPr txBox="1">
            <a:spLocks noChangeArrowheads="1"/>
          </p:cNvSpPr>
          <p:nvPr/>
        </p:nvSpPr>
        <p:spPr bwMode="auto">
          <a:xfrm>
            <a:off x="577850" y="4887913"/>
            <a:ext cx="7848600" cy="1474787"/>
          </a:xfrm>
          <a:prstGeom prst="rect">
            <a:avLst/>
          </a:prstGeom>
          <a:solidFill>
            <a:schemeClr val="accent1"/>
          </a:solidFill>
          <a:ln w="9525">
            <a:solidFill>
              <a:schemeClr val="tx1"/>
            </a:solidFill>
            <a:miter lim="800000"/>
            <a:headEnd/>
            <a:tailEnd/>
          </a:ln>
          <a:effectLst/>
        </p:spPr>
        <p:txBody>
          <a:bodyPr>
            <a:spAutoFit/>
          </a:bodyPr>
          <a:lstStyle/>
          <a:p>
            <a:pPr>
              <a:buFont typeface="Wingdings" pitchFamily="2" charset="2"/>
              <a:buChar char="Ø"/>
            </a:pPr>
            <a:r>
              <a:rPr lang="en-US"/>
              <a:t>Lou keys TE (Can’t Get Down Blocked)</a:t>
            </a:r>
          </a:p>
          <a:p>
            <a:pPr>
              <a:buFont typeface="Wingdings" pitchFamily="2" charset="2"/>
              <a:buChar char="Ø"/>
            </a:pPr>
            <a:r>
              <a:rPr lang="en-US"/>
              <a:t>The ends must beat up their gap shoulder.</a:t>
            </a:r>
          </a:p>
          <a:p>
            <a:pPr>
              <a:buFont typeface="Wingdings" pitchFamily="2" charset="2"/>
              <a:buChar char="Ø"/>
            </a:pPr>
            <a:r>
              <a:rPr lang="en-US"/>
              <a:t>The Hero and Rob must play Counter X.</a:t>
            </a:r>
          </a:p>
          <a:p>
            <a:pPr>
              <a:buFont typeface="Wingdings" pitchFamily="2" charset="2"/>
              <a:buChar char="Ø"/>
            </a:pPr>
            <a:r>
              <a:rPr lang="en-US"/>
              <a:t>The Hero is our Waggle Player</a:t>
            </a:r>
          </a:p>
          <a:p>
            <a:pPr>
              <a:buFont typeface="Wingdings" pitchFamily="2" charset="2"/>
              <a:buChar char="Ø"/>
            </a:pPr>
            <a:r>
              <a:rPr lang="en-US"/>
              <a:t>The Nose, Rob, and Mike Play Trap</a:t>
            </a:r>
          </a:p>
        </p:txBody>
      </p:sp>
      <p:sp>
        <p:nvSpPr>
          <p:cNvPr id="87071" name="Line 31"/>
          <p:cNvSpPr>
            <a:spLocks noChangeShapeType="1"/>
          </p:cNvSpPr>
          <p:nvPr/>
        </p:nvSpPr>
        <p:spPr bwMode="auto">
          <a:xfrm>
            <a:off x="3689350" y="2890838"/>
            <a:ext cx="0" cy="307975"/>
          </a:xfrm>
          <a:prstGeom prst="line">
            <a:avLst/>
          </a:prstGeom>
          <a:noFill/>
          <a:ln w="9525">
            <a:solidFill>
              <a:schemeClr val="tx1"/>
            </a:solidFill>
            <a:round/>
            <a:headEnd/>
            <a:tailEnd/>
          </a:ln>
          <a:effectLst/>
        </p:spPr>
        <p:txBody>
          <a:bodyPr/>
          <a:lstStyle/>
          <a:p>
            <a:endParaRPr lang="en-US"/>
          </a:p>
        </p:txBody>
      </p:sp>
      <p:sp>
        <p:nvSpPr>
          <p:cNvPr id="87072" name="Line 32"/>
          <p:cNvSpPr>
            <a:spLocks noChangeShapeType="1"/>
          </p:cNvSpPr>
          <p:nvPr/>
        </p:nvSpPr>
        <p:spPr bwMode="auto">
          <a:xfrm flipH="1" flipV="1">
            <a:off x="3227388" y="3582988"/>
            <a:ext cx="114300" cy="460375"/>
          </a:xfrm>
          <a:prstGeom prst="line">
            <a:avLst/>
          </a:prstGeom>
          <a:noFill/>
          <a:ln w="19050">
            <a:solidFill>
              <a:schemeClr val="accent1"/>
            </a:solidFill>
            <a:round/>
            <a:headEnd/>
            <a:tailEnd/>
          </a:ln>
          <a:effectLst/>
        </p:spPr>
        <p:txBody>
          <a:bodyPr/>
          <a:lstStyle/>
          <a:p>
            <a:endParaRPr lang="en-US"/>
          </a:p>
        </p:txBody>
      </p:sp>
      <p:sp>
        <p:nvSpPr>
          <p:cNvPr id="87073" name="Line 33"/>
          <p:cNvSpPr>
            <a:spLocks noChangeShapeType="1"/>
          </p:cNvSpPr>
          <p:nvPr/>
        </p:nvSpPr>
        <p:spPr bwMode="auto">
          <a:xfrm flipH="1" flipV="1">
            <a:off x="4033838" y="3621088"/>
            <a:ext cx="231775" cy="422275"/>
          </a:xfrm>
          <a:prstGeom prst="line">
            <a:avLst/>
          </a:prstGeom>
          <a:noFill/>
          <a:ln w="9525">
            <a:solidFill>
              <a:schemeClr val="bg1"/>
            </a:solidFill>
            <a:round/>
            <a:headEnd/>
            <a:tailEnd/>
          </a:ln>
          <a:effectLst/>
        </p:spPr>
        <p:txBody>
          <a:bodyPr/>
          <a:lstStyle/>
          <a:p>
            <a:endParaRPr lang="en-US"/>
          </a:p>
        </p:txBody>
      </p:sp>
      <p:sp>
        <p:nvSpPr>
          <p:cNvPr id="87074" name="Line 34"/>
          <p:cNvSpPr>
            <a:spLocks noChangeShapeType="1"/>
          </p:cNvSpPr>
          <p:nvPr/>
        </p:nvSpPr>
        <p:spPr bwMode="auto">
          <a:xfrm flipV="1">
            <a:off x="5340350" y="2890838"/>
            <a:ext cx="0" cy="319087"/>
          </a:xfrm>
          <a:prstGeom prst="line">
            <a:avLst/>
          </a:prstGeom>
          <a:noFill/>
          <a:ln w="9525">
            <a:solidFill>
              <a:schemeClr val="tx1"/>
            </a:solidFill>
            <a:round/>
            <a:headEnd/>
            <a:tailEnd/>
          </a:ln>
          <a:effectLst/>
        </p:spPr>
        <p:txBody>
          <a:bodyPr/>
          <a:lstStyle/>
          <a:p>
            <a:endParaRPr lang="en-US"/>
          </a:p>
        </p:txBody>
      </p:sp>
      <p:sp>
        <p:nvSpPr>
          <p:cNvPr id="87075" name="Line 35"/>
          <p:cNvSpPr>
            <a:spLocks noChangeShapeType="1"/>
          </p:cNvSpPr>
          <p:nvPr/>
        </p:nvSpPr>
        <p:spPr bwMode="auto">
          <a:xfrm flipH="1">
            <a:off x="4764088" y="2622550"/>
            <a:ext cx="730250" cy="0"/>
          </a:xfrm>
          <a:prstGeom prst="line">
            <a:avLst/>
          </a:prstGeom>
          <a:noFill/>
          <a:ln w="28575">
            <a:solidFill>
              <a:srgbClr val="DF291B"/>
            </a:solidFill>
            <a:round/>
            <a:headEnd/>
            <a:tailEnd type="triangle" w="med" len="med"/>
          </a:ln>
          <a:effectLst/>
        </p:spPr>
        <p:txBody>
          <a:bodyPr/>
          <a:lstStyle/>
          <a:p>
            <a:endParaRPr lang="en-US"/>
          </a:p>
        </p:txBody>
      </p:sp>
      <p:sp>
        <p:nvSpPr>
          <p:cNvPr id="87076" name="Line 36"/>
          <p:cNvSpPr>
            <a:spLocks noChangeShapeType="1"/>
          </p:cNvSpPr>
          <p:nvPr/>
        </p:nvSpPr>
        <p:spPr bwMode="auto">
          <a:xfrm flipH="1">
            <a:off x="4264025" y="4043363"/>
            <a:ext cx="192088" cy="0"/>
          </a:xfrm>
          <a:prstGeom prst="line">
            <a:avLst/>
          </a:prstGeom>
          <a:noFill/>
          <a:ln w="28575">
            <a:solidFill>
              <a:schemeClr val="folHlink"/>
            </a:solidFill>
            <a:round/>
            <a:headEnd/>
            <a:tailEnd/>
          </a:ln>
          <a:effectLst/>
        </p:spPr>
        <p:txBody>
          <a:bodyPr/>
          <a:lstStyle/>
          <a:p>
            <a:endParaRPr lang="en-US"/>
          </a:p>
        </p:txBody>
      </p:sp>
      <p:sp>
        <p:nvSpPr>
          <p:cNvPr id="87077" name="Line 37"/>
          <p:cNvSpPr>
            <a:spLocks noChangeShapeType="1"/>
          </p:cNvSpPr>
          <p:nvPr/>
        </p:nvSpPr>
        <p:spPr bwMode="auto">
          <a:xfrm flipH="1">
            <a:off x="5110163" y="4005263"/>
            <a:ext cx="230187" cy="0"/>
          </a:xfrm>
          <a:prstGeom prst="line">
            <a:avLst/>
          </a:prstGeom>
          <a:noFill/>
          <a:ln w="28575">
            <a:solidFill>
              <a:schemeClr val="folHlink"/>
            </a:solidFill>
            <a:round/>
            <a:headEnd/>
            <a:tailEnd/>
          </a:ln>
          <a:effectLst/>
        </p:spPr>
        <p:txBody>
          <a:bodyPr/>
          <a:lstStyle/>
          <a:p>
            <a:endParaRPr lang="en-US"/>
          </a:p>
        </p:txBody>
      </p:sp>
      <p:sp>
        <p:nvSpPr>
          <p:cNvPr id="87078" name="Line 38"/>
          <p:cNvSpPr>
            <a:spLocks noChangeShapeType="1"/>
          </p:cNvSpPr>
          <p:nvPr/>
        </p:nvSpPr>
        <p:spPr bwMode="auto">
          <a:xfrm flipH="1">
            <a:off x="3343275" y="4043363"/>
            <a:ext cx="192088" cy="0"/>
          </a:xfrm>
          <a:prstGeom prst="line">
            <a:avLst/>
          </a:prstGeom>
          <a:noFill/>
          <a:ln w="28575">
            <a:solidFill>
              <a:schemeClr val="folHlink"/>
            </a:solidFill>
            <a:round/>
            <a:headEnd/>
            <a:tailEnd/>
          </a:ln>
          <a:effectLst/>
        </p:spPr>
        <p:txBody>
          <a:bodyPr/>
          <a:lstStyle/>
          <a:p>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4819" name="Oval 3"/>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20" name="Oval 4"/>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21" name="Oval 5"/>
          <p:cNvSpPr>
            <a:spLocks noChangeArrowheads="1"/>
          </p:cNvSpPr>
          <p:nvPr/>
        </p:nvSpPr>
        <p:spPr bwMode="auto">
          <a:xfrm>
            <a:off x="3962400" y="2895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22" name="Oval 6"/>
          <p:cNvSpPr>
            <a:spLocks noChangeArrowheads="1"/>
          </p:cNvSpPr>
          <p:nvPr/>
        </p:nvSpPr>
        <p:spPr bwMode="auto">
          <a:xfrm>
            <a:off x="3527425"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23" name="Oval 7"/>
          <p:cNvSpPr>
            <a:spLocks noChangeArrowheads="1"/>
          </p:cNvSpPr>
          <p:nvPr/>
        </p:nvSpPr>
        <p:spPr bwMode="auto">
          <a:xfrm>
            <a:off x="4879975" y="1970088"/>
            <a:ext cx="331788"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24" name="Oval 8"/>
          <p:cNvSpPr>
            <a:spLocks noChangeArrowheads="1"/>
          </p:cNvSpPr>
          <p:nvPr/>
        </p:nvSpPr>
        <p:spPr bwMode="auto">
          <a:xfrm>
            <a:off x="4343400" y="1981200"/>
            <a:ext cx="333375" cy="317500"/>
          </a:xfrm>
          <a:prstGeom prst="ellipse">
            <a:avLst/>
          </a:prstGeom>
          <a:solidFill>
            <a:schemeClr val="accent1"/>
          </a:solidFill>
          <a:ln w="9525">
            <a:solidFill>
              <a:schemeClr val="tx1"/>
            </a:solidFill>
            <a:round/>
            <a:headEnd/>
            <a:tailEnd/>
          </a:ln>
          <a:effectLst/>
        </p:spPr>
        <p:txBody>
          <a:bodyPr wrap="none" anchor="ctr"/>
          <a:lstStyle/>
          <a:p>
            <a:pPr algn="ctr"/>
            <a:endParaRPr lang="en-US">
              <a:solidFill>
                <a:srgbClr val="DF291B"/>
              </a:solidFill>
            </a:endParaRPr>
          </a:p>
        </p:txBody>
      </p:sp>
      <p:sp>
        <p:nvSpPr>
          <p:cNvPr id="34825" name="Oval 9"/>
          <p:cNvSpPr>
            <a:spLocks noChangeArrowheads="1"/>
          </p:cNvSpPr>
          <p:nvPr/>
        </p:nvSpPr>
        <p:spPr bwMode="auto">
          <a:xfrm>
            <a:off x="3124200" y="289560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26" name="Oval 10"/>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27" name="Oval 11"/>
          <p:cNvSpPr>
            <a:spLocks noChangeArrowheads="1"/>
          </p:cNvSpPr>
          <p:nvPr/>
        </p:nvSpPr>
        <p:spPr bwMode="auto">
          <a:xfrm>
            <a:off x="2805113" y="254635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28" name="Oval 12"/>
          <p:cNvSpPr>
            <a:spLocks noChangeArrowheads="1"/>
          </p:cNvSpPr>
          <p:nvPr/>
        </p:nvSpPr>
        <p:spPr bwMode="auto">
          <a:xfrm>
            <a:off x="6953250" y="2890838"/>
            <a:ext cx="331788"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4829" name="Text Box 13"/>
          <p:cNvSpPr txBox="1">
            <a:spLocks noChangeArrowheads="1"/>
          </p:cNvSpPr>
          <p:nvPr/>
        </p:nvSpPr>
        <p:spPr bwMode="auto">
          <a:xfrm>
            <a:off x="5570538" y="381317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34830" name="Line 14"/>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34831" name="Text Box 15"/>
          <p:cNvSpPr txBox="1">
            <a:spLocks noChangeArrowheads="1"/>
          </p:cNvSpPr>
          <p:nvPr/>
        </p:nvSpPr>
        <p:spPr bwMode="auto">
          <a:xfrm>
            <a:off x="5181600" y="32004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34832" name="Text Box 16"/>
          <p:cNvSpPr txBox="1">
            <a:spLocks noChangeArrowheads="1"/>
          </p:cNvSpPr>
          <p:nvPr/>
        </p:nvSpPr>
        <p:spPr bwMode="auto">
          <a:xfrm>
            <a:off x="3497263" y="31988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34833" name="Text Box 17"/>
          <p:cNvSpPr txBox="1">
            <a:spLocks noChangeArrowheads="1"/>
          </p:cNvSpPr>
          <p:nvPr/>
        </p:nvSpPr>
        <p:spPr bwMode="auto">
          <a:xfrm>
            <a:off x="2921000" y="31988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34834" name="Text Box 18"/>
          <p:cNvSpPr txBox="1">
            <a:spLocks noChangeArrowheads="1"/>
          </p:cNvSpPr>
          <p:nvPr/>
        </p:nvSpPr>
        <p:spPr bwMode="auto">
          <a:xfrm>
            <a:off x="3841750" y="381317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34835" name="Text Box 19"/>
          <p:cNvSpPr txBox="1">
            <a:spLocks noChangeArrowheads="1"/>
          </p:cNvSpPr>
          <p:nvPr/>
        </p:nvSpPr>
        <p:spPr bwMode="auto">
          <a:xfrm>
            <a:off x="4764088" y="3813175"/>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34836" name="Text Box 20"/>
          <p:cNvSpPr txBox="1">
            <a:spLocks noChangeArrowheads="1"/>
          </p:cNvSpPr>
          <p:nvPr/>
        </p:nvSpPr>
        <p:spPr bwMode="auto">
          <a:xfrm>
            <a:off x="6837363" y="400526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34837" name="Text Box 21"/>
          <p:cNvSpPr txBox="1">
            <a:spLocks noChangeArrowheads="1"/>
          </p:cNvSpPr>
          <p:nvPr/>
        </p:nvSpPr>
        <p:spPr bwMode="auto">
          <a:xfrm>
            <a:off x="2152650" y="34290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34838" name="Text Box 22"/>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34839" name="Text Box 23"/>
          <p:cNvSpPr txBox="1">
            <a:spLocks noChangeArrowheads="1"/>
          </p:cNvSpPr>
          <p:nvPr/>
        </p:nvSpPr>
        <p:spPr bwMode="auto">
          <a:xfrm>
            <a:off x="3497263" y="442753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34840" name="Line 24"/>
          <p:cNvSpPr>
            <a:spLocks noChangeShapeType="1"/>
          </p:cNvSpPr>
          <p:nvPr/>
        </p:nvSpPr>
        <p:spPr bwMode="auto">
          <a:xfrm flipH="1" flipV="1">
            <a:off x="3611563" y="2776538"/>
            <a:ext cx="38100" cy="576262"/>
          </a:xfrm>
          <a:prstGeom prst="line">
            <a:avLst/>
          </a:prstGeom>
          <a:noFill/>
          <a:ln w="9525">
            <a:solidFill>
              <a:schemeClr val="bg1"/>
            </a:solidFill>
            <a:round/>
            <a:headEnd/>
            <a:tailEnd type="triangle" w="med" len="med"/>
          </a:ln>
          <a:effectLst/>
        </p:spPr>
        <p:txBody>
          <a:bodyPr/>
          <a:lstStyle/>
          <a:p>
            <a:endParaRPr lang="en-US"/>
          </a:p>
        </p:txBody>
      </p:sp>
      <p:sp>
        <p:nvSpPr>
          <p:cNvPr id="34841" name="Line 25"/>
          <p:cNvSpPr>
            <a:spLocks noChangeShapeType="1"/>
          </p:cNvSpPr>
          <p:nvPr/>
        </p:nvSpPr>
        <p:spPr bwMode="auto">
          <a:xfrm flipV="1">
            <a:off x="4524375" y="2971800"/>
            <a:ext cx="123825" cy="419100"/>
          </a:xfrm>
          <a:prstGeom prst="line">
            <a:avLst/>
          </a:prstGeom>
          <a:noFill/>
          <a:ln w="9525">
            <a:solidFill>
              <a:schemeClr val="bg1"/>
            </a:solidFill>
            <a:round/>
            <a:headEnd/>
            <a:tailEnd type="triangle" w="med" len="med"/>
          </a:ln>
          <a:effectLst/>
        </p:spPr>
        <p:txBody>
          <a:bodyPr/>
          <a:lstStyle/>
          <a:p>
            <a:endParaRPr lang="en-US"/>
          </a:p>
        </p:txBody>
      </p:sp>
      <p:sp>
        <p:nvSpPr>
          <p:cNvPr id="34842" name="Line 26"/>
          <p:cNvSpPr>
            <a:spLocks noChangeShapeType="1"/>
          </p:cNvSpPr>
          <p:nvPr/>
        </p:nvSpPr>
        <p:spPr bwMode="auto">
          <a:xfrm flipH="1" flipV="1">
            <a:off x="5340350" y="2698750"/>
            <a:ext cx="38100" cy="654050"/>
          </a:xfrm>
          <a:prstGeom prst="line">
            <a:avLst/>
          </a:prstGeom>
          <a:noFill/>
          <a:ln w="9525">
            <a:solidFill>
              <a:schemeClr val="bg1"/>
            </a:solidFill>
            <a:round/>
            <a:headEnd/>
            <a:tailEnd type="triangle" w="med" len="med"/>
          </a:ln>
          <a:effectLst/>
        </p:spPr>
        <p:txBody>
          <a:bodyPr/>
          <a:lstStyle/>
          <a:p>
            <a:endParaRPr lang="en-US"/>
          </a:p>
        </p:txBody>
      </p:sp>
      <p:sp>
        <p:nvSpPr>
          <p:cNvPr id="34843" name="Line 27"/>
          <p:cNvSpPr>
            <a:spLocks noChangeShapeType="1"/>
          </p:cNvSpPr>
          <p:nvPr/>
        </p:nvSpPr>
        <p:spPr bwMode="auto">
          <a:xfrm flipV="1">
            <a:off x="4956175" y="3467100"/>
            <a:ext cx="76200" cy="461963"/>
          </a:xfrm>
          <a:prstGeom prst="line">
            <a:avLst/>
          </a:prstGeom>
          <a:noFill/>
          <a:ln w="19050">
            <a:solidFill>
              <a:schemeClr val="accent1"/>
            </a:solidFill>
            <a:round/>
            <a:headEnd/>
            <a:tailEnd/>
          </a:ln>
          <a:effectLst/>
        </p:spPr>
        <p:txBody>
          <a:bodyPr/>
          <a:lstStyle/>
          <a:p>
            <a:endParaRPr lang="en-US"/>
          </a:p>
        </p:txBody>
      </p:sp>
      <p:sp>
        <p:nvSpPr>
          <p:cNvPr id="34844" name="Text Box 28"/>
          <p:cNvSpPr txBox="1">
            <a:spLocks noChangeArrowheads="1"/>
          </p:cNvSpPr>
          <p:nvPr/>
        </p:nvSpPr>
        <p:spPr bwMode="auto">
          <a:xfrm>
            <a:off x="2767013" y="400526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34845" name="Rectangle 29"/>
          <p:cNvSpPr>
            <a:spLocks noGrp="1" noChangeArrowheads="1"/>
          </p:cNvSpPr>
          <p:nvPr>
            <p:ph type="title"/>
          </p:nvPr>
        </p:nvSpPr>
        <p:spPr>
          <a:solidFill>
            <a:schemeClr val="accent2"/>
          </a:solidFill>
          <a:ln>
            <a:solidFill>
              <a:schemeClr val="accent1"/>
            </a:solidFill>
          </a:ln>
        </p:spPr>
        <p:txBody>
          <a:bodyPr/>
          <a:lstStyle/>
          <a:p>
            <a:r>
              <a:rPr lang="en-US" sz="4000" b="1">
                <a:solidFill>
                  <a:schemeClr val="bg1"/>
                </a:solidFill>
              </a:rPr>
              <a:t>Up Front vs. Wing T</a:t>
            </a:r>
          </a:p>
        </p:txBody>
      </p:sp>
      <p:sp>
        <p:nvSpPr>
          <p:cNvPr id="34846" name="Text Box 30"/>
          <p:cNvSpPr txBox="1">
            <a:spLocks noChangeArrowheads="1"/>
          </p:cNvSpPr>
          <p:nvPr/>
        </p:nvSpPr>
        <p:spPr bwMode="auto">
          <a:xfrm>
            <a:off x="577850" y="4965700"/>
            <a:ext cx="7848600" cy="925513"/>
          </a:xfrm>
          <a:prstGeom prst="rect">
            <a:avLst/>
          </a:prstGeom>
          <a:solidFill>
            <a:schemeClr val="accent1"/>
          </a:solidFill>
          <a:ln w="9525">
            <a:solidFill>
              <a:schemeClr val="tx1"/>
            </a:solidFill>
            <a:miter lim="800000"/>
            <a:headEnd/>
            <a:tailEnd/>
          </a:ln>
          <a:effectLst/>
        </p:spPr>
        <p:txBody>
          <a:bodyPr>
            <a:spAutoFit/>
          </a:bodyPr>
          <a:lstStyle/>
          <a:p>
            <a:pPr>
              <a:buFont typeface="Wingdings" pitchFamily="2" charset="2"/>
              <a:buChar char="Ø"/>
            </a:pPr>
            <a:r>
              <a:rPr lang="en-US"/>
              <a:t>LB to the TE will play in a 9 tech- He must not get down blocked!</a:t>
            </a:r>
          </a:p>
          <a:p>
            <a:pPr>
              <a:buFont typeface="Wingdings" pitchFamily="2" charset="2"/>
              <a:buChar char="Ø"/>
            </a:pPr>
            <a:r>
              <a:rPr lang="en-US"/>
              <a:t>The end now has to squeeze the C.</a:t>
            </a:r>
          </a:p>
          <a:p>
            <a:pPr>
              <a:buFont typeface="Wingdings" pitchFamily="2" charset="2"/>
              <a:buChar char="Ø"/>
            </a:pPr>
            <a:r>
              <a:rPr lang="en-US"/>
              <a:t>The backers must line up in 30 techniques.  Mike must be a beast!</a:t>
            </a:r>
          </a:p>
        </p:txBody>
      </p:sp>
      <p:sp>
        <p:nvSpPr>
          <p:cNvPr id="34847" name="Line 31"/>
          <p:cNvSpPr>
            <a:spLocks noChangeShapeType="1"/>
          </p:cNvSpPr>
          <p:nvPr/>
        </p:nvSpPr>
        <p:spPr bwMode="auto">
          <a:xfrm>
            <a:off x="3189288" y="2928938"/>
            <a:ext cx="0" cy="269875"/>
          </a:xfrm>
          <a:prstGeom prst="line">
            <a:avLst/>
          </a:prstGeom>
          <a:noFill/>
          <a:ln w="9525">
            <a:solidFill>
              <a:schemeClr val="tx1"/>
            </a:solidFill>
            <a:round/>
            <a:headEnd/>
            <a:tailEnd/>
          </a:ln>
          <a:effectLst/>
        </p:spPr>
        <p:txBody>
          <a:bodyPr/>
          <a:lstStyle/>
          <a:p>
            <a:endParaRPr lang="en-US"/>
          </a:p>
        </p:txBody>
      </p:sp>
      <p:sp>
        <p:nvSpPr>
          <p:cNvPr id="34848" name="Line 32"/>
          <p:cNvSpPr>
            <a:spLocks noChangeShapeType="1"/>
          </p:cNvSpPr>
          <p:nvPr/>
        </p:nvSpPr>
        <p:spPr bwMode="auto">
          <a:xfrm>
            <a:off x="3689350" y="2890838"/>
            <a:ext cx="0" cy="307975"/>
          </a:xfrm>
          <a:prstGeom prst="line">
            <a:avLst/>
          </a:prstGeom>
          <a:noFill/>
          <a:ln w="9525">
            <a:solidFill>
              <a:schemeClr val="tx1"/>
            </a:solidFill>
            <a:round/>
            <a:headEnd/>
            <a:tailEnd/>
          </a:ln>
          <a:effectLst/>
        </p:spPr>
        <p:txBody>
          <a:bodyPr/>
          <a:lstStyle/>
          <a:p>
            <a:endParaRPr lang="en-US"/>
          </a:p>
        </p:txBody>
      </p:sp>
      <p:sp>
        <p:nvSpPr>
          <p:cNvPr id="34849" name="Line 33"/>
          <p:cNvSpPr>
            <a:spLocks noChangeShapeType="1"/>
          </p:cNvSpPr>
          <p:nvPr/>
        </p:nvSpPr>
        <p:spPr bwMode="auto">
          <a:xfrm flipV="1">
            <a:off x="4033838" y="3390900"/>
            <a:ext cx="77787" cy="538163"/>
          </a:xfrm>
          <a:prstGeom prst="line">
            <a:avLst/>
          </a:prstGeom>
          <a:noFill/>
          <a:ln w="19050">
            <a:solidFill>
              <a:schemeClr val="accent1"/>
            </a:solidFill>
            <a:round/>
            <a:headEnd/>
            <a:tailEnd/>
          </a:ln>
          <a:effectLst/>
        </p:spPr>
        <p:txBody>
          <a:bodyPr/>
          <a:lstStyle/>
          <a:p>
            <a:endParaRPr lang="en-US"/>
          </a:p>
        </p:txBody>
      </p:sp>
      <p:sp>
        <p:nvSpPr>
          <p:cNvPr id="34850" name="Line 34"/>
          <p:cNvSpPr>
            <a:spLocks noChangeShapeType="1"/>
          </p:cNvSpPr>
          <p:nvPr/>
        </p:nvSpPr>
        <p:spPr bwMode="auto">
          <a:xfrm flipV="1">
            <a:off x="3151188" y="2738438"/>
            <a:ext cx="114300" cy="574675"/>
          </a:xfrm>
          <a:prstGeom prst="line">
            <a:avLst/>
          </a:prstGeom>
          <a:noFill/>
          <a:ln w="9525">
            <a:solidFill>
              <a:schemeClr val="bg1"/>
            </a:solidFill>
            <a:round/>
            <a:headEnd/>
            <a:tailEnd type="triangle" w="med" len="med"/>
          </a:ln>
          <a:effectLst/>
        </p:spPr>
        <p:txBody>
          <a:bodyPr/>
          <a:lstStyle/>
          <a:p>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solidFill>
                  <a:schemeClr val="bg1"/>
                </a:solidFill>
              </a:rPr>
              <a:t>Up Front Illustrated</a:t>
            </a:r>
          </a:p>
        </p:txBody>
      </p:sp>
      <p:pic>
        <p:nvPicPr>
          <p:cNvPr id="39940" name="Picture 4" descr="Up vs Wing"/>
          <p:cNvPicPr>
            <a:picLocks noChangeAspect="1" noChangeArrowheads="1"/>
          </p:cNvPicPr>
          <p:nvPr/>
        </p:nvPicPr>
        <p:blipFill>
          <a:blip r:embed="rId2"/>
          <a:srcRect/>
          <a:stretch>
            <a:fillRect/>
          </a:stretch>
        </p:blipFill>
        <p:spPr bwMode="auto">
          <a:xfrm>
            <a:off x="2074863" y="1624013"/>
            <a:ext cx="5045075" cy="3784600"/>
          </a:xfrm>
          <a:prstGeom prst="rect">
            <a:avLst/>
          </a:prstGeom>
          <a:noFill/>
          <a:ln w="28575">
            <a:solidFill>
              <a:schemeClr val="bg1"/>
            </a:solidFill>
            <a:miter lim="800000"/>
            <a:headEnd/>
            <a:tailEnd/>
          </a:ln>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solidFill>
                  <a:schemeClr val="bg1"/>
                </a:solidFill>
              </a:rPr>
              <a:t>Defending 31 and 32 Personnel</a:t>
            </a:r>
          </a:p>
        </p:txBody>
      </p:sp>
      <p:sp>
        <p:nvSpPr>
          <p:cNvPr id="54275" name="Rectangle 3"/>
          <p:cNvSpPr>
            <a:spLocks noGrp="1" noChangeArrowheads="1"/>
          </p:cNvSpPr>
          <p:nvPr>
            <p:ph type="body" idx="1"/>
          </p:nvPr>
        </p:nvSpPr>
        <p:spPr>
          <a:xfrm>
            <a:off x="461963" y="1431925"/>
            <a:ext cx="8229600" cy="2136775"/>
          </a:xfrm>
        </p:spPr>
        <p:txBody>
          <a:bodyPr/>
          <a:lstStyle/>
          <a:p>
            <a:r>
              <a:rPr lang="en-US">
                <a:solidFill>
                  <a:schemeClr val="bg1"/>
                </a:solidFill>
              </a:rPr>
              <a:t>Stop their best athlete!</a:t>
            </a:r>
          </a:p>
          <a:p>
            <a:r>
              <a:rPr lang="en-US">
                <a:solidFill>
                  <a:schemeClr val="bg1"/>
                </a:solidFill>
              </a:rPr>
              <a:t>Keep your backers at their proper depth.</a:t>
            </a:r>
          </a:p>
          <a:p>
            <a:pPr lvl="1"/>
            <a:r>
              <a:rPr lang="en-US">
                <a:solidFill>
                  <a:schemeClr val="bg1"/>
                </a:solidFill>
              </a:rPr>
              <a:t>Backers have a tendency to creep too close to the line versus 3 back sets.</a:t>
            </a:r>
          </a:p>
        </p:txBody>
      </p:sp>
      <p:sp>
        <p:nvSpPr>
          <p:cNvPr id="54276" name="Rectangle 4"/>
          <p:cNvSpPr>
            <a:spLocks noChangeArrowheads="1"/>
          </p:cNvSpPr>
          <p:nvPr/>
        </p:nvSpPr>
        <p:spPr bwMode="auto">
          <a:xfrm>
            <a:off x="461963" y="3467100"/>
            <a:ext cx="8421687" cy="2136775"/>
          </a:xfrm>
          <a:prstGeom prst="rect">
            <a:avLst/>
          </a:prstGeom>
          <a:noFill/>
          <a:ln w="9525">
            <a:noFill/>
            <a:miter lim="800000"/>
            <a:headEnd/>
            <a:tailEnd/>
          </a:ln>
          <a:effectLst/>
        </p:spPr>
        <p:txBody>
          <a:bodyPr/>
          <a:lstStyle/>
          <a:p>
            <a:pPr marL="342900" indent="-342900">
              <a:spcBef>
                <a:spcPct val="20000"/>
              </a:spcBef>
              <a:buFontTx/>
              <a:buChar char="•"/>
            </a:pPr>
            <a:r>
              <a:rPr lang="en-US" sz="2400">
                <a:solidFill>
                  <a:schemeClr val="bg1"/>
                </a:solidFill>
              </a:rPr>
              <a:t>Be aggressive with your force player, but don’t let him cross the LOS by more than 1 yard.</a:t>
            </a:r>
          </a:p>
          <a:p>
            <a:pPr marL="342900" indent="-342900">
              <a:spcBef>
                <a:spcPct val="20000"/>
              </a:spcBef>
              <a:buFontTx/>
              <a:buChar char="•"/>
            </a:pPr>
            <a:r>
              <a:rPr lang="en-US" sz="2400">
                <a:solidFill>
                  <a:schemeClr val="bg1"/>
                </a:solidFill>
              </a:rPr>
              <a:t>Your players must understand leverage</a:t>
            </a:r>
          </a:p>
          <a:p>
            <a:pPr marL="342900" indent="-342900">
              <a:spcBef>
                <a:spcPct val="20000"/>
              </a:spcBef>
              <a:buFontTx/>
              <a:buChar char="•"/>
            </a:pPr>
            <a:r>
              <a:rPr lang="en-US" sz="2400">
                <a:solidFill>
                  <a:schemeClr val="bg1"/>
                </a:solidFill>
              </a:rPr>
              <a:t>Your C gap players must control the C Gap.</a:t>
            </a:r>
          </a:p>
          <a:p>
            <a:pPr marL="342900" indent="-342900">
              <a:spcBef>
                <a:spcPct val="20000"/>
              </a:spcBef>
              <a:buFontTx/>
              <a:buChar char="•"/>
            </a:pPr>
            <a:r>
              <a:rPr lang="en-US" sz="2400">
                <a:solidFill>
                  <a:schemeClr val="bg1"/>
                </a:solidFill>
              </a:rPr>
              <a:t>We frequently adjusted our Dogs to 2x2 or 3x3 alignment</a:t>
            </a:r>
          </a:p>
          <a:p>
            <a:pPr marL="342900" indent="-342900">
              <a:spcBef>
                <a:spcPct val="20000"/>
              </a:spcBef>
              <a:buFontTx/>
              <a:buChar char="•"/>
            </a:pPr>
            <a:endParaRPr lang="en-US" sz="2400">
              <a:solidFill>
                <a:schemeClr val="bg1"/>
              </a:solidFill>
            </a:endParaRPr>
          </a:p>
        </p:txBody>
      </p:sp>
      <p:sp>
        <p:nvSpPr>
          <p:cNvPr id="54277" name="Line 5"/>
          <p:cNvSpPr>
            <a:spLocks noChangeShapeType="1"/>
          </p:cNvSpPr>
          <p:nvPr/>
        </p:nvSpPr>
        <p:spPr bwMode="auto">
          <a:xfrm flipV="1">
            <a:off x="457200" y="1277938"/>
            <a:ext cx="8416925" cy="17462"/>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228600"/>
            <a:ext cx="8229600" cy="1020763"/>
          </a:xfrm>
          <a:solidFill>
            <a:schemeClr val="accent2"/>
          </a:solidFill>
          <a:ln>
            <a:solidFill>
              <a:schemeClr val="accent1"/>
            </a:solidFill>
          </a:ln>
        </p:spPr>
        <p:txBody>
          <a:bodyPr/>
          <a:lstStyle/>
          <a:p>
            <a:r>
              <a:rPr lang="en-US" sz="3600" b="1">
                <a:solidFill>
                  <a:schemeClr val="bg1"/>
                </a:solidFill>
              </a:rPr>
              <a:t>Our Base Alignment vs. Wishbone</a:t>
            </a:r>
          </a:p>
        </p:txBody>
      </p:sp>
      <p:sp>
        <p:nvSpPr>
          <p:cNvPr id="94211" name="Rectangle 3"/>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4212" name="Oval 4"/>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4213" name="Oval 5"/>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4214" name="Oval 6"/>
          <p:cNvSpPr>
            <a:spLocks noChangeArrowheads="1"/>
          </p:cNvSpPr>
          <p:nvPr/>
        </p:nvSpPr>
        <p:spPr bwMode="auto">
          <a:xfrm>
            <a:off x="39433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4215" name="Oval 7"/>
          <p:cNvSpPr>
            <a:spLocks noChangeArrowheads="1"/>
          </p:cNvSpPr>
          <p:nvPr/>
        </p:nvSpPr>
        <p:spPr bwMode="auto">
          <a:xfrm>
            <a:off x="3527425"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4216" name="Oval 8"/>
          <p:cNvSpPr>
            <a:spLocks noChangeArrowheads="1"/>
          </p:cNvSpPr>
          <p:nvPr/>
        </p:nvSpPr>
        <p:spPr bwMode="auto">
          <a:xfrm>
            <a:off x="4840288" y="1585913"/>
            <a:ext cx="331787"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4217" name="Oval 9"/>
          <p:cNvSpPr>
            <a:spLocks noChangeArrowheads="1"/>
          </p:cNvSpPr>
          <p:nvPr/>
        </p:nvSpPr>
        <p:spPr bwMode="auto">
          <a:xfrm>
            <a:off x="4343400" y="182880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4218" name="Oval 10"/>
          <p:cNvSpPr>
            <a:spLocks noChangeArrowheads="1"/>
          </p:cNvSpPr>
          <p:nvPr/>
        </p:nvSpPr>
        <p:spPr bwMode="auto">
          <a:xfrm>
            <a:off x="5608638" y="2890838"/>
            <a:ext cx="333375"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4219" name="Oval 11"/>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4220" name="Oval 12"/>
          <p:cNvSpPr>
            <a:spLocks noChangeArrowheads="1"/>
          </p:cNvSpPr>
          <p:nvPr/>
        </p:nvSpPr>
        <p:spPr bwMode="auto">
          <a:xfrm>
            <a:off x="3048000" y="289560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4221" name="Oval 13"/>
          <p:cNvSpPr>
            <a:spLocks noChangeArrowheads="1"/>
          </p:cNvSpPr>
          <p:nvPr/>
        </p:nvSpPr>
        <p:spPr bwMode="auto">
          <a:xfrm>
            <a:off x="3881438" y="1585913"/>
            <a:ext cx="331787"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4222" name="Text Box 14"/>
          <p:cNvSpPr txBox="1">
            <a:spLocks noChangeArrowheads="1"/>
          </p:cNvSpPr>
          <p:nvPr/>
        </p:nvSpPr>
        <p:spPr bwMode="auto">
          <a:xfrm>
            <a:off x="6300788" y="34671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94223" name="Line 15"/>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94224" name="Text Box 16"/>
          <p:cNvSpPr txBox="1">
            <a:spLocks noChangeArrowheads="1"/>
          </p:cNvSpPr>
          <p:nvPr/>
        </p:nvSpPr>
        <p:spPr bwMode="auto">
          <a:xfrm>
            <a:off x="5159375" y="32321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94225" name="Text Box 17"/>
          <p:cNvSpPr txBox="1">
            <a:spLocks noChangeArrowheads="1"/>
          </p:cNvSpPr>
          <p:nvPr/>
        </p:nvSpPr>
        <p:spPr bwMode="auto">
          <a:xfrm>
            <a:off x="347027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94226" name="Line 18"/>
          <p:cNvSpPr>
            <a:spLocks noChangeShapeType="1"/>
          </p:cNvSpPr>
          <p:nvPr/>
        </p:nvSpPr>
        <p:spPr bwMode="auto">
          <a:xfrm flipV="1">
            <a:off x="3692525" y="2889250"/>
            <a:ext cx="0" cy="307975"/>
          </a:xfrm>
          <a:prstGeom prst="line">
            <a:avLst/>
          </a:prstGeom>
          <a:noFill/>
          <a:ln w="9525">
            <a:solidFill>
              <a:schemeClr val="tx1"/>
            </a:solidFill>
            <a:round/>
            <a:headEnd/>
            <a:tailEnd/>
          </a:ln>
          <a:effectLst/>
        </p:spPr>
        <p:txBody>
          <a:bodyPr/>
          <a:lstStyle/>
          <a:p>
            <a:endParaRPr lang="en-US"/>
          </a:p>
        </p:txBody>
      </p:sp>
      <p:sp>
        <p:nvSpPr>
          <p:cNvPr id="94227" name="Line 19"/>
          <p:cNvSpPr>
            <a:spLocks noChangeShapeType="1"/>
          </p:cNvSpPr>
          <p:nvPr/>
        </p:nvSpPr>
        <p:spPr bwMode="auto">
          <a:xfrm flipV="1">
            <a:off x="5356225" y="2889250"/>
            <a:ext cx="0" cy="319088"/>
          </a:xfrm>
          <a:prstGeom prst="line">
            <a:avLst/>
          </a:prstGeom>
          <a:noFill/>
          <a:ln w="9525">
            <a:solidFill>
              <a:schemeClr val="tx1"/>
            </a:solidFill>
            <a:round/>
            <a:headEnd/>
            <a:tailEnd/>
          </a:ln>
          <a:effectLst/>
        </p:spPr>
        <p:txBody>
          <a:bodyPr/>
          <a:lstStyle/>
          <a:p>
            <a:endParaRPr lang="en-US"/>
          </a:p>
        </p:txBody>
      </p:sp>
      <p:sp>
        <p:nvSpPr>
          <p:cNvPr id="94228" name="Text Box 20"/>
          <p:cNvSpPr txBox="1">
            <a:spLocks noChangeArrowheads="1"/>
          </p:cNvSpPr>
          <p:nvPr/>
        </p:nvSpPr>
        <p:spPr bwMode="auto">
          <a:xfrm>
            <a:off x="3416300" y="3854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94229" name="Text Box 21"/>
          <p:cNvSpPr txBox="1">
            <a:spLocks noChangeArrowheads="1"/>
          </p:cNvSpPr>
          <p:nvPr/>
        </p:nvSpPr>
        <p:spPr bwMode="auto">
          <a:xfrm>
            <a:off x="4327525" y="3824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94230" name="Text Box 22"/>
          <p:cNvSpPr txBox="1">
            <a:spLocks noChangeArrowheads="1"/>
          </p:cNvSpPr>
          <p:nvPr/>
        </p:nvSpPr>
        <p:spPr bwMode="auto">
          <a:xfrm>
            <a:off x="5287963" y="3848100"/>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94231" name="Text Box 23"/>
          <p:cNvSpPr txBox="1">
            <a:spLocks noChangeArrowheads="1"/>
          </p:cNvSpPr>
          <p:nvPr/>
        </p:nvSpPr>
        <p:spPr bwMode="auto">
          <a:xfrm>
            <a:off x="6723063" y="43116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94232" name="Text Box 24"/>
          <p:cNvSpPr txBox="1">
            <a:spLocks noChangeArrowheads="1"/>
          </p:cNvSpPr>
          <p:nvPr/>
        </p:nvSpPr>
        <p:spPr bwMode="auto">
          <a:xfrm>
            <a:off x="2382838" y="34671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94233" name="Text Box 25"/>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94234" name="Text Box 26"/>
          <p:cNvSpPr txBox="1">
            <a:spLocks noChangeArrowheads="1"/>
          </p:cNvSpPr>
          <p:nvPr/>
        </p:nvSpPr>
        <p:spPr bwMode="auto">
          <a:xfrm>
            <a:off x="5340350" y="450373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94235" name="Line 27"/>
          <p:cNvSpPr>
            <a:spLocks noChangeShapeType="1"/>
          </p:cNvSpPr>
          <p:nvPr/>
        </p:nvSpPr>
        <p:spPr bwMode="auto">
          <a:xfrm flipH="1" flipV="1">
            <a:off x="3595688" y="2767013"/>
            <a:ext cx="28575" cy="609600"/>
          </a:xfrm>
          <a:prstGeom prst="line">
            <a:avLst/>
          </a:prstGeom>
          <a:noFill/>
          <a:ln w="9525">
            <a:solidFill>
              <a:schemeClr val="bg1"/>
            </a:solidFill>
            <a:round/>
            <a:headEnd/>
            <a:tailEnd type="triangle" w="med" len="med"/>
          </a:ln>
          <a:effectLst/>
        </p:spPr>
        <p:txBody>
          <a:bodyPr/>
          <a:lstStyle/>
          <a:p>
            <a:endParaRPr lang="en-US"/>
          </a:p>
        </p:txBody>
      </p:sp>
      <p:sp>
        <p:nvSpPr>
          <p:cNvPr id="94236" name="Line 28"/>
          <p:cNvSpPr>
            <a:spLocks noChangeShapeType="1"/>
          </p:cNvSpPr>
          <p:nvPr/>
        </p:nvSpPr>
        <p:spPr bwMode="auto">
          <a:xfrm flipV="1">
            <a:off x="4524375" y="2754313"/>
            <a:ext cx="152400" cy="636587"/>
          </a:xfrm>
          <a:prstGeom prst="line">
            <a:avLst/>
          </a:prstGeom>
          <a:noFill/>
          <a:ln w="9525">
            <a:solidFill>
              <a:schemeClr val="bg1"/>
            </a:solidFill>
            <a:round/>
            <a:headEnd/>
            <a:tailEnd type="triangle" w="med" len="med"/>
          </a:ln>
          <a:effectLst/>
        </p:spPr>
        <p:txBody>
          <a:bodyPr/>
          <a:lstStyle/>
          <a:p>
            <a:endParaRPr lang="en-US"/>
          </a:p>
        </p:txBody>
      </p:sp>
      <p:sp>
        <p:nvSpPr>
          <p:cNvPr id="94237" name="Line 29"/>
          <p:cNvSpPr>
            <a:spLocks noChangeShapeType="1"/>
          </p:cNvSpPr>
          <p:nvPr/>
        </p:nvSpPr>
        <p:spPr bwMode="auto">
          <a:xfrm flipV="1">
            <a:off x="5370513" y="2767013"/>
            <a:ext cx="82550" cy="636587"/>
          </a:xfrm>
          <a:prstGeom prst="line">
            <a:avLst/>
          </a:prstGeom>
          <a:noFill/>
          <a:ln w="9525">
            <a:solidFill>
              <a:schemeClr val="bg1"/>
            </a:solidFill>
            <a:round/>
            <a:headEnd/>
            <a:tailEnd type="triangle" w="med" len="med"/>
          </a:ln>
          <a:effectLst/>
        </p:spPr>
        <p:txBody>
          <a:bodyPr/>
          <a:lstStyle/>
          <a:p>
            <a:endParaRPr lang="en-US"/>
          </a:p>
        </p:txBody>
      </p:sp>
      <p:sp>
        <p:nvSpPr>
          <p:cNvPr id="94238" name="Line 30"/>
          <p:cNvSpPr>
            <a:spLocks noChangeShapeType="1"/>
          </p:cNvSpPr>
          <p:nvPr/>
        </p:nvSpPr>
        <p:spPr bwMode="auto">
          <a:xfrm flipV="1">
            <a:off x="3595688" y="3681413"/>
            <a:ext cx="139700" cy="371475"/>
          </a:xfrm>
          <a:prstGeom prst="line">
            <a:avLst/>
          </a:prstGeom>
          <a:noFill/>
          <a:ln w="9525">
            <a:solidFill>
              <a:schemeClr val="bg1"/>
            </a:solidFill>
            <a:round/>
            <a:headEnd/>
            <a:tailEnd/>
          </a:ln>
          <a:effectLst/>
        </p:spPr>
        <p:txBody>
          <a:bodyPr/>
          <a:lstStyle/>
          <a:p>
            <a:endParaRPr lang="en-US"/>
          </a:p>
        </p:txBody>
      </p:sp>
      <p:sp>
        <p:nvSpPr>
          <p:cNvPr id="94239" name="Line 31"/>
          <p:cNvSpPr>
            <a:spLocks noChangeShapeType="1"/>
          </p:cNvSpPr>
          <p:nvPr/>
        </p:nvSpPr>
        <p:spPr bwMode="auto">
          <a:xfrm flipH="1" flipV="1">
            <a:off x="4456113" y="3641725"/>
            <a:ext cx="96837" cy="358775"/>
          </a:xfrm>
          <a:prstGeom prst="line">
            <a:avLst/>
          </a:prstGeom>
          <a:noFill/>
          <a:ln w="9525">
            <a:solidFill>
              <a:schemeClr val="bg1"/>
            </a:solidFill>
            <a:round/>
            <a:headEnd/>
            <a:tailEnd/>
          </a:ln>
          <a:effectLst/>
        </p:spPr>
        <p:txBody>
          <a:bodyPr/>
          <a:lstStyle/>
          <a:p>
            <a:endParaRPr lang="en-US"/>
          </a:p>
        </p:txBody>
      </p:sp>
      <p:sp>
        <p:nvSpPr>
          <p:cNvPr id="94240" name="Line 32"/>
          <p:cNvSpPr>
            <a:spLocks noChangeShapeType="1"/>
          </p:cNvSpPr>
          <p:nvPr/>
        </p:nvSpPr>
        <p:spPr bwMode="auto">
          <a:xfrm flipH="1" flipV="1">
            <a:off x="5218113" y="3629025"/>
            <a:ext cx="234950" cy="371475"/>
          </a:xfrm>
          <a:prstGeom prst="line">
            <a:avLst/>
          </a:prstGeom>
          <a:noFill/>
          <a:ln w="9525">
            <a:solidFill>
              <a:schemeClr val="bg1"/>
            </a:solidFill>
            <a:round/>
            <a:headEnd/>
            <a:tailEnd/>
          </a:ln>
          <a:effectLst/>
        </p:spPr>
        <p:txBody>
          <a:bodyPr/>
          <a:lstStyle/>
          <a:p>
            <a:endParaRPr lang="en-US"/>
          </a:p>
        </p:txBody>
      </p:sp>
      <p:sp>
        <p:nvSpPr>
          <p:cNvPr id="94241" name="Text Box 33"/>
          <p:cNvSpPr txBox="1">
            <a:spLocks noChangeArrowheads="1"/>
          </p:cNvSpPr>
          <p:nvPr/>
        </p:nvSpPr>
        <p:spPr bwMode="auto">
          <a:xfrm>
            <a:off x="2743200" y="4419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94242" name="Text Box 34"/>
          <p:cNvSpPr txBox="1">
            <a:spLocks noChangeArrowheads="1"/>
          </p:cNvSpPr>
          <p:nvPr/>
        </p:nvSpPr>
        <p:spPr bwMode="auto">
          <a:xfrm>
            <a:off x="1752600" y="5105400"/>
            <a:ext cx="5791200" cy="1282700"/>
          </a:xfrm>
          <a:prstGeom prst="rect">
            <a:avLst/>
          </a:prstGeom>
          <a:solidFill>
            <a:schemeClr val="tx2"/>
          </a:solidFill>
          <a:ln w="9525">
            <a:solidFill>
              <a:schemeClr val="accent1"/>
            </a:solidFill>
            <a:miter lim="800000"/>
            <a:headEnd/>
            <a:tailEnd/>
          </a:ln>
          <a:effectLst/>
        </p:spPr>
        <p:txBody>
          <a:bodyPr>
            <a:spAutoFit/>
          </a:bodyPr>
          <a:lstStyle/>
          <a:p>
            <a:pPr>
              <a:spcBef>
                <a:spcPct val="30000"/>
              </a:spcBef>
            </a:pPr>
            <a:r>
              <a:rPr lang="en-US" b="1">
                <a:solidFill>
                  <a:schemeClr val="accent1"/>
                </a:solidFill>
              </a:rPr>
              <a:t>Key:  The tight side end must be able to restrict the C gap.  </a:t>
            </a:r>
          </a:p>
          <a:p>
            <a:pPr>
              <a:spcBef>
                <a:spcPct val="30000"/>
              </a:spcBef>
            </a:pPr>
            <a:r>
              <a:rPr lang="en-US" b="1">
                <a:solidFill>
                  <a:schemeClr val="accent1"/>
                </a:solidFill>
              </a:rPr>
              <a:t>Our Stud and Hero will be the Force Players.  They will fold inside on Iso</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57200" y="228600"/>
            <a:ext cx="8229600" cy="1020763"/>
          </a:xfrm>
          <a:solidFill>
            <a:schemeClr val="accent2"/>
          </a:solidFill>
          <a:ln>
            <a:solidFill>
              <a:schemeClr val="accent1"/>
            </a:solidFill>
          </a:ln>
        </p:spPr>
        <p:txBody>
          <a:bodyPr/>
          <a:lstStyle/>
          <a:p>
            <a:r>
              <a:rPr lang="en-US" sz="3600" b="1">
                <a:solidFill>
                  <a:schemeClr val="bg1"/>
                </a:solidFill>
              </a:rPr>
              <a:t>Our Base Alignment vs. I Tight</a:t>
            </a:r>
          </a:p>
        </p:txBody>
      </p:sp>
      <p:sp>
        <p:nvSpPr>
          <p:cNvPr id="95235" name="Rectangle 3"/>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5236" name="Oval 4"/>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5237" name="Oval 5"/>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5238" name="Oval 6"/>
          <p:cNvSpPr>
            <a:spLocks noChangeArrowheads="1"/>
          </p:cNvSpPr>
          <p:nvPr/>
        </p:nvSpPr>
        <p:spPr bwMode="auto">
          <a:xfrm>
            <a:off x="39433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5239" name="Oval 7"/>
          <p:cNvSpPr>
            <a:spLocks noChangeArrowheads="1"/>
          </p:cNvSpPr>
          <p:nvPr/>
        </p:nvSpPr>
        <p:spPr bwMode="auto">
          <a:xfrm>
            <a:off x="3527425"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5240" name="Oval 8"/>
          <p:cNvSpPr>
            <a:spLocks noChangeArrowheads="1"/>
          </p:cNvSpPr>
          <p:nvPr/>
        </p:nvSpPr>
        <p:spPr bwMode="auto">
          <a:xfrm>
            <a:off x="962025" y="2546350"/>
            <a:ext cx="331788"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5241" name="Oval 9"/>
          <p:cNvSpPr>
            <a:spLocks noChangeArrowheads="1"/>
          </p:cNvSpPr>
          <p:nvPr/>
        </p:nvSpPr>
        <p:spPr bwMode="auto">
          <a:xfrm>
            <a:off x="4343400" y="182880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5242" name="Oval 10"/>
          <p:cNvSpPr>
            <a:spLocks noChangeArrowheads="1"/>
          </p:cNvSpPr>
          <p:nvPr/>
        </p:nvSpPr>
        <p:spPr bwMode="auto">
          <a:xfrm>
            <a:off x="5608638" y="2890838"/>
            <a:ext cx="333375"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5243" name="Oval 11"/>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5244" name="Oval 12"/>
          <p:cNvSpPr>
            <a:spLocks noChangeArrowheads="1"/>
          </p:cNvSpPr>
          <p:nvPr/>
        </p:nvSpPr>
        <p:spPr bwMode="auto">
          <a:xfrm>
            <a:off x="3048000" y="289560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5245" name="Oval 13"/>
          <p:cNvSpPr>
            <a:spLocks noChangeArrowheads="1"/>
          </p:cNvSpPr>
          <p:nvPr/>
        </p:nvSpPr>
        <p:spPr bwMode="auto">
          <a:xfrm>
            <a:off x="4341813" y="1393825"/>
            <a:ext cx="331787"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5246" name="Text Box 14"/>
          <p:cNvSpPr txBox="1">
            <a:spLocks noChangeArrowheads="1"/>
          </p:cNvSpPr>
          <p:nvPr/>
        </p:nvSpPr>
        <p:spPr bwMode="auto">
          <a:xfrm>
            <a:off x="6300788" y="34671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95247" name="Line 15"/>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95248" name="Text Box 16"/>
          <p:cNvSpPr txBox="1">
            <a:spLocks noChangeArrowheads="1"/>
          </p:cNvSpPr>
          <p:nvPr/>
        </p:nvSpPr>
        <p:spPr bwMode="auto">
          <a:xfrm>
            <a:off x="5159375" y="32321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95249" name="Text Box 17"/>
          <p:cNvSpPr txBox="1">
            <a:spLocks noChangeArrowheads="1"/>
          </p:cNvSpPr>
          <p:nvPr/>
        </p:nvSpPr>
        <p:spPr bwMode="auto">
          <a:xfrm>
            <a:off x="347027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95250" name="Line 18"/>
          <p:cNvSpPr>
            <a:spLocks noChangeShapeType="1"/>
          </p:cNvSpPr>
          <p:nvPr/>
        </p:nvSpPr>
        <p:spPr bwMode="auto">
          <a:xfrm flipV="1">
            <a:off x="3692525" y="2889250"/>
            <a:ext cx="0" cy="307975"/>
          </a:xfrm>
          <a:prstGeom prst="line">
            <a:avLst/>
          </a:prstGeom>
          <a:noFill/>
          <a:ln w="9525">
            <a:solidFill>
              <a:schemeClr val="tx1"/>
            </a:solidFill>
            <a:round/>
            <a:headEnd/>
            <a:tailEnd/>
          </a:ln>
          <a:effectLst/>
        </p:spPr>
        <p:txBody>
          <a:bodyPr/>
          <a:lstStyle/>
          <a:p>
            <a:endParaRPr lang="en-US"/>
          </a:p>
        </p:txBody>
      </p:sp>
      <p:sp>
        <p:nvSpPr>
          <p:cNvPr id="95251" name="Line 19"/>
          <p:cNvSpPr>
            <a:spLocks noChangeShapeType="1"/>
          </p:cNvSpPr>
          <p:nvPr/>
        </p:nvSpPr>
        <p:spPr bwMode="auto">
          <a:xfrm flipV="1">
            <a:off x="5356225" y="2889250"/>
            <a:ext cx="0" cy="319088"/>
          </a:xfrm>
          <a:prstGeom prst="line">
            <a:avLst/>
          </a:prstGeom>
          <a:noFill/>
          <a:ln w="9525">
            <a:solidFill>
              <a:schemeClr val="tx1"/>
            </a:solidFill>
            <a:round/>
            <a:headEnd/>
            <a:tailEnd/>
          </a:ln>
          <a:effectLst/>
        </p:spPr>
        <p:txBody>
          <a:bodyPr/>
          <a:lstStyle/>
          <a:p>
            <a:endParaRPr lang="en-US"/>
          </a:p>
        </p:txBody>
      </p:sp>
      <p:sp>
        <p:nvSpPr>
          <p:cNvPr id="95252" name="Text Box 20"/>
          <p:cNvSpPr txBox="1">
            <a:spLocks noChangeArrowheads="1"/>
          </p:cNvSpPr>
          <p:nvPr/>
        </p:nvSpPr>
        <p:spPr bwMode="auto">
          <a:xfrm>
            <a:off x="3416300" y="3854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95253" name="Text Box 21"/>
          <p:cNvSpPr txBox="1">
            <a:spLocks noChangeArrowheads="1"/>
          </p:cNvSpPr>
          <p:nvPr/>
        </p:nvSpPr>
        <p:spPr bwMode="auto">
          <a:xfrm>
            <a:off x="4327525" y="3824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95254" name="Text Box 22"/>
          <p:cNvSpPr txBox="1">
            <a:spLocks noChangeArrowheads="1"/>
          </p:cNvSpPr>
          <p:nvPr/>
        </p:nvSpPr>
        <p:spPr bwMode="auto">
          <a:xfrm>
            <a:off x="5287963" y="3848100"/>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95255" name="Text Box 23"/>
          <p:cNvSpPr txBox="1">
            <a:spLocks noChangeArrowheads="1"/>
          </p:cNvSpPr>
          <p:nvPr/>
        </p:nvSpPr>
        <p:spPr bwMode="auto">
          <a:xfrm>
            <a:off x="6108700" y="450373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95256" name="Text Box 24"/>
          <p:cNvSpPr txBox="1">
            <a:spLocks noChangeArrowheads="1"/>
          </p:cNvSpPr>
          <p:nvPr/>
        </p:nvSpPr>
        <p:spPr bwMode="auto">
          <a:xfrm>
            <a:off x="2382838" y="34671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95257" name="Text Box 25"/>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95258" name="Text Box 26"/>
          <p:cNvSpPr txBox="1">
            <a:spLocks noChangeArrowheads="1"/>
          </p:cNvSpPr>
          <p:nvPr/>
        </p:nvSpPr>
        <p:spPr bwMode="auto">
          <a:xfrm>
            <a:off x="3611563" y="454342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95259" name="Line 27"/>
          <p:cNvSpPr>
            <a:spLocks noChangeShapeType="1"/>
          </p:cNvSpPr>
          <p:nvPr/>
        </p:nvSpPr>
        <p:spPr bwMode="auto">
          <a:xfrm flipH="1" flipV="1">
            <a:off x="3595688" y="2767013"/>
            <a:ext cx="28575" cy="609600"/>
          </a:xfrm>
          <a:prstGeom prst="line">
            <a:avLst/>
          </a:prstGeom>
          <a:noFill/>
          <a:ln w="9525">
            <a:solidFill>
              <a:schemeClr val="bg1"/>
            </a:solidFill>
            <a:round/>
            <a:headEnd/>
            <a:tailEnd type="triangle" w="med" len="med"/>
          </a:ln>
          <a:effectLst/>
        </p:spPr>
        <p:txBody>
          <a:bodyPr/>
          <a:lstStyle/>
          <a:p>
            <a:endParaRPr lang="en-US"/>
          </a:p>
        </p:txBody>
      </p:sp>
      <p:sp>
        <p:nvSpPr>
          <p:cNvPr id="95260" name="Line 28"/>
          <p:cNvSpPr>
            <a:spLocks noChangeShapeType="1"/>
          </p:cNvSpPr>
          <p:nvPr/>
        </p:nvSpPr>
        <p:spPr bwMode="auto">
          <a:xfrm flipV="1">
            <a:off x="4524375" y="2754313"/>
            <a:ext cx="152400" cy="636587"/>
          </a:xfrm>
          <a:prstGeom prst="line">
            <a:avLst/>
          </a:prstGeom>
          <a:noFill/>
          <a:ln w="9525">
            <a:solidFill>
              <a:schemeClr val="bg1"/>
            </a:solidFill>
            <a:round/>
            <a:headEnd/>
            <a:tailEnd type="triangle" w="med" len="med"/>
          </a:ln>
          <a:effectLst/>
        </p:spPr>
        <p:txBody>
          <a:bodyPr/>
          <a:lstStyle/>
          <a:p>
            <a:endParaRPr lang="en-US"/>
          </a:p>
        </p:txBody>
      </p:sp>
      <p:sp>
        <p:nvSpPr>
          <p:cNvPr id="95261" name="Line 29"/>
          <p:cNvSpPr>
            <a:spLocks noChangeShapeType="1"/>
          </p:cNvSpPr>
          <p:nvPr/>
        </p:nvSpPr>
        <p:spPr bwMode="auto">
          <a:xfrm flipV="1">
            <a:off x="5370513" y="2767013"/>
            <a:ext cx="82550" cy="636587"/>
          </a:xfrm>
          <a:prstGeom prst="line">
            <a:avLst/>
          </a:prstGeom>
          <a:noFill/>
          <a:ln w="9525">
            <a:solidFill>
              <a:schemeClr val="bg1"/>
            </a:solidFill>
            <a:round/>
            <a:headEnd/>
            <a:tailEnd type="triangle" w="med" len="med"/>
          </a:ln>
          <a:effectLst/>
        </p:spPr>
        <p:txBody>
          <a:bodyPr/>
          <a:lstStyle/>
          <a:p>
            <a:endParaRPr lang="en-US"/>
          </a:p>
        </p:txBody>
      </p:sp>
      <p:sp>
        <p:nvSpPr>
          <p:cNvPr id="95262" name="Line 30"/>
          <p:cNvSpPr>
            <a:spLocks noChangeShapeType="1"/>
          </p:cNvSpPr>
          <p:nvPr/>
        </p:nvSpPr>
        <p:spPr bwMode="auto">
          <a:xfrm flipV="1">
            <a:off x="3595688" y="3681413"/>
            <a:ext cx="139700" cy="371475"/>
          </a:xfrm>
          <a:prstGeom prst="line">
            <a:avLst/>
          </a:prstGeom>
          <a:noFill/>
          <a:ln w="9525">
            <a:solidFill>
              <a:schemeClr val="bg1"/>
            </a:solidFill>
            <a:round/>
            <a:headEnd/>
            <a:tailEnd/>
          </a:ln>
          <a:effectLst/>
        </p:spPr>
        <p:txBody>
          <a:bodyPr/>
          <a:lstStyle/>
          <a:p>
            <a:endParaRPr lang="en-US"/>
          </a:p>
        </p:txBody>
      </p:sp>
      <p:sp>
        <p:nvSpPr>
          <p:cNvPr id="95263" name="Line 31"/>
          <p:cNvSpPr>
            <a:spLocks noChangeShapeType="1"/>
          </p:cNvSpPr>
          <p:nvPr/>
        </p:nvSpPr>
        <p:spPr bwMode="auto">
          <a:xfrm flipH="1" flipV="1">
            <a:off x="4456113" y="3641725"/>
            <a:ext cx="96837" cy="358775"/>
          </a:xfrm>
          <a:prstGeom prst="line">
            <a:avLst/>
          </a:prstGeom>
          <a:noFill/>
          <a:ln w="9525">
            <a:solidFill>
              <a:schemeClr val="bg1"/>
            </a:solidFill>
            <a:round/>
            <a:headEnd/>
            <a:tailEnd/>
          </a:ln>
          <a:effectLst/>
        </p:spPr>
        <p:txBody>
          <a:bodyPr/>
          <a:lstStyle/>
          <a:p>
            <a:endParaRPr lang="en-US"/>
          </a:p>
        </p:txBody>
      </p:sp>
      <p:sp>
        <p:nvSpPr>
          <p:cNvPr id="95264" name="Line 32"/>
          <p:cNvSpPr>
            <a:spLocks noChangeShapeType="1"/>
          </p:cNvSpPr>
          <p:nvPr/>
        </p:nvSpPr>
        <p:spPr bwMode="auto">
          <a:xfrm flipH="1" flipV="1">
            <a:off x="5218113" y="3629025"/>
            <a:ext cx="234950" cy="371475"/>
          </a:xfrm>
          <a:prstGeom prst="line">
            <a:avLst/>
          </a:prstGeom>
          <a:noFill/>
          <a:ln w="9525">
            <a:solidFill>
              <a:schemeClr val="bg1"/>
            </a:solidFill>
            <a:round/>
            <a:headEnd/>
            <a:tailEnd/>
          </a:ln>
          <a:effectLst/>
        </p:spPr>
        <p:txBody>
          <a:bodyPr/>
          <a:lstStyle/>
          <a:p>
            <a:endParaRPr lang="en-US"/>
          </a:p>
        </p:txBody>
      </p:sp>
      <p:sp>
        <p:nvSpPr>
          <p:cNvPr id="95265" name="Text Box 33"/>
          <p:cNvSpPr txBox="1">
            <a:spLocks noChangeArrowheads="1"/>
          </p:cNvSpPr>
          <p:nvPr/>
        </p:nvSpPr>
        <p:spPr bwMode="auto">
          <a:xfrm>
            <a:off x="808038" y="435133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95266" name="Text Box 34"/>
          <p:cNvSpPr txBox="1">
            <a:spLocks noChangeArrowheads="1"/>
          </p:cNvSpPr>
          <p:nvPr/>
        </p:nvSpPr>
        <p:spPr bwMode="auto">
          <a:xfrm>
            <a:off x="1752600" y="5105400"/>
            <a:ext cx="5791200" cy="1282700"/>
          </a:xfrm>
          <a:prstGeom prst="rect">
            <a:avLst/>
          </a:prstGeom>
          <a:solidFill>
            <a:schemeClr val="tx2"/>
          </a:solidFill>
          <a:ln w="9525">
            <a:solidFill>
              <a:schemeClr val="accent1"/>
            </a:solidFill>
            <a:miter lim="800000"/>
            <a:headEnd/>
            <a:tailEnd/>
          </a:ln>
          <a:effectLst/>
        </p:spPr>
        <p:txBody>
          <a:bodyPr>
            <a:spAutoFit/>
          </a:bodyPr>
          <a:lstStyle/>
          <a:p>
            <a:pPr>
              <a:spcBef>
                <a:spcPct val="30000"/>
              </a:spcBef>
            </a:pPr>
            <a:r>
              <a:rPr lang="en-US" b="1">
                <a:solidFill>
                  <a:schemeClr val="accent1"/>
                </a:solidFill>
              </a:rPr>
              <a:t>Key:  The tight side end must be able to restrict the C gap.  </a:t>
            </a:r>
          </a:p>
          <a:p>
            <a:pPr>
              <a:spcBef>
                <a:spcPct val="30000"/>
              </a:spcBef>
            </a:pPr>
            <a:r>
              <a:rPr lang="en-US" b="1">
                <a:solidFill>
                  <a:schemeClr val="accent1"/>
                </a:solidFill>
              </a:rPr>
              <a:t>Our Stud and Hero will be the Force Players.  They must not get too far up field!</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solidFill>
                  <a:schemeClr val="bg1"/>
                </a:solidFill>
              </a:rPr>
              <a:t>Base Front vs. 32 Personnel</a:t>
            </a:r>
          </a:p>
        </p:txBody>
      </p:sp>
      <p:pic>
        <p:nvPicPr>
          <p:cNvPr id="53252" name="Picture 4" descr="Bama vs FullHw"/>
          <p:cNvPicPr>
            <a:picLocks noChangeAspect="1" noChangeArrowheads="1"/>
          </p:cNvPicPr>
          <p:nvPr/>
        </p:nvPicPr>
        <p:blipFill>
          <a:blip r:embed="rId2"/>
          <a:srcRect/>
          <a:stretch>
            <a:fillRect/>
          </a:stretch>
        </p:blipFill>
        <p:spPr bwMode="auto">
          <a:xfrm>
            <a:off x="1576388" y="1662113"/>
            <a:ext cx="6019800" cy="3562350"/>
          </a:xfrm>
          <a:prstGeom prst="rect">
            <a:avLst/>
          </a:prstGeom>
          <a:noFill/>
          <a:ln w="34925">
            <a:solidFill>
              <a:schemeClr val="bg1"/>
            </a:solidFill>
            <a:miter lim="800000"/>
            <a:headEnd/>
            <a:tailEnd/>
          </a:ln>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solidFill>
                  <a:schemeClr val="bg1"/>
                </a:solidFill>
              </a:rPr>
              <a:t>Defending 21 Personnel Sets</a:t>
            </a:r>
          </a:p>
        </p:txBody>
      </p:sp>
      <p:sp>
        <p:nvSpPr>
          <p:cNvPr id="20483" name="Rectangle 3"/>
          <p:cNvSpPr>
            <a:spLocks noGrp="1" noChangeArrowheads="1"/>
          </p:cNvSpPr>
          <p:nvPr>
            <p:ph type="body" idx="1"/>
          </p:nvPr>
        </p:nvSpPr>
        <p:spPr/>
        <p:txBody>
          <a:bodyPr/>
          <a:lstStyle/>
          <a:p>
            <a:pPr>
              <a:buFont typeface="Wingdings" pitchFamily="2" charset="2"/>
              <a:buChar char="Ø"/>
            </a:pPr>
            <a:r>
              <a:rPr lang="en-US">
                <a:solidFill>
                  <a:schemeClr val="bg1"/>
                </a:solidFill>
              </a:rPr>
              <a:t>21 Personnel:  2 Backs 1 TE</a:t>
            </a:r>
          </a:p>
          <a:p>
            <a:pPr>
              <a:buFont typeface="Wingdings" pitchFamily="2" charset="2"/>
              <a:buChar char="Ø"/>
            </a:pPr>
            <a:r>
              <a:rPr lang="en-US">
                <a:solidFill>
                  <a:schemeClr val="bg1"/>
                </a:solidFill>
              </a:rPr>
              <a:t>We will line up in our base front.</a:t>
            </a:r>
          </a:p>
          <a:p>
            <a:pPr>
              <a:buFont typeface="Wingdings" pitchFamily="2" charset="2"/>
              <a:buChar char="Ø"/>
            </a:pPr>
            <a:r>
              <a:rPr lang="en-US">
                <a:solidFill>
                  <a:schemeClr val="bg1"/>
                </a:solidFill>
              </a:rPr>
              <a:t>By alignment we should be in great shape to the open side.</a:t>
            </a:r>
          </a:p>
          <a:p>
            <a:pPr>
              <a:buFont typeface="Wingdings" pitchFamily="2" charset="2"/>
              <a:buChar char="Ø"/>
            </a:pPr>
            <a:r>
              <a:rPr lang="en-US">
                <a:solidFill>
                  <a:schemeClr val="bg1"/>
                </a:solidFill>
              </a:rPr>
              <a:t>We will play cover 0, 1, 2, 3, and 4.</a:t>
            </a:r>
          </a:p>
          <a:p>
            <a:pPr>
              <a:buFont typeface="Wingdings" pitchFamily="2" charset="2"/>
              <a:buChar char="Ø"/>
            </a:pPr>
            <a:r>
              <a:rPr lang="en-US">
                <a:solidFill>
                  <a:schemeClr val="bg1"/>
                </a:solidFill>
              </a:rPr>
              <a:t>We will always have an I’m Here Player.</a:t>
            </a:r>
          </a:p>
          <a:p>
            <a:pPr>
              <a:buFont typeface="Wingdings" pitchFamily="2" charset="2"/>
              <a:buChar char="Ø"/>
            </a:pPr>
            <a:endParaRPr lang="en-US">
              <a:solidFill>
                <a:schemeClr val="bg1"/>
              </a:solidFill>
            </a:endParaRPr>
          </a:p>
        </p:txBody>
      </p:sp>
      <p:sp>
        <p:nvSpPr>
          <p:cNvPr id="20484" name="Line 4"/>
          <p:cNvSpPr>
            <a:spLocks noChangeShapeType="1"/>
          </p:cNvSpPr>
          <p:nvPr/>
        </p:nvSpPr>
        <p:spPr bwMode="auto">
          <a:xfrm>
            <a:off x="457200" y="1295400"/>
            <a:ext cx="7924800" cy="0"/>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28600"/>
            <a:ext cx="8229600" cy="1020763"/>
          </a:xfrm>
          <a:solidFill>
            <a:schemeClr val="accent2"/>
          </a:solidFill>
          <a:ln>
            <a:solidFill>
              <a:schemeClr val="accent1"/>
            </a:solidFill>
          </a:ln>
        </p:spPr>
        <p:txBody>
          <a:bodyPr/>
          <a:lstStyle/>
          <a:p>
            <a:r>
              <a:rPr lang="en-US" sz="3200" b="1">
                <a:solidFill>
                  <a:schemeClr val="bg1"/>
                </a:solidFill>
              </a:rPr>
              <a:t>Our Base Alignment vs. Twins Closed</a:t>
            </a:r>
          </a:p>
        </p:txBody>
      </p:sp>
      <p:sp>
        <p:nvSpPr>
          <p:cNvPr id="21509" name="Rectangle 5"/>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1510" name="Oval 6"/>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511" name="Oval 7"/>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512" name="Oval 8"/>
          <p:cNvSpPr>
            <a:spLocks noChangeArrowheads="1"/>
          </p:cNvSpPr>
          <p:nvPr/>
        </p:nvSpPr>
        <p:spPr bwMode="auto">
          <a:xfrm>
            <a:off x="39433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513" name="Oval 9"/>
          <p:cNvSpPr>
            <a:spLocks noChangeArrowheads="1"/>
          </p:cNvSpPr>
          <p:nvPr/>
        </p:nvSpPr>
        <p:spPr bwMode="auto">
          <a:xfrm>
            <a:off x="3527425"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514" name="Oval 10"/>
          <p:cNvSpPr>
            <a:spLocks noChangeArrowheads="1"/>
          </p:cNvSpPr>
          <p:nvPr/>
        </p:nvSpPr>
        <p:spPr bwMode="auto">
          <a:xfrm>
            <a:off x="4343400" y="1447800"/>
            <a:ext cx="331788"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515" name="Oval 11"/>
          <p:cNvSpPr>
            <a:spLocks noChangeArrowheads="1"/>
          </p:cNvSpPr>
          <p:nvPr/>
        </p:nvSpPr>
        <p:spPr bwMode="auto">
          <a:xfrm>
            <a:off x="4343400" y="182880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516" name="Oval 12"/>
          <p:cNvSpPr>
            <a:spLocks noChangeArrowheads="1"/>
          </p:cNvSpPr>
          <p:nvPr/>
        </p:nvSpPr>
        <p:spPr bwMode="auto">
          <a:xfrm>
            <a:off x="6492875" y="2478088"/>
            <a:ext cx="333375"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517" name="Oval 13"/>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518" name="Oval 14"/>
          <p:cNvSpPr>
            <a:spLocks noChangeArrowheads="1"/>
          </p:cNvSpPr>
          <p:nvPr/>
        </p:nvSpPr>
        <p:spPr bwMode="auto">
          <a:xfrm>
            <a:off x="3048000" y="289560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519" name="Oval 15"/>
          <p:cNvSpPr>
            <a:spLocks noChangeArrowheads="1"/>
          </p:cNvSpPr>
          <p:nvPr/>
        </p:nvSpPr>
        <p:spPr bwMode="auto">
          <a:xfrm>
            <a:off x="74358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1520" name="Text Box 16"/>
          <p:cNvSpPr txBox="1">
            <a:spLocks noChangeArrowheads="1"/>
          </p:cNvSpPr>
          <p:nvPr/>
        </p:nvSpPr>
        <p:spPr bwMode="auto">
          <a:xfrm>
            <a:off x="6324600" y="37338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21521" name="Line 17"/>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21522" name="Text Box 18"/>
          <p:cNvSpPr txBox="1">
            <a:spLocks noChangeArrowheads="1"/>
          </p:cNvSpPr>
          <p:nvPr/>
        </p:nvSpPr>
        <p:spPr bwMode="auto">
          <a:xfrm>
            <a:off x="5159375" y="32321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21523" name="Text Box 19"/>
          <p:cNvSpPr txBox="1">
            <a:spLocks noChangeArrowheads="1"/>
          </p:cNvSpPr>
          <p:nvPr/>
        </p:nvSpPr>
        <p:spPr bwMode="auto">
          <a:xfrm>
            <a:off x="347027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21524" name="Line 20"/>
          <p:cNvSpPr>
            <a:spLocks noChangeShapeType="1"/>
          </p:cNvSpPr>
          <p:nvPr/>
        </p:nvSpPr>
        <p:spPr bwMode="auto">
          <a:xfrm flipV="1">
            <a:off x="3692525" y="2889250"/>
            <a:ext cx="0" cy="307975"/>
          </a:xfrm>
          <a:prstGeom prst="line">
            <a:avLst/>
          </a:prstGeom>
          <a:noFill/>
          <a:ln w="9525">
            <a:solidFill>
              <a:schemeClr val="tx1"/>
            </a:solidFill>
            <a:round/>
            <a:headEnd/>
            <a:tailEnd/>
          </a:ln>
          <a:effectLst/>
        </p:spPr>
        <p:txBody>
          <a:bodyPr/>
          <a:lstStyle/>
          <a:p>
            <a:endParaRPr lang="en-US"/>
          </a:p>
        </p:txBody>
      </p:sp>
      <p:sp>
        <p:nvSpPr>
          <p:cNvPr id="21525" name="Line 21"/>
          <p:cNvSpPr>
            <a:spLocks noChangeShapeType="1"/>
          </p:cNvSpPr>
          <p:nvPr/>
        </p:nvSpPr>
        <p:spPr bwMode="auto">
          <a:xfrm flipV="1">
            <a:off x="5356225" y="2889250"/>
            <a:ext cx="0" cy="319088"/>
          </a:xfrm>
          <a:prstGeom prst="line">
            <a:avLst/>
          </a:prstGeom>
          <a:noFill/>
          <a:ln w="9525">
            <a:solidFill>
              <a:schemeClr val="tx1"/>
            </a:solidFill>
            <a:round/>
            <a:headEnd/>
            <a:tailEnd/>
          </a:ln>
          <a:effectLst/>
        </p:spPr>
        <p:txBody>
          <a:bodyPr/>
          <a:lstStyle/>
          <a:p>
            <a:endParaRPr lang="en-US"/>
          </a:p>
        </p:txBody>
      </p:sp>
      <p:sp>
        <p:nvSpPr>
          <p:cNvPr id="21526" name="Text Box 22"/>
          <p:cNvSpPr txBox="1">
            <a:spLocks noChangeArrowheads="1"/>
          </p:cNvSpPr>
          <p:nvPr/>
        </p:nvSpPr>
        <p:spPr bwMode="auto">
          <a:xfrm>
            <a:off x="3416300" y="3854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21527" name="Text Box 23"/>
          <p:cNvSpPr txBox="1">
            <a:spLocks noChangeArrowheads="1"/>
          </p:cNvSpPr>
          <p:nvPr/>
        </p:nvSpPr>
        <p:spPr bwMode="auto">
          <a:xfrm>
            <a:off x="4327525" y="3824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21528" name="Text Box 24"/>
          <p:cNvSpPr txBox="1">
            <a:spLocks noChangeArrowheads="1"/>
          </p:cNvSpPr>
          <p:nvPr/>
        </p:nvSpPr>
        <p:spPr bwMode="auto">
          <a:xfrm>
            <a:off x="5287963" y="3848100"/>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21529" name="Text Box 25"/>
          <p:cNvSpPr txBox="1">
            <a:spLocks noChangeArrowheads="1"/>
          </p:cNvSpPr>
          <p:nvPr/>
        </p:nvSpPr>
        <p:spPr bwMode="auto">
          <a:xfrm>
            <a:off x="7404100" y="41005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21530" name="Text Box 26"/>
          <p:cNvSpPr txBox="1">
            <a:spLocks noChangeArrowheads="1"/>
          </p:cNvSpPr>
          <p:nvPr/>
        </p:nvSpPr>
        <p:spPr bwMode="auto">
          <a:xfrm>
            <a:off x="2209800" y="3657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21531" name="Text Box 27"/>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21532" name="Text Box 28"/>
          <p:cNvSpPr txBox="1">
            <a:spLocks noChangeArrowheads="1"/>
          </p:cNvSpPr>
          <p:nvPr/>
        </p:nvSpPr>
        <p:spPr bwMode="auto">
          <a:xfrm>
            <a:off x="5570538" y="458152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21533" name="Line 29"/>
          <p:cNvSpPr>
            <a:spLocks noChangeShapeType="1"/>
          </p:cNvSpPr>
          <p:nvPr/>
        </p:nvSpPr>
        <p:spPr bwMode="auto">
          <a:xfrm flipH="1" flipV="1">
            <a:off x="3595688" y="2767013"/>
            <a:ext cx="28575" cy="609600"/>
          </a:xfrm>
          <a:prstGeom prst="line">
            <a:avLst/>
          </a:prstGeom>
          <a:noFill/>
          <a:ln w="9525">
            <a:solidFill>
              <a:schemeClr val="bg1"/>
            </a:solidFill>
            <a:round/>
            <a:headEnd/>
            <a:tailEnd type="triangle" w="med" len="med"/>
          </a:ln>
          <a:effectLst/>
        </p:spPr>
        <p:txBody>
          <a:bodyPr/>
          <a:lstStyle/>
          <a:p>
            <a:endParaRPr lang="en-US"/>
          </a:p>
        </p:txBody>
      </p:sp>
      <p:sp>
        <p:nvSpPr>
          <p:cNvPr id="21534" name="Line 30"/>
          <p:cNvSpPr>
            <a:spLocks noChangeShapeType="1"/>
          </p:cNvSpPr>
          <p:nvPr/>
        </p:nvSpPr>
        <p:spPr bwMode="auto">
          <a:xfrm flipV="1">
            <a:off x="4524375" y="2754313"/>
            <a:ext cx="152400" cy="636587"/>
          </a:xfrm>
          <a:prstGeom prst="line">
            <a:avLst/>
          </a:prstGeom>
          <a:noFill/>
          <a:ln w="9525">
            <a:solidFill>
              <a:schemeClr val="bg1"/>
            </a:solidFill>
            <a:round/>
            <a:headEnd/>
            <a:tailEnd type="triangle" w="med" len="med"/>
          </a:ln>
          <a:effectLst/>
        </p:spPr>
        <p:txBody>
          <a:bodyPr/>
          <a:lstStyle/>
          <a:p>
            <a:endParaRPr lang="en-US"/>
          </a:p>
        </p:txBody>
      </p:sp>
      <p:sp>
        <p:nvSpPr>
          <p:cNvPr id="21535" name="Line 31"/>
          <p:cNvSpPr>
            <a:spLocks noChangeShapeType="1"/>
          </p:cNvSpPr>
          <p:nvPr/>
        </p:nvSpPr>
        <p:spPr bwMode="auto">
          <a:xfrm flipV="1">
            <a:off x="5370513" y="2767013"/>
            <a:ext cx="82550" cy="636587"/>
          </a:xfrm>
          <a:prstGeom prst="line">
            <a:avLst/>
          </a:prstGeom>
          <a:noFill/>
          <a:ln w="9525">
            <a:solidFill>
              <a:schemeClr val="bg1"/>
            </a:solidFill>
            <a:round/>
            <a:headEnd/>
            <a:tailEnd type="triangle" w="med" len="med"/>
          </a:ln>
          <a:effectLst/>
        </p:spPr>
        <p:txBody>
          <a:bodyPr/>
          <a:lstStyle/>
          <a:p>
            <a:endParaRPr lang="en-US"/>
          </a:p>
        </p:txBody>
      </p:sp>
      <p:sp>
        <p:nvSpPr>
          <p:cNvPr id="21536" name="Line 32"/>
          <p:cNvSpPr>
            <a:spLocks noChangeShapeType="1"/>
          </p:cNvSpPr>
          <p:nvPr/>
        </p:nvSpPr>
        <p:spPr bwMode="auto">
          <a:xfrm flipV="1">
            <a:off x="3595688" y="3681413"/>
            <a:ext cx="139700" cy="371475"/>
          </a:xfrm>
          <a:prstGeom prst="line">
            <a:avLst/>
          </a:prstGeom>
          <a:noFill/>
          <a:ln w="9525">
            <a:solidFill>
              <a:schemeClr val="bg1"/>
            </a:solidFill>
            <a:round/>
            <a:headEnd/>
            <a:tailEnd/>
          </a:ln>
          <a:effectLst/>
        </p:spPr>
        <p:txBody>
          <a:bodyPr/>
          <a:lstStyle/>
          <a:p>
            <a:endParaRPr lang="en-US"/>
          </a:p>
        </p:txBody>
      </p:sp>
      <p:sp>
        <p:nvSpPr>
          <p:cNvPr id="21537" name="Line 33"/>
          <p:cNvSpPr>
            <a:spLocks noChangeShapeType="1"/>
          </p:cNvSpPr>
          <p:nvPr/>
        </p:nvSpPr>
        <p:spPr bwMode="auto">
          <a:xfrm flipH="1" flipV="1">
            <a:off x="4456113" y="3641725"/>
            <a:ext cx="96837" cy="358775"/>
          </a:xfrm>
          <a:prstGeom prst="line">
            <a:avLst/>
          </a:prstGeom>
          <a:noFill/>
          <a:ln w="9525">
            <a:solidFill>
              <a:schemeClr val="bg1"/>
            </a:solidFill>
            <a:round/>
            <a:headEnd/>
            <a:tailEnd/>
          </a:ln>
          <a:effectLst/>
        </p:spPr>
        <p:txBody>
          <a:bodyPr/>
          <a:lstStyle/>
          <a:p>
            <a:endParaRPr lang="en-US"/>
          </a:p>
        </p:txBody>
      </p:sp>
      <p:sp>
        <p:nvSpPr>
          <p:cNvPr id="21538" name="Line 34"/>
          <p:cNvSpPr>
            <a:spLocks noChangeShapeType="1"/>
          </p:cNvSpPr>
          <p:nvPr/>
        </p:nvSpPr>
        <p:spPr bwMode="auto">
          <a:xfrm flipH="1" flipV="1">
            <a:off x="5218113" y="3629025"/>
            <a:ext cx="234950" cy="371475"/>
          </a:xfrm>
          <a:prstGeom prst="line">
            <a:avLst/>
          </a:prstGeom>
          <a:noFill/>
          <a:ln w="9525">
            <a:solidFill>
              <a:schemeClr val="bg1"/>
            </a:solidFill>
            <a:round/>
            <a:headEnd/>
            <a:tailEnd/>
          </a:ln>
          <a:effectLst/>
        </p:spPr>
        <p:txBody>
          <a:bodyPr/>
          <a:lstStyle/>
          <a:p>
            <a:endParaRPr lang="en-US"/>
          </a:p>
        </p:txBody>
      </p:sp>
      <p:sp>
        <p:nvSpPr>
          <p:cNvPr id="21539" name="Text Box 35"/>
          <p:cNvSpPr txBox="1">
            <a:spLocks noChangeArrowheads="1"/>
          </p:cNvSpPr>
          <p:nvPr/>
        </p:nvSpPr>
        <p:spPr bwMode="auto">
          <a:xfrm>
            <a:off x="2743200" y="4419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21540" name="Text Box 36"/>
          <p:cNvSpPr txBox="1">
            <a:spLocks noChangeArrowheads="1"/>
          </p:cNvSpPr>
          <p:nvPr/>
        </p:nvSpPr>
        <p:spPr bwMode="auto">
          <a:xfrm>
            <a:off x="1752600" y="5105400"/>
            <a:ext cx="5791200" cy="1282700"/>
          </a:xfrm>
          <a:prstGeom prst="rect">
            <a:avLst/>
          </a:prstGeom>
          <a:solidFill>
            <a:schemeClr val="tx2"/>
          </a:solidFill>
          <a:ln w="9525">
            <a:solidFill>
              <a:schemeClr val="accent1"/>
            </a:solidFill>
            <a:miter lim="800000"/>
            <a:headEnd/>
            <a:tailEnd/>
          </a:ln>
          <a:effectLst/>
        </p:spPr>
        <p:txBody>
          <a:bodyPr>
            <a:spAutoFit/>
          </a:bodyPr>
          <a:lstStyle/>
          <a:p>
            <a:pPr>
              <a:spcBef>
                <a:spcPct val="30000"/>
              </a:spcBef>
            </a:pPr>
            <a:r>
              <a:rPr lang="en-US" b="1">
                <a:solidFill>
                  <a:schemeClr val="accent1"/>
                </a:solidFill>
              </a:rPr>
              <a:t>Key:  The tight side end must be able to restrict the C gap.  </a:t>
            </a:r>
          </a:p>
          <a:p>
            <a:pPr>
              <a:spcBef>
                <a:spcPct val="30000"/>
              </a:spcBef>
            </a:pPr>
            <a:r>
              <a:rPr lang="en-US" b="1">
                <a:solidFill>
                  <a:schemeClr val="accent1"/>
                </a:solidFill>
              </a:rPr>
              <a:t>Our Stud will be the Force Player on any outside run to his side.  He will play fold on Iso.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b="1">
                <a:solidFill>
                  <a:schemeClr val="accent1"/>
                </a:solidFill>
                <a:effectLst>
                  <a:outerShdw blurRad="38100" dist="38100" dir="2700000" algn="tl">
                    <a:srgbClr val="000000"/>
                  </a:outerShdw>
                </a:effectLst>
              </a:rPr>
              <a:t>Personnel</a:t>
            </a:r>
          </a:p>
        </p:txBody>
      </p:sp>
      <p:sp>
        <p:nvSpPr>
          <p:cNvPr id="7171" name="Rectangle 3"/>
          <p:cNvSpPr>
            <a:spLocks noGrp="1" noChangeArrowheads="1"/>
          </p:cNvSpPr>
          <p:nvPr>
            <p:ph type="body" idx="1"/>
          </p:nvPr>
        </p:nvSpPr>
        <p:spPr>
          <a:xfrm>
            <a:off x="457200" y="1371600"/>
            <a:ext cx="8229600" cy="4754563"/>
          </a:xfrm>
        </p:spPr>
        <p:txBody>
          <a:bodyPr/>
          <a:lstStyle/>
          <a:p>
            <a:pPr>
              <a:lnSpc>
                <a:spcPct val="80000"/>
              </a:lnSpc>
            </a:pPr>
            <a:r>
              <a:rPr lang="en-US" sz="2800" b="1" u="sng">
                <a:solidFill>
                  <a:schemeClr val="bg1"/>
                </a:solidFill>
                <a:effectLst>
                  <a:outerShdw blurRad="38100" dist="38100" dir="2700000" algn="tl">
                    <a:srgbClr val="000000"/>
                  </a:outerShdw>
                </a:effectLst>
              </a:rPr>
              <a:t>Mike</a:t>
            </a:r>
            <a:r>
              <a:rPr lang="en-US" sz="2800" b="1">
                <a:solidFill>
                  <a:schemeClr val="bg1"/>
                </a:solidFill>
                <a:effectLst>
                  <a:outerShdw blurRad="38100" dist="38100" dir="2700000" algn="tl">
                    <a:srgbClr val="000000"/>
                  </a:outerShdw>
                </a:effectLst>
              </a:rPr>
              <a:t>:</a:t>
            </a:r>
            <a:r>
              <a:rPr lang="en-US" sz="2800">
                <a:solidFill>
                  <a:schemeClr val="bg1"/>
                </a:solidFill>
                <a:effectLst>
                  <a:outerShdw blurRad="38100" dist="38100" dir="2700000" algn="tl">
                    <a:srgbClr val="000000"/>
                  </a:outerShdw>
                </a:effectLst>
              </a:rPr>
              <a:t> Your Mike backer is the strongest of your three backers, but he doesn’t need to be huge.  He must be able to redirect and we like a guy with speed.  He has to be our quarterback of the box.</a:t>
            </a:r>
          </a:p>
          <a:p>
            <a:pPr>
              <a:lnSpc>
                <a:spcPct val="80000"/>
              </a:lnSpc>
            </a:pPr>
            <a:r>
              <a:rPr lang="en-US" sz="2800" b="1" u="sng">
                <a:solidFill>
                  <a:schemeClr val="bg1"/>
                </a:solidFill>
                <a:effectLst>
                  <a:outerShdw blurRad="38100" dist="38100" dir="2700000" algn="tl">
                    <a:srgbClr val="000000"/>
                  </a:outerShdw>
                </a:effectLst>
              </a:rPr>
              <a:t>Rob/Lou</a:t>
            </a:r>
            <a:r>
              <a:rPr lang="en-US" sz="2800" b="1">
                <a:solidFill>
                  <a:schemeClr val="bg1"/>
                </a:solidFill>
                <a:effectLst>
                  <a:outerShdw blurRad="38100" dist="38100" dir="2700000" algn="tl">
                    <a:srgbClr val="000000"/>
                  </a:outerShdw>
                </a:effectLst>
              </a:rPr>
              <a:t>:  </a:t>
            </a:r>
            <a:r>
              <a:rPr lang="en-US" sz="2800">
                <a:solidFill>
                  <a:schemeClr val="bg1"/>
                </a:solidFill>
                <a:effectLst>
                  <a:outerShdw blurRad="38100" dist="38100" dir="2700000" algn="tl">
                    <a:srgbClr val="000000"/>
                  </a:outerShdw>
                </a:effectLst>
              </a:rPr>
              <a:t>Our Rob and Lou are speed guys who may be smaller than traditional inside backers.  We would like them to be safety types with a little bit of size.  They have to be able to blitz well, and must be disciplined enough to stay home while still aggressively pursuing the football.  Rob and Lou must be good tacklers as they will get most of your tackles</a:t>
            </a:r>
            <a:endParaRPr lang="en-US" sz="2800" b="1">
              <a:solidFill>
                <a:schemeClr val="bg1"/>
              </a:solidFill>
              <a:effectLst>
                <a:outerShdw blurRad="38100" dist="38100" dir="2700000" algn="tl">
                  <a:srgbClr val="000000"/>
                </a:outerShdw>
              </a:effectLst>
            </a:endParaRPr>
          </a:p>
        </p:txBody>
      </p:sp>
      <p:sp>
        <p:nvSpPr>
          <p:cNvPr id="7172" name="Line 4"/>
          <p:cNvSpPr>
            <a:spLocks noChangeShapeType="1"/>
          </p:cNvSpPr>
          <p:nvPr/>
        </p:nvSpPr>
        <p:spPr bwMode="auto">
          <a:xfrm>
            <a:off x="533400" y="12954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28600"/>
            <a:ext cx="8229600" cy="1020763"/>
          </a:xfrm>
          <a:solidFill>
            <a:schemeClr val="accent2"/>
          </a:solidFill>
          <a:ln>
            <a:solidFill>
              <a:schemeClr val="accent1"/>
            </a:solidFill>
          </a:ln>
        </p:spPr>
        <p:txBody>
          <a:bodyPr/>
          <a:lstStyle/>
          <a:p>
            <a:r>
              <a:rPr lang="en-US" sz="3200" b="1">
                <a:solidFill>
                  <a:schemeClr val="bg1"/>
                </a:solidFill>
              </a:rPr>
              <a:t>Our Base Alignment vs. Twins Open</a:t>
            </a:r>
          </a:p>
        </p:txBody>
      </p:sp>
      <p:sp>
        <p:nvSpPr>
          <p:cNvPr id="22531" name="Rectangle 3"/>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2532" name="Oval 4"/>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2533" name="Oval 5"/>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2534" name="Oval 6"/>
          <p:cNvSpPr>
            <a:spLocks noChangeArrowheads="1"/>
          </p:cNvSpPr>
          <p:nvPr/>
        </p:nvSpPr>
        <p:spPr bwMode="auto">
          <a:xfrm>
            <a:off x="39433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2535" name="Oval 7"/>
          <p:cNvSpPr>
            <a:spLocks noChangeArrowheads="1"/>
          </p:cNvSpPr>
          <p:nvPr/>
        </p:nvSpPr>
        <p:spPr bwMode="auto">
          <a:xfrm>
            <a:off x="3527425"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2536" name="Oval 8"/>
          <p:cNvSpPr>
            <a:spLocks noChangeArrowheads="1"/>
          </p:cNvSpPr>
          <p:nvPr/>
        </p:nvSpPr>
        <p:spPr bwMode="auto">
          <a:xfrm>
            <a:off x="4267200" y="1447800"/>
            <a:ext cx="331788"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2537" name="Oval 9"/>
          <p:cNvSpPr>
            <a:spLocks noChangeArrowheads="1"/>
          </p:cNvSpPr>
          <p:nvPr/>
        </p:nvSpPr>
        <p:spPr bwMode="auto">
          <a:xfrm>
            <a:off x="5029200" y="1981200"/>
            <a:ext cx="333375" cy="317500"/>
          </a:xfrm>
          <a:prstGeom prst="ellipse">
            <a:avLst/>
          </a:prstGeom>
          <a:solidFill>
            <a:schemeClr val="accent1"/>
          </a:solidFill>
          <a:ln w="28575">
            <a:solidFill>
              <a:srgbClr val="DF291B"/>
            </a:solidFill>
            <a:round/>
            <a:headEnd/>
            <a:tailEnd/>
          </a:ln>
          <a:effectLst/>
        </p:spPr>
        <p:txBody>
          <a:bodyPr wrap="none" anchor="ctr"/>
          <a:lstStyle/>
          <a:p>
            <a:pPr algn="ctr"/>
            <a:endParaRPr lang="en-US">
              <a:solidFill>
                <a:srgbClr val="DF291B"/>
              </a:solidFill>
            </a:endParaRPr>
          </a:p>
        </p:txBody>
      </p:sp>
      <p:sp>
        <p:nvSpPr>
          <p:cNvPr id="22538" name="Oval 10"/>
          <p:cNvSpPr>
            <a:spLocks noChangeArrowheads="1"/>
          </p:cNvSpPr>
          <p:nvPr/>
        </p:nvSpPr>
        <p:spPr bwMode="auto">
          <a:xfrm>
            <a:off x="6492875" y="2478088"/>
            <a:ext cx="333375"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2539" name="Oval 11"/>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2540" name="Oval 12"/>
          <p:cNvSpPr>
            <a:spLocks noChangeArrowheads="1"/>
          </p:cNvSpPr>
          <p:nvPr/>
        </p:nvSpPr>
        <p:spPr bwMode="auto">
          <a:xfrm>
            <a:off x="1676400" y="289560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2541" name="Oval 13"/>
          <p:cNvSpPr>
            <a:spLocks noChangeArrowheads="1"/>
          </p:cNvSpPr>
          <p:nvPr/>
        </p:nvSpPr>
        <p:spPr bwMode="auto">
          <a:xfrm>
            <a:off x="74358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2542" name="Text Box 14"/>
          <p:cNvSpPr txBox="1">
            <a:spLocks noChangeArrowheads="1"/>
          </p:cNvSpPr>
          <p:nvPr/>
        </p:nvSpPr>
        <p:spPr bwMode="auto">
          <a:xfrm>
            <a:off x="6324600" y="37338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22543" name="Line 15"/>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22544" name="Text Box 16"/>
          <p:cNvSpPr txBox="1">
            <a:spLocks noChangeArrowheads="1"/>
          </p:cNvSpPr>
          <p:nvPr/>
        </p:nvSpPr>
        <p:spPr bwMode="auto">
          <a:xfrm>
            <a:off x="5159375" y="32321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22545" name="Text Box 17"/>
          <p:cNvSpPr txBox="1">
            <a:spLocks noChangeArrowheads="1"/>
          </p:cNvSpPr>
          <p:nvPr/>
        </p:nvSpPr>
        <p:spPr bwMode="auto">
          <a:xfrm>
            <a:off x="347027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22546" name="Line 18"/>
          <p:cNvSpPr>
            <a:spLocks noChangeShapeType="1"/>
          </p:cNvSpPr>
          <p:nvPr/>
        </p:nvSpPr>
        <p:spPr bwMode="auto">
          <a:xfrm flipV="1">
            <a:off x="3692525" y="2889250"/>
            <a:ext cx="0" cy="307975"/>
          </a:xfrm>
          <a:prstGeom prst="line">
            <a:avLst/>
          </a:prstGeom>
          <a:noFill/>
          <a:ln w="9525">
            <a:solidFill>
              <a:schemeClr val="tx1"/>
            </a:solidFill>
            <a:round/>
            <a:headEnd/>
            <a:tailEnd/>
          </a:ln>
          <a:effectLst/>
        </p:spPr>
        <p:txBody>
          <a:bodyPr/>
          <a:lstStyle/>
          <a:p>
            <a:endParaRPr lang="en-US"/>
          </a:p>
        </p:txBody>
      </p:sp>
      <p:sp>
        <p:nvSpPr>
          <p:cNvPr id="22547" name="Line 19"/>
          <p:cNvSpPr>
            <a:spLocks noChangeShapeType="1"/>
          </p:cNvSpPr>
          <p:nvPr/>
        </p:nvSpPr>
        <p:spPr bwMode="auto">
          <a:xfrm flipV="1">
            <a:off x="5356225" y="2889250"/>
            <a:ext cx="0" cy="319088"/>
          </a:xfrm>
          <a:prstGeom prst="line">
            <a:avLst/>
          </a:prstGeom>
          <a:noFill/>
          <a:ln w="9525">
            <a:solidFill>
              <a:schemeClr val="tx1"/>
            </a:solidFill>
            <a:round/>
            <a:headEnd/>
            <a:tailEnd/>
          </a:ln>
          <a:effectLst/>
        </p:spPr>
        <p:txBody>
          <a:bodyPr/>
          <a:lstStyle/>
          <a:p>
            <a:endParaRPr lang="en-US"/>
          </a:p>
        </p:txBody>
      </p:sp>
      <p:sp>
        <p:nvSpPr>
          <p:cNvPr id="22548" name="Text Box 20"/>
          <p:cNvSpPr txBox="1">
            <a:spLocks noChangeArrowheads="1"/>
          </p:cNvSpPr>
          <p:nvPr/>
        </p:nvSpPr>
        <p:spPr bwMode="auto">
          <a:xfrm>
            <a:off x="3416300" y="3854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22549" name="Text Box 21"/>
          <p:cNvSpPr txBox="1">
            <a:spLocks noChangeArrowheads="1"/>
          </p:cNvSpPr>
          <p:nvPr/>
        </p:nvSpPr>
        <p:spPr bwMode="auto">
          <a:xfrm>
            <a:off x="4327525" y="3824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22550" name="Text Box 22"/>
          <p:cNvSpPr txBox="1">
            <a:spLocks noChangeArrowheads="1"/>
          </p:cNvSpPr>
          <p:nvPr/>
        </p:nvSpPr>
        <p:spPr bwMode="auto">
          <a:xfrm>
            <a:off x="5287963" y="3848100"/>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22551" name="Text Box 23"/>
          <p:cNvSpPr txBox="1">
            <a:spLocks noChangeArrowheads="1"/>
          </p:cNvSpPr>
          <p:nvPr/>
        </p:nvSpPr>
        <p:spPr bwMode="auto">
          <a:xfrm>
            <a:off x="7404100" y="41005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22552" name="Text Box 24"/>
          <p:cNvSpPr txBox="1">
            <a:spLocks noChangeArrowheads="1"/>
          </p:cNvSpPr>
          <p:nvPr/>
        </p:nvSpPr>
        <p:spPr bwMode="auto">
          <a:xfrm>
            <a:off x="2438400" y="3657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22553" name="Text Box 25"/>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22554" name="Text Box 26"/>
          <p:cNvSpPr txBox="1">
            <a:spLocks noChangeArrowheads="1"/>
          </p:cNvSpPr>
          <p:nvPr/>
        </p:nvSpPr>
        <p:spPr bwMode="auto">
          <a:xfrm>
            <a:off x="5032375" y="461962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22555" name="Line 27"/>
          <p:cNvSpPr>
            <a:spLocks noChangeShapeType="1"/>
          </p:cNvSpPr>
          <p:nvPr/>
        </p:nvSpPr>
        <p:spPr bwMode="auto">
          <a:xfrm flipH="1" flipV="1">
            <a:off x="3595688" y="2767013"/>
            <a:ext cx="28575" cy="609600"/>
          </a:xfrm>
          <a:prstGeom prst="line">
            <a:avLst/>
          </a:prstGeom>
          <a:noFill/>
          <a:ln w="9525">
            <a:solidFill>
              <a:schemeClr val="bg1"/>
            </a:solidFill>
            <a:round/>
            <a:headEnd/>
            <a:tailEnd type="triangle" w="med" len="med"/>
          </a:ln>
          <a:effectLst/>
        </p:spPr>
        <p:txBody>
          <a:bodyPr/>
          <a:lstStyle/>
          <a:p>
            <a:endParaRPr lang="en-US"/>
          </a:p>
        </p:txBody>
      </p:sp>
      <p:sp>
        <p:nvSpPr>
          <p:cNvPr id="22556" name="Line 28"/>
          <p:cNvSpPr>
            <a:spLocks noChangeShapeType="1"/>
          </p:cNvSpPr>
          <p:nvPr/>
        </p:nvSpPr>
        <p:spPr bwMode="auto">
          <a:xfrm flipV="1">
            <a:off x="4524375" y="2754313"/>
            <a:ext cx="152400" cy="636587"/>
          </a:xfrm>
          <a:prstGeom prst="line">
            <a:avLst/>
          </a:prstGeom>
          <a:noFill/>
          <a:ln w="9525">
            <a:solidFill>
              <a:schemeClr val="bg1"/>
            </a:solidFill>
            <a:round/>
            <a:headEnd/>
            <a:tailEnd type="triangle" w="med" len="med"/>
          </a:ln>
          <a:effectLst/>
        </p:spPr>
        <p:txBody>
          <a:bodyPr/>
          <a:lstStyle/>
          <a:p>
            <a:endParaRPr lang="en-US"/>
          </a:p>
        </p:txBody>
      </p:sp>
      <p:sp>
        <p:nvSpPr>
          <p:cNvPr id="22557" name="Line 29"/>
          <p:cNvSpPr>
            <a:spLocks noChangeShapeType="1"/>
          </p:cNvSpPr>
          <p:nvPr/>
        </p:nvSpPr>
        <p:spPr bwMode="auto">
          <a:xfrm flipV="1">
            <a:off x="5370513" y="2767013"/>
            <a:ext cx="82550" cy="636587"/>
          </a:xfrm>
          <a:prstGeom prst="line">
            <a:avLst/>
          </a:prstGeom>
          <a:noFill/>
          <a:ln w="9525">
            <a:solidFill>
              <a:schemeClr val="bg1"/>
            </a:solidFill>
            <a:round/>
            <a:headEnd/>
            <a:tailEnd type="triangle" w="med" len="med"/>
          </a:ln>
          <a:effectLst/>
        </p:spPr>
        <p:txBody>
          <a:bodyPr/>
          <a:lstStyle/>
          <a:p>
            <a:endParaRPr lang="en-US"/>
          </a:p>
        </p:txBody>
      </p:sp>
      <p:sp>
        <p:nvSpPr>
          <p:cNvPr id="22558" name="Line 30"/>
          <p:cNvSpPr>
            <a:spLocks noChangeShapeType="1"/>
          </p:cNvSpPr>
          <p:nvPr/>
        </p:nvSpPr>
        <p:spPr bwMode="auto">
          <a:xfrm flipV="1">
            <a:off x="3595688" y="3681413"/>
            <a:ext cx="139700" cy="371475"/>
          </a:xfrm>
          <a:prstGeom prst="line">
            <a:avLst/>
          </a:prstGeom>
          <a:noFill/>
          <a:ln w="9525">
            <a:solidFill>
              <a:schemeClr val="bg1"/>
            </a:solidFill>
            <a:round/>
            <a:headEnd/>
            <a:tailEnd/>
          </a:ln>
          <a:effectLst/>
        </p:spPr>
        <p:txBody>
          <a:bodyPr/>
          <a:lstStyle/>
          <a:p>
            <a:endParaRPr lang="en-US"/>
          </a:p>
        </p:txBody>
      </p:sp>
      <p:sp>
        <p:nvSpPr>
          <p:cNvPr id="22559" name="Line 31"/>
          <p:cNvSpPr>
            <a:spLocks noChangeShapeType="1"/>
          </p:cNvSpPr>
          <p:nvPr/>
        </p:nvSpPr>
        <p:spPr bwMode="auto">
          <a:xfrm flipH="1" flipV="1">
            <a:off x="4456113" y="3641725"/>
            <a:ext cx="96837" cy="358775"/>
          </a:xfrm>
          <a:prstGeom prst="line">
            <a:avLst/>
          </a:prstGeom>
          <a:noFill/>
          <a:ln w="9525">
            <a:solidFill>
              <a:schemeClr val="bg1"/>
            </a:solidFill>
            <a:round/>
            <a:headEnd/>
            <a:tailEnd/>
          </a:ln>
          <a:effectLst/>
        </p:spPr>
        <p:txBody>
          <a:bodyPr/>
          <a:lstStyle/>
          <a:p>
            <a:endParaRPr lang="en-US"/>
          </a:p>
        </p:txBody>
      </p:sp>
      <p:sp>
        <p:nvSpPr>
          <p:cNvPr id="22560" name="Line 32"/>
          <p:cNvSpPr>
            <a:spLocks noChangeShapeType="1"/>
          </p:cNvSpPr>
          <p:nvPr/>
        </p:nvSpPr>
        <p:spPr bwMode="auto">
          <a:xfrm flipH="1" flipV="1">
            <a:off x="5218113" y="3629025"/>
            <a:ext cx="234950" cy="371475"/>
          </a:xfrm>
          <a:prstGeom prst="line">
            <a:avLst/>
          </a:prstGeom>
          <a:noFill/>
          <a:ln w="9525">
            <a:solidFill>
              <a:schemeClr val="bg1"/>
            </a:solidFill>
            <a:round/>
            <a:headEnd/>
            <a:tailEnd/>
          </a:ln>
          <a:effectLst/>
        </p:spPr>
        <p:txBody>
          <a:bodyPr/>
          <a:lstStyle/>
          <a:p>
            <a:endParaRPr lang="en-US"/>
          </a:p>
        </p:txBody>
      </p:sp>
      <p:sp>
        <p:nvSpPr>
          <p:cNvPr id="22561" name="Text Box 33"/>
          <p:cNvSpPr txBox="1">
            <a:spLocks noChangeArrowheads="1"/>
          </p:cNvSpPr>
          <p:nvPr/>
        </p:nvSpPr>
        <p:spPr bwMode="auto">
          <a:xfrm>
            <a:off x="1600200" y="4038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22562" name="Text Box 34"/>
          <p:cNvSpPr txBox="1">
            <a:spLocks noChangeArrowheads="1"/>
          </p:cNvSpPr>
          <p:nvPr/>
        </p:nvSpPr>
        <p:spPr bwMode="auto">
          <a:xfrm>
            <a:off x="1752600" y="5105400"/>
            <a:ext cx="5791200" cy="733425"/>
          </a:xfrm>
          <a:prstGeom prst="rect">
            <a:avLst/>
          </a:prstGeom>
          <a:solidFill>
            <a:schemeClr val="bg1"/>
          </a:solidFill>
          <a:ln w="9525">
            <a:solidFill>
              <a:schemeClr val="accent1"/>
            </a:solidFill>
            <a:miter lim="800000"/>
            <a:headEnd/>
            <a:tailEnd/>
          </a:ln>
          <a:effectLst/>
        </p:spPr>
        <p:txBody>
          <a:bodyPr>
            <a:spAutoFit/>
          </a:bodyPr>
          <a:lstStyle/>
          <a:p>
            <a:pPr>
              <a:spcBef>
                <a:spcPct val="30000"/>
              </a:spcBef>
            </a:pPr>
            <a:r>
              <a:rPr lang="en-US" b="1">
                <a:solidFill>
                  <a:srgbClr val="DF291B"/>
                </a:solidFill>
              </a:rPr>
              <a:t>Key:  This can become a trips concept.</a:t>
            </a:r>
          </a:p>
          <a:p>
            <a:pPr>
              <a:spcBef>
                <a:spcPct val="30000"/>
              </a:spcBef>
            </a:pPr>
            <a:r>
              <a:rPr lang="en-US" b="1">
                <a:solidFill>
                  <a:schemeClr val="tx2"/>
                </a:solidFill>
              </a:rPr>
              <a:t>We can make a hammer call to the fullback’s side.</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228600"/>
            <a:ext cx="8229600" cy="1020763"/>
          </a:xfrm>
          <a:solidFill>
            <a:schemeClr val="accent2"/>
          </a:solidFill>
          <a:ln>
            <a:solidFill>
              <a:schemeClr val="accent1"/>
            </a:solidFill>
          </a:ln>
        </p:spPr>
        <p:txBody>
          <a:bodyPr/>
          <a:lstStyle/>
          <a:p>
            <a:r>
              <a:rPr lang="en-US" sz="3200" b="1">
                <a:solidFill>
                  <a:schemeClr val="bg1"/>
                </a:solidFill>
              </a:rPr>
              <a:t>Hammer Call vs. Twins Open</a:t>
            </a:r>
          </a:p>
        </p:txBody>
      </p:sp>
      <p:sp>
        <p:nvSpPr>
          <p:cNvPr id="88067" name="Rectangle 3"/>
          <p:cNvSpPr>
            <a:spLocks noChangeArrowheads="1"/>
          </p:cNvSpPr>
          <p:nvPr/>
        </p:nvSpPr>
        <p:spPr bwMode="auto">
          <a:xfrm>
            <a:off x="4359275" y="2889250"/>
            <a:ext cx="331788" cy="3190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8068" name="Oval 4"/>
          <p:cNvSpPr>
            <a:spLocks noChangeArrowheads="1"/>
          </p:cNvSpPr>
          <p:nvPr/>
        </p:nvSpPr>
        <p:spPr bwMode="auto">
          <a:xfrm>
            <a:off x="4773613"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8069" name="Oval 5"/>
          <p:cNvSpPr>
            <a:spLocks noChangeArrowheads="1"/>
          </p:cNvSpPr>
          <p:nvPr/>
        </p:nvSpPr>
        <p:spPr bwMode="auto">
          <a:xfrm>
            <a:off x="5189538" y="2889250"/>
            <a:ext cx="333375"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8070" name="Oval 6"/>
          <p:cNvSpPr>
            <a:spLocks noChangeArrowheads="1"/>
          </p:cNvSpPr>
          <p:nvPr/>
        </p:nvSpPr>
        <p:spPr bwMode="auto">
          <a:xfrm>
            <a:off x="39433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8071" name="Oval 7"/>
          <p:cNvSpPr>
            <a:spLocks noChangeArrowheads="1"/>
          </p:cNvSpPr>
          <p:nvPr/>
        </p:nvSpPr>
        <p:spPr bwMode="auto">
          <a:xfrm>
            <a:off x="3527425"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8072" name="Oval 8"/>
          <p:cNvSpPr>
            <a:spLocks noChangeArrowheads="1"/>
          </p:cNvSpPr>
          <p:nvPr/>
        </p:nvSpPr>
        <p:spPr bwMode="auto">
          <a:xfrm>
            <a:off x="4267200" y="1447800"/>
            <a:ext cx="331788"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8073" name="Oval 9"/>
          <p:cNvSpPr>
            <a:spLocks noChangeArrowheads="1"/>
          </p:cNvSpPr>
          <p:nvPr/>
        </p:nvSpPr>
        <p:spPr bwMode="auto">
          <a:xfrm>
            <a:off x="5029200" y="1981200"/>
            <a:ext cx="333375" cy="317500"/>
          </a:xfrm>
          <a:prstGeom prst="ellipse">
            <a:avLst/>
          </a:prstGeom>
          <a:solidFill>
            <a:schemeClr val="accent1"/>
          </a:solidFill>
          <a:ln w="28575">
            <a:solidFill>
              <a:srgbClr val="DF291B"/>
            </a:solidFill>
            <a:round/>
            <a:headEnd/>
            <a:tailEnd/>
          </a:ln>
          <a:effectLst/>
        </p:spPr>
        <p:txBody>
          <a:bodyPr wrap="none" anchor="ctr"/>
          <a:lstStyle/>
          <a:p>
            <a:pPr algn="ctr"/>
            <a:endParaRPr lang="en-US">
              <a:solidFill>
                <a:srgbClr val="DF291B"/>
              </a:solidFill>
            </a:endParaRPr>
          </a:p>
        </p:txBody>
      </p:sp>
      <p:sp>
        <p:nvSpPr>
          <p:cNvPr id="88074" name="Oval 10"/>
          <p:cNvSpPr>
            <a:spLocks noChangeArrowheads="1"/>
          </p:cNvSpPr>
          <p:nvPr/>
        </p:nvSpPr>
        <p:spPr bwMode="auto">
          <a:xfrm>
            <a:off x="6492875" y="2478088"/>
            <a:ext cx="333375" cy="31908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8075" name="Oval 11"/>
          <p:cNvSpPr>
            <a:spLocks noChangeArrowheads="1"/>
          </p:cNvSpPr>
          <p:nvPr/>
        </p:nvSpPr>
        <p:spPr bwMode="auto">
          <a:xfrm>
            <a:off x="4343400" y="251460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8076" name="Oval 12"/>
          <p:cNvSpPr>
            <a:spLocks noChangeArrowheads="1"/>
          </p:cNvSpPr>
          <p:nvPr/>
        </p:nvSpPr>
        <p:spPr bwMode="auto">
          <a:xfrm>
            <a:off x="1676400" y="2895600"/>
            <a:ext cx="333375" cy="3175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8077" name="Oval 13"/>
          <p:cNvSpPr>
            <a:spLocks noChangeArrowheads="1"/>
          </p:cNvSpPr>
          <p:nvPr/>
        </p:nvSpPr>
        <p:spPr bwMode="auto">
          <a:xfrm>
            <a:off x="7435850" y="2889250"/>
            <a:ext cx="331788" cy="3190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8078" name="Text Box 14"/>
          <p:cNvSpPr txBox="1">
            <a:spLocks noChangeArrowheads="1"/>
          </p:cNvSpPr>
          <p:nvPr/>
        </p:nvSpPr>
        <p:spPr bwMode="auto">
          <a:xfrm>
            <a:off x="6324600" y="37338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H</a:t>
            </a:r>
          </a:p>
        </p:txBody>
      </p:sp>
      <p:sp>
        <p:nvSpPr>
          <p:cNvPr id="88079" name="Line 15"/>
          <p:cNvSpPr>
            <a:spLocks noChangeShapeType="1"/>
          </p:cNvSpPr>
          <p:nvPr/>
        </p:nvSpPr>
        <p:spPr bwMode="auto">
          <a:xfrm flipV="1">
            <a:off x="4524375" y="2889250"/>
            <a:ext cx="0" cy="319088"/>
          </a:xfrm>
          <a:prstGeom prst="line">
            <a:avLst/>
          </a:prstGeom>
          <a:noFill/>
          <a:ln w="9525">
            <a:solidFill>
              <a:schemeClr val="tx1"/>
            </a:solidFill>
            <a:round/>
            <a:headEnd/>
            <a:tailEnd/>
          </a:ln>
          <a:effectLst/>
        </p:spPr>
        <p:txBody>
          <a:bodyPr/>
          <a:lstStyle/>
          <a:p>
            <a:endParaRPr lang="en-US"/>
          </a:p>
        </p:txBody>
      </p:sp>
      <p:sp>
        <p:nvSpPr>
          <p:cNvPr id="88080" name="Text Box 16"/>
          <p:cNvSpPr txBox="1">
            <a:spLocks noChangeArrowheads="1"/>
          </p:cNvSpPr>
          <p:nvPr/>
        </p:nvSpPr>
        <p:spPr bwMode="auto">
          <a:xfrm>
            <a:off x="5159375" y="32321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88081" name="Text Box 17"/>
          <p:cNvSpPr txBox="1">
            <a:spLocks noChangeArrowheads="1"/>
          </p:cNvSpPr>
          <p:nvPr/>
        </p:nvSpPr>
        <p:spPr bwMode="auto">
          <a:xfrm>
            <a:off x="347027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E</a:t>
            </a:r>
          </a:p>
        </p:txBody>
      </p:sp>
      <p:sp>
        <p:nvSpPr>
          <p:cNvPr id="88082" name="Line 18"/>
          <p:cNvSpPr>
            <a:spLocks noChangeShapeType="1"/>
          </p:cNvSpPr>
          <p:nvPr/>
        </p:nvSpPr>
        <p:spPr bwMode="auto">
          <a:xfrm flipV="1">
            <a:off x="3692525" y="2889250"/>
            <a:ext cx="0" cy="307975"/>
          </a:xfrm>
          <a:prstGeom prst="line">
            <a:avLst/>
          </a:prstGeom>
          <a:noFill/>
          <a:ln w="9525">
            <a:solidFill>
              <a:schemeClr val="tx1"/>
            </a:solidFill>
            <a:round/>
            <a:headEnd/>
            <a:tailEnd/>
          </a:ln>
          <a:effectLst/>
        </p:spPr>
        <p:txBody>
          <a:bodyPr/>
          <a:lstStyle/>
          <a:p>
            <a:endParaRPr lang="en-US"/>
          </a:p>
        </p:txBody>
      </p:sp>
      <p:sp>
        <p:nvSpPr>
          <p:cNvPr id="88083" name="Line 19"/>
          <p:cNvSpPr>
            <a:spLocks noChangeShapeType="1"/>
          </p:cNvSpPr>
          <p:nvPr/>
        </p:nvSpPr>
        <p:spPr bwMode="auto">
          <a:xfrm flipV="1">
            <a:off x="5356225" y="2889250"/>
            <a:ext cx="0" cy="319088"/>
          </a:xfrm>
          <a:prstGeom prst="line">
            <a:avLst/>
          </a:prstGeom>
          <a:noFill/>
          <a:ln w="9525">
            <a:solidFill>
              <a:schemeClr val="tx1"/>
            </a:solidFill>
            <a:round/>
            <a:headEnd/>
            <a:tailEnd/>
          </a:ln>
          <a:effectLst/>
        </p:spPr>
        <p:txBody>
          <a:bodyPr/>
          <a:lstStyle/>
          <a:p>
            <a:endParaRPr lang="en-US"/>
          </a:p>
        </p:txBody>
      </p:sp>
      <p:sp>
        <p:nvSpPr>
          <p:cNvPr id="88084" name="Text Box 20"/>
          <p:cNvSpPr txBox="1">
            <a:spLocks noChangeArrowheads="1"/>
          </p:cNvSpPr>
          <p:nvPr/>
        </p:nvSpPr>
        <p:spPr bwMode="auto">
          <a:xfrm>
            <a:off x="3416300" y="385445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L</a:t>
            </a:r>
          </a:p>
        </p:txBody>
      </p:sp>
      <p:sp>
        <p:nvSpPr>
          <p:cNvPr id="88085" name="Text Box 21"/>
          <p:cNvSpPr txBox="1">
            <a:spLocks noChangeArrowheads="1"/>
          </p:cNvSpPr>
          <p:nvPr/>
        </p:nvSpPr>
        <p:spPr bwMode="auto">
          <a:xfrm>
            <a:off x="4327525" y="38242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M</a:t>
            </a:r>
          </a:p>
        </p:txBody>
      </p:sp>
      <p:sp>
        <p:nvSpPr>
          <p:cNvPr id="88086" name="Text Box 22"/>
          <p:cNvSpPr txBox="1">
            <a:spLocks noChangeArrowheads="1"/>
          </p:cNvSpPr>
          <p:nvPr/>
        </p:nvSpPr>
        <p:spPr bwMode="auto">
          <a:xfrm>
            <a:off x="5287963" y="3848100"/>
            <a:ext cx="414337"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R</a:t>
            </a:r>
          </a:p>
        </p:txBody>
      </p:sp>
      <p:sp>
        <p:nvSpPr>
          <p:cNvPr id="88087" name="Text Box 23"/>
          <p:cNvSpPr txBox="1">
            <a:spLocks noChangeArrowheads="1"/>
          </p:cNvSpPr>
          <p:nvPr/>
        </p:nvSpPr>
        <p:spPr bwMode="auto">
          <a:xfrm>
            <a:off x="7404100" y="4100513"/>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88088" name="Text Box 24"/>
          <p:cNvSpPr txBox="1">
            <a:spLocks noChangeArrowheads="1"/>
          </p:cNvSpPr>
          <p:nvPr/>
        </p:nvSpPr>
        <p:spPr bwMode="auto">
          <a:xfrm>
            <a:off x="2574925" y="36591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a:t>
            </a:r>
          </a:p>
        </p:txBody>
      </p:sp>
      <p:sp>
        <p:nvSpPr>
          <p:cNvPr id="88089" name="Text Box 25"/>
          <p:cNvSpPr txBox="1">
            <a:spLocks noChangeArrowheads="1"/>
          </p:cNvSpPr>
          <p:nvPr/>
        </p:nvSpPr>
        <p:spPr bwMode="auto">
          <a:xfrm>
            <a:off x="4327525" y="3227388"/>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N</a:t>
            </a:r>
          </a:p>
        </p:txBody>
      </p:sp>
      <p:sp>
        <p:nvSpPr>
          <p:cNvPr id="88090" name="Text Box 26"/>
          <p:cNvSpPr txBox="1">
            <a:spLocks noChangeArrowheads="1"/>
          </p:cNvSpPr>
          <p:nvPr/>
        </p:nvSpPr>
        <p:spPr bwMode="auto">
          <a:xfrm>
            <a:off x="5032375" y="4619625"/>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F</a:t>
            </a:r>
          </a:p>
        </p:txBody>
      </p:sp>
      <p:sp>
        <p:nvSpPr>
          <p:cNvPr id="88091" name="Line 27"/>
          <p:cNvSpPr>
            <a:spLocks noChangeShapeType="1"/>
          </p:cNvSpPr>
          <p:nvPr/>
        </p:nvSpPr>
        <p:spPr bwMode="auto">
          <a:xfrm flipH="1" flipV="1">
            <a:off x="3595688" y="2767013"/>
            <a:ext cx="28575" cy="609600"/>
          </a:xfrm>
          <a:prstGeom prst="line">
            <a:avLst/>
          </a:prstGeom>
          <a:noFill/>
          <a:ln w="9525">
            <a:solidFill>
              <a:schemeClr val="bg1"/>
            </a:solidFill>
            <a:round/>
            <a:headEnd/>
            <a:tailEnd type="triangle" w="med" len="med"/>
          </a:ln>
          <a:effectLst/>
        </p:spPr>
        <p:txBody>
          <a:bodyPr/>
          <a:lstStyle/>
          <a:p>
            <a:endParaRPr lang="en-US"/>
          </a:p>
        </p:txBody>
      </p:sp>
      <p:sp>
        <p:nvSpPr>
          <p:cNvPr id="88092" name="Line 28"/>
          <p:cNvSpPr>
            <a:spLocks noChangeShapeType="1"/>
          </p:cNvSpPr>
          <p:nvPr/>
        </p:nvSpPr>
        <p:spPr bwMode="auto">
          <a:xfrm flipH="1" flipV="1">
            <a:off x="4341813" y="2814638"/>
            <a:ext cx="182562" cy="576262"/>
          </a:xfrm>
          <a:prstGeom prst="line">
            <a:avLst/>
          </a:prstGeom>
          <a:noFill/>
          <a:ln w="9525">
            <a:solidFill>
              <a:schemeClr val="bg1"/>
            </a:solidFill>
            <a:round/>
            <a:headEnd/>
            <a:tailEnd type="triangle" w="med" len="med"/>
          </a:ln>
          <a:effectLst/>
        </p:spPr>
        <p:txBody>
          <a:bodyPr/>
          <a:lstStyle/>
          <a:p>
            <a:endParaRPr lang="en-US"/>
          </a:p>
        </p:txBody>
      </p:sp>
      <p:sp>
        <p:nvSpPr>
          <p:cNvPr id="88093" name="Line 29"/>
          <p:cNvSpPr>
            <a:spLocks noChangeShapeType="1"/>
          </p:cNvSpPr>
          <p:nvPr/>
        </p:nvSpPr>
        <p:spPr bwMode="auto">
          <a:xfrm flipH="1" flipV="1">
            <a:off x="5148263" y="2890838"/>
            <a:ext cx="222250" cy="512762"/>
          </a:xfrm>
          <a:prstGeom prst="line">
            <a:avLst/>
          </a:prstGeom>
          <a:noFill/>
          <a:ln w="9525">
            <a:solidFill>
              <a:schemeClr val="bg1"/>
            </a:solidFill>
            <a:round/>
            <a:headEnd/>
            <a:tailEnd type="triangle" w="med" len="med"/>
          </a:ln>
          <a:effectLst/>
        </p:spPr>
        <p:txBody>
          <a:bodyPr/>
          <a:lstStyle/>
          <a:p>
            <a:endParaRPr lang="en-US"/>
          </a:p>
        </p:txBody>
      </p:sp>
      <p:sp>
        <p:nvSpPr>
          <p:cNvPr id="88094" name="Line 30"/>
          <p:cNvSpPr>
            <a:spLocks noChangeShapeType="1"/>
          </p:cNvSpPr>
          <p:nvPr/>
        </p:nvSpPr>
        <p:spPr bwMode="auto">
          <a:xfrm flipV="1">
            <a:off x="3595688" y="3681413"/>
            <a:ext cx="139700" cy="371475"/>
          </a:xfrm>
          <a:prstGeom prst="line">
            <a:avLst/>
          </a:prstGeom>
          <a:noFill/>
          <a:ln w="9525">
            <a:solidFill>
              <a:schemeClr val="bg1"/>
            </a:solidFill>
            <a:round/>
            <a:headEnd/>
            <a:tailEnd/>
          </a:ln>
          <a:effectLst/>
        </p:spPr>
        <p:txBody>
          <a:bodyPr/>
          <a:lstStyle/>
          <a:p>
            <a:endParaRPr lang="en-US"/>
          </a:p>
        </p:txBody>
      </p:sp>
      <p:sp>
        <p:nvSpPr>
          <p:cNvPr id="88095" name="Line 31"/>
          <p:cNvSpPr>
            <a:spLocks noChangeShapeType="1"/>
          </p:cNvSpPr>
          <p:nvPr/>
        </p:nvSpPr>
        <p:spPr bwMode="auto">
          <a:xfrm flipV="1">
            <a:off x="4552950" y="3621088"/>
            <a:ext cx="173038" cy="379412"/>
          </a:xfrm>
          <a:prstGeom prst="line">
            <a:avLst/>
          </a:prstGeom>
          <a:noFill/>
          <a:ln w="9525">
            <a:solidFill>
              <a:schemeClr val="bg1"/>
            </a:solidFill>
            <a:round/>
            <a:headEnd/>
            <a:tailEnd/>
          </a:ln>
          <a:effectLst/>
        </p:spPr>
        <p:txBody>
          <a:bodyPr/>
          <a:lstStyle/>
          <a:p>
            <a:endParaRPr lang="en-US"/>
          </a:p>
        </p:txBody>
      </p:sp>
      <p:sp>
        <p:nvSpPr>
          <p:cNvPr id="88096" name="Line 32"/>
          <p:cNvSpPr>
            <a:spLocks noChangeShapeType="1"/>
          </p:cNvSpPr>
          <p:nvPr/>
        </p:nvSpPr>
        <p:spPr bwMode="auto">
          <a:xfrm flipV="1">
            <a:off x="5453063" y="3505200"/>
            <a:ext cx="117475" cy="495300"/>
          </a:xfrm>
          <a:prstGeom prst="line">
            <a:avLst/>
          </a:prstGeom>
          <a:noFill/>
          <a:ln w="9525">
            <a:solidFill>
              <a:schemeClr val="bg1"/>
            </a:solidFill>
            <a:round/>
            <a:headEnd/>
            <a:tailEnd/>
          </a:ln>
          <a:effectLst/>
        </p:spPr>
        <p:txBody>
          <a:bodyPr/>
          <a:lstStyle/>
          <a:p>
            <a:endParaRPr lang="en-US"/>
          </a:p>
        </p:txBody>
      </p:sp>
      <p:sp>
        <p:nvSpPr>
          <p:cNvPr id="88097" name="Text Box 33"/>
          <p:cNvSpPr txBox="1">
            <a:spLocks noChangeArrowheads="1"/>
          </p:cNvSpPr>
          <p:nvPr/>
        </p:nvSpPr>
        <p:spPr bwMode="auto">
          <a:xfrm>
            <a:off x="1600200" y="4038600"/>
            <a:ext cx="415925"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cs typeface="Arial" charset="0"/>
              </a:rPr>
              <a:t>C</a:t>
            </a:r>
          </a:p>
        </p:txBody>
      </p:sp>
      <p:sp>
        <p:nvSpPr>
          <p:cNvPr id="88098" name="Text Box 34"/>
          <p:cNvSpPr txBox="1">
            <a:spLocks noChangeArrowheads="1"/>
          </p:cNvSpPr>
          <p:nvPr/>
        </p:nvSpPr>
        <p:spPr bwMode="auto">
          <a:xfrm>
            <a:off x="1752600" y="5105400"/>
            <a:ext cx="5791200" cy="650875"/>
          </a:xfrm>
          <a:prstGeom prst="rect">
            <a:avLst/>
          </a:prstGeom>
          <a:solidFill>
            <a:schemeClr val="bg1"/>
          </a:solidFill>
          <a:ln w="9525">
            <a:solidFill>
              <a:schemeClr val="accent1"/>
            </a:solidFill>
            <a:miter lim="800000"/>
            <a:headEnd/>
            <a:tailEnd/>
          </a:ln>
          <a:effectLst/>
        </p:spPr>
        <p:txBody>
          <a:bodyPr>
            <a:spAutoFit/>
          </a:bodyPr>
          <a:lstStyle/>
          <a:p>
            <a:pPr>
              <a:spcBef>
                <a:spcPct val="30000"/>
              </a:spcBef>
            </a:pPr>
            <a:r>
              <a:rPr lang="en-US" b="1">
                <a:solidFill>
                  <a:srgbClr val="DF291B"/>
                </a:solidFill>
              </a:rPr>
              <a:t>Key:  Our Rob must take on the lead block on OS Lead or Toss.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solidFill>
                  <a:schemeClr val="bg1"/>
                </a:solidFill>
              </a:rPr>
              <a:t>jvint@iwc.edu</a:t>
            </a:r>
          </a:p>
        </p:txBody>
      </p:sp>
      <p:pic>
        <p:nvPicPr>
          <p:cNvPr id="73734" name="Picture 6" descr="Bama vs i c1"/>
          <p:cNvPicPr>
            <a:picLocks noChangeAspect="1" noChangeArrowheads="1"/>
          </p:cNvPicPr>
          <p:nvPr/>
        </p:nvPicPr>
        <p:blipFill>
          <a:blip r:embed="rId2"/>
          <a:srcRect/>
          <a:stretch>
            <a:fillRect/>
          </a:stretch>
        </p:blipFill>
        <p:spPr bwMode="auto">
          <a:xfrm>
            <a:off x="1576388" y="1662113"/>
            <a:ext cx="6096000" cy="4572000"/>
          </a:xfrm>
          <a:prstGeom prst="rect">
            <a:avLst/>
          </a:prstGeom>
          <a:noFill/>
          <a:ln w="28575">
            <a:solidFill>
              <a:schemeClr val="bg1"/>
            </a:solid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a:solidFill>
                  <a:schemeClr val="accent1"/>
                </a:solidFill>
                <a:effectLst>
                  <a:outerShdw blurRad="38100" dist="38100" dir="2700000" algn="tl">
                    <a:srgbClr val="000000"/>
                  </a:outerShdw>
                </a:effectLst>
              </a:rPr>
              <a:t>Personnel</a:t>
            </a:r>
          </a:p>
        </p:txBody>
      </p:sp>
      <p:sp>
        <p:nvSpPr>
          <p:cNvPr id="8195" name="Rectangle 3"/>
          <p:cNvSpPr>
            <a:spLocks noGrp="1" noChangeArrowheads="1"/>
          </p:cNvSpPr>
          <p:nvPr>
            <p:ph type="body" idx="1"/>
          </p:nvPr>
        </p:nvSpPr>
        <p:spPr/>
        <p:txBody>
          <a:bodyPr/>
          <a:lstStyle/>
          <a:p>
            <a:pPr>
              <a:lnSpc>
                <a:spcPct val="90000"/>
              </a:lnSpc>
            </a:pPr>
            <a:r>
              <a:rPr lang="en-US" b="1" u="sng">
                <a:solidFill>
                  <a:schemeClr val="bg1"/>
                </a:solidFill>
                <a:effectLst>
                  <a:outerShdw blurRad="38100" dist="38100" dir="2700000" algn="tl">
                    <a:srgbClr val="000000"/>
                  </a:outerShdw>
                </a:effectLst>
              </a:rPr>
              <a:t>Stud/Hero</a:t>
            </a:r>
            <a:r>
              <a:rPr lang="en-US" b="1">
                <a:solidFill>
                  <a:schemeClr val="bg1"/>
                </a:solidFill>
                <a:effectLst>
                  <a:outerShdw blurRad="38100" dist="38100" dir="2700000" algn="tl">
                    <a:srgbClr val="000000"/>
                  </a:outerShdw>
                </a:effectLst>
              </a:rPr>
              <a:t>:</a:t>
            </a:r>
            <a:r>
              <a:rPr lang="en-US">
                <a:solidFill>
                  <a:schemeClr val="bg1"/>
                </a:solidFill>
                <a:effectLst>
                  <a:outerShdw blurRad="38100" dist="38100" dir="2700000" algn="tl">
                    <a:srgbClr val="000000"/>
                  </a:outerShdw>
                </a:effectLst>
              </a:rPr>
              <a:t>  These are your strong safeties/Dogs and we did not flip flop them ninety percent of the time.  These are athletic kids who can run and tackle.  These are where your smart, quick, good tackling athletes play.  You want guys who can play force, take on a fullback, yet still drop into pass coverage and chase down the football.  We put tough kids here that can run.</a:t>
            </a:r>
            <a:endParaRPr lang="en-US" b="1">
              <a:solidFill>
                <a:schemeClr val="bg1"/>
              </a:solidFill>
              <a:effectLst>
                <a:outerShdw blurRad="38100" dist="38100" dir="2700000" algn="tl">
                  <a:srgbClr val="000000"/>
                </a:outerShdw>
              </a:effectLst>
            </a:endParaRPr>
          </a:p>
        </p:txBody>
      </p:sp>
      <p:sp>
        <p:nvSpPr>
          <p:cNvPr id="8196" name="Line 4"/>
          <p:cNvSpPr>
            <a:spLocks noChangeShapeType="1"/>
          </p:cNvSpPr>
          <p:nvPr/>
        </p:nvSpPr>
        <p:spPr bwMode="auto">
          <a:xfrm>
            <a:off x="533400" y="12954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a:solidFill>
                  <a:schemeClr val="accent1"/>
                </a:solidFill>
                <a:effectLst>
                  <a:outerShdw blurRad="38100" dist="38100" dir="2700000" algn="tl">
                    <a:srgbClr val="000000"/>
                  </a:outerShdw>
                </a:effectLst>
              </a:rPr>
              <a:t>Personnel</a:t>
            </a:r>
          </a:p>
        </p:txBody>
      </p:sp>
      <p:sp>
        <p:nvSpPr>
          <p:cNvPr id="9219" name="Rectangle 3"/>
          <p:cNvSpPr>
            <a:spLocks noGrp="1" noChangeArrowheads="1"/>
          </p:cNvSpPr>
          <p:nvPr>
            <p:ph type="body" idx="1"/>
          </p:nvPr>
        </p:nvSpPr>
        <p:spPr/>
        <p:txBody>
          <a:bodyPr/>
          <a:lstStyle/>
          <a:p>
            <a:r>
              <a:rPr lang="en-US" b="1" u="sng">
                <a:solidFill>
                  <a:schemeClr val="bg1"/>
                </a:solidFill>
                <a:effectLst>
                  <a:outerShdw blurRad="38100" dist="38100" dir="2700000" algn="tl">
                    <a:srgbClr val="000000"/>
                  </a:outerShdw>
                </a:effectLst>
              </a:rPr>
              <a:t>Free Safety</a:t>
            </a:r>
            <a:r>
              <a:rPr lang="en-US" b="1">
                <a:solidFill>
                  <a:schemeClr val="bg1"/>
                </a:solidFill>
                <a:effectLst>
                  <a:outerShdw blurRad="38100" dist="38100" dir="2700000" algn="tl">
                    <a:srgbClr val="000000"/>
                  </a:outerShdw>
                </a:effectLst>
              </a:rPr>
              <a:t>:</a:t>
            </a:r>
            <a:r>
              <a:rPr lang="en-US">
                <a:solidFill>
                  <a:schemeClr val="bg1"/>
                </a:solidFill>
                <a:effectLst>
                  <a:outerShdw blurRad="38100" dist="38100" dir="2700000" algn="tl">
                    <a:srgbClr val="000000"/>
                  </a:outerShdw>
                </a:effectLst>
              </a:rPr>
              <a:t> This is our perhaps best athlete in an ideal situation.  We look for a kid with some size, some speed, and a lot of football smarts to quarterback our secondary.  He adjusts more than any other player, so he must be dependable to get lined up.  He makes all of our coverage calls and checks, and must be able to read quarterback intentions.</a:t>
            </a:r>
            <a:endParaRPr lang="en-US" b="1">
              <a:solidFill>
                <a:schemeClr val="bg1"/>
              </a:solidFill>
              <a:effectLst>
                <a:outerShdw blurRad="38100" dist="38100" dir="2700000" algn="tl">
                  <a:srgbClr val="000000"/>
                </a:outerShdw>
              </a:effectLst>
            </a:endParaRPr>
          </a:p>
        </p:txBody>
      </p:sp>
      <p:sp>
        <p:nvSpPr>
          <p:cNvPr id="9220" name="Line 4"/>
          <p:cNvSpPr>
            <a:spLocks noChangeShapeType="1"/>
          </p:cNvSpPr>
          <p:nvPr/>
        </p:nvSpPr>
        <p:spPr bwMode="auto">
          <a:xfrm>
            <a:off x="533400" y="12954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964</TotalTime>
  <Words>3852</Words>
  <Application>Microsoft Office PowerPoint</Application>
  <PresentationFormat>Presentación en pantalla (4:3)</PresentationFormat>
  <Paragraphs>845</Paragraphs>
  <Slides>72</Slides>
  <Notes>0</Notes>
  <HiddenSlides>0</HiddenSlides>
  <MMClips>0</MMClips>
  <ScaleCrop>false</ScaleCrop>
  <HeadingPairs>
    <vt:vector size="4" baseType="variant">
      <vt:variant>
        <vt:lpstr>Tema</vt:lpstr>
      </vt:variant>
      <vt:variant>
        <vt:i4>1</vt:i4>
      </vt:variant>
      <vt:variant>
        <vt:lpstr>Títulos de diapositiva</vt:lpstr>
      </vt:variant>
      <vt:variant>
        <vt:i4>72</vt:i4>
      </vt:variant>
    </vt:vector>
  </HeadingPairs>
  <TitlesOfParts>
    <vt:vector size="73" baseType="lpstr">
      <vt:lpstr>Default Design</vt:lpstr>
      <vt:lpstr>Defending The Run With The Odd Stack Defense</vt:lpstr>
      <vt:lpstr>Topics We Will Cover</vt:lpstr>
      <vt:lpstr>Defensive Absolutes</vt:lpstr>
      <vt:lpstr>Why The 30 Stack</vt:lpstr>
      <vt:lpstr>Looking At The Stats  (Columbus High School)</vt:lpstr>
      <vt:lpstr>Personnel</vt:lpstr>
      <vt:lpstr>Personnel</vt:lpstr>
      <vt:lpstr>Personnel</vt:lpstr>
      <vt:lpstr>Personnel</vt:lpstr>
      <vt:lpstr>Personnel</vt:lpstr>
      <vt:lpstr>Basic Run Concepts</vt:lpstr>
      <vt:lpstr>Our Base Alignment</vt:lpstr>
      <vt:lpstr>Base Front</vt:lpstr>
      <vt:lpstr>Determining Strength</vt:lpstr>
      <vt:lpstr>Understanding Pursuit Rules</vt:lpstr>
      <vt:lpstr>Understand Pursuit Rules</vt:lpstr>
      <vt:lpstr>Pursuit Rules Illustrated</vt:lpstr>
      <vt:lpstr>Team Sweep Pursuit</vt:lpstr>
      <vt:lpstr>Pursuit Rules Illustrated</vt:lpstr>
      <vt:lpstr>Defending Popular Two Back Concepts</vt:lpstr>
      <vt:lpstr>Defending The Lead/Iso</vt:lpstr>
      <vt:lpstr>Defending the Isolation Play</vt:lpstr>
      <vt:lpstr>Defending The Power </vt:lpstr>
      <vt:lpstr>Defending the Power</vt:lpstr>
      <vt:lpstr>Defending the IS/OS Zone</vt:lpstr>
      <vt:lpstr>Defending The Option Game</vt:lpstr>
      <vt:lpstr>Defending IS Veer</vt:lpstr>
      <vt:lpstr>Defending IS Veer (Lilly Call)</vt:lpstr>
      <vt:lpstr>Lilly Switch</vt:lpstr>
      <vt:lpstr>OS Veer</vt:lpstr>
      <vt:lpstr>Rocket Call to TE  for OS Veer</vt:lpstr>
      <vt:lpstr>Defending Spread Sets</vt:lpstr>
      <vt:lpstr>Defending Spread Sets</vt:lpstr>
      <vt:lpstr>Our Base Alignment vs. Ace </vt:lpstr>
      <vt:lpstr>Our Base Alignment vs. Spread </vt:lpstr>
      <vt:lpstr>Our Base look vs. Spread</vt:lpstr>
      <vt:lpstr>Defending Zone Read and Speed Option</vt:lpstr>
      <vt:lpstr>Lunatic Check Cover 3</vt:lpstr>
      <vt:lpstr>Uzzi Check Cover 3</vt:lpstr>
      <vt:lpstr>Front Adjustments in The Odd Stack</vt:lpstr>
      <vt:lpstr>Hammer Technique</vt:lpstr>
      <vt:lpstr>Demon Front</vt:lpstr>
      <vt:lpstr>Demon Front vs. Trips</vt:lpstr>
      <vt:lpstr>Double Eagle Front</vt:lpstr>
      <vt:lpstr>Double Eagle Front vs. 2x2</vt:lpstr>
      <vt:lpstr>Up Front</vt:lpstr>
      <vt:lpstr>Taking Away The Tight End Side Run</vt:lpstr>
      <vt:lpstr>30 Philly Up (Stem From Bama)</vt:lpstr>
      <vt:lpstr>30 Philly Up Hammer MAC </vt:lpstr>
      <vt:lpstr>30 Philly Up Hammer MOB Smoke</vt:lpstr>
      <vt:lpstr>30 Philly Up Hammer MOB Slice</vt:lpstr>
      <vt:lpstr>Bama Laser Smoke (Rocket Laser Check)</vt:lpstr>
      <vt:lpstr>Dangers of Blitzing</vt:lpstr>
      <vt:lpstr>Defending Personnel Groups</vt:lpstr>
      <vt:lpstr>Larry/Lilly</vt:lpstr>
      <vt:lpstr>Defending The Wing-T</vt:lpstr>
      <vt:lpstr>Base vs. Wing T</vt:lpstr>
      <vt:lpstr>Alignment vs. Wing-T</vt:lpstr>
      <vt:lpstr>Larry vs. Wing T</vt:lpstr>
      <vt:lpstr>Defending Jet Sweep</vt:lpstr>
      <vt:lpstr>Larry vs. Wing T</vt:lpstr>
      <vt:lpstr>Up Front vs. Wing T</vt:lpstr>
      <vt:lpstr>Up Front Illustrated</vt:lpstr>
      <vt:lpstr>Defending 31 and 32 Personnel</vt:lpstr>
      <vt:lpstr>Our Base Alignment vs. Wishbone</vt:lpstr>
      <vt:lpstr>Our Base Alignment vs. I Tight</vt:lpstr>
      <vt:lpstr>Base Front vs. 32 Personnel</vt:lpstr>
      <vt:lpstr>Defending 21 Personnel Sets</vt:lpstr>
      <vt:lpstr>Our Base Alignment vs. Twins Closed</vt:lpstr>
      <vt:lpstr>Our Base Alignment vs. Twins Open</vt:lpstr>
      <vt:lpstr>Hammer Call vs. Twins Open</vt:lpstr>
      <vt:lpstr>jvint@iwc.edu</vt:lpstr>
    </vt:vector>
  </TitlesOfParts>
  <Company>Coaching Solutions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Defending The Run With The Odd Stack Defense</dc:title>
  <dc:creator>James Vint</dc:creator>
  <cp:lastModifiedBy>Carlos Perez Robledo</cp:lastModifiedBy>
  <cp:revision>34</cp:revision>
  <dcterms:created xsi:type="dcterms:W3CDTF">2007-01-13T00:48:19Z</dcterms:created>
  <dcterms:modified xsi:type="dcterms:W3CDTF">2013-01-17T16:47:12Z</dcterms:modified>
</cp:coreProperties>
</file>